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1" cap="none" spc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0000"/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CC320B-472D-440A-88F6-4625057C58F8}" type="datetimeFigureOut">
              <a:rPr lang="ru-RU" smtClean="0"/>
              <a:t>10.01.2012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183787-BE68-47CF-9548-BEB2583326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d"/>
  </p:transition>
  <p:txStyles>
    <p:titleStyle>
      <a:lvl1pPr algn="ctr" defTabSz="914400" rtl="0" eaLnBrk="1" latinLnBrk="0" hangingPunct="1">
        <a:spcBef>
          <a:spcPct val="0"/>
        </a:spcBef>
        <a:buNone/>
        <a:defRPr sz="4400" b="1" kern="1200" cap="none" spc="50">
          <a:ln w="11430"/>
          <a:gradFill>
            <a:gsLst>
              <a:gs pos="25000">
                <a:schemeClr val="accent2">
                  <a:satMod val="155000"/>
                </a:schemeClr>
              </a:gs>
              <a:gs pos="100000">
                <a:schemeClr val="accent2">
                  <a:shade val="45000"/>
                  <a:satMod val="165000"/>
                </a:schemeClr>
              </a:gs>
            </a:gsLst>
            <a:lin ang="5400000"/>
          </a:gradFill>
          <a:effectLst>
            <a:outerShdw blurRad="76200" dist="50800" dir="5400000" algn="tl" rotWithShape="0">
              <a:srgbClr val="000000">
                <a:alpha val="65000"/>
              </a:srgbClr>
            </a:outerShdw>
          </a:effectLst>
          <a:latin typeface="Constantia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2">
              <a:lumMod val="50000"/>
            </a:schemeClr>
          </a:solidFill>
          <a:latin typeface="Constantia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8794" y="2857496"/>
            <a:ext cx="7215206" cy="1470025"/>
          </a:xfrm>
        </p:spPr>
        <p:txBody>
          <a:bodyPr>
            <a:noAutofit/>
          </a:bodyPr>
          <a:lstStyle/>
          <a:p>
            <a:r>
              <a:rPr lang="ru-RU" sz="6000" b="1" dirty="0"/>
              <a:t>Селекция животных</a:t>
            </a:r>
            <a:endParaRPr lang="ru-RU" sz="6000" dirty="0"/>
          </a:p>
        </p:txBody>
      </p:sp>
    </p:spTree>
  </p:cSld>
  <p:clrMapOvr>
    <a:masterClrMapping/>
  </p:clrMapOvr>
  <p:transition>
    <p:wipe dir="d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858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Гормональная </a:t>
            </a:r>
            <a:r>
              <a:rPr lang="ru-RU" dirty="0" err="1" smtClean="0"/>
              <a:t>суперовуляция</a:t>
            </a:r>
            <a:r>
              <a:rPr lang="ru-RU" dirty="0" smtClean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и </a:t>
            </a:r>
            <a:r>
              <a:rPr lang="ru-RU" dirty="0" smtClean="0"/>
              <a:t>трансплантация </a:t>
            </a:r>
            <a:r>
              <a:rPr lang="ru-RU" dirty="0" smtClean="0"/>
              <a:t>эмбрионов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736"/>
            <a:ext cx="8758270" cy="3357587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С помощью этого метода у выдающихся коров можно забирать десятки эмбрионов в год, а затем имплантировать их другим коровам; эмбрионы так же хранятся при температуре жидкого азота. Это дает возможность увеличить в несколько раз число потомков от выдающихся производителей.</a:t>
            </a:r>
          </a:p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4643446"/>
            <a:ext cx="5334000" cy="2057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30103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Отдаленная </a:t>
            </a:r>
            <a:r>
              <a:rPr lang="ru-RU" dirty="0" smtClean="0"/>
              <a:t>гибридизация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7"/>
            <a:ext cx="8715436" cy="3929089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Межвидовое скрещивание известно с древних времен. Чаще всего межвидовые гибриды стерильны (нарушение мейоза и, как следствие, отсутствие гаметогенеза).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 smtClean="0"/>
              <a:t>глубокой древности человек использует гибрид кобылицы с ослом — мула, который отличается выносливостью и долгожительством. Но иногда гаметогенез у отдаленных гибридов протекает нормально, что позволило получить новые ценные породы животных. </a:t>
            </a:r>
            <a:endParaRPr lang="ru-RU" dirty="0" smtClean="0"/>
          </a:p>
          <a:p>
            <a:r>
              <a:rPr lang="ru-RU" dirty="0" smtClean="0"/>
              <a:t>Примером </a:t>
            </a:r>
            <a:r>
              <a:rPr lang="ru-RU" dirty="0" smtClean="0"/>
              <a:t>являются архаромериносы, которые, как и архары, могут пастись высоко в горах, а как мериносы, дают хорошую шерсть. </a:t>
            </a:r>
            <a:endParaRPr lang="ru-RU" dirty="0" smtClean="0"/>
          </a:p>
          <a:p>
            <a:r>
              <a:rPr lang="ru-RU" dirty="0" smtClean="0"/>
              <a:t>Получены </a:t>
            </a:r>
            <a:r>
              <a:rPr lang="ru-RU" dirty="0" smtClean="0"/>
              <a:t>плодовитые гибриды от скрещивания местного крупного рогатого скота с яками и зебу.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скрещивании белуги и стерляди получен плодовитый гибрид </a:t>
            </a:r>
            <a:r>
              <a:rPr lang="ru-RU" dirty="0" smtClean="0"/>
              <a:t>- </a:t>
            </a:r>
            <a:r>
              <a:rPr lang="ru-RU" dirty="0" err="1" smtClean="0"/>
              <a:t>бестер</a:t>
            </a:r>
            <a:r>
              <a:rPr lang="ru-RU" dirty="0" smtClean="0"/>
              <a:t>, хорька и норки </a:t>
            </a:r>
            <a:r>
              <a:rPr lang="ru-RU" dirty="0" smtClean="0"/>
              <a:t>- </a:t>
            </a:r>
            <a:r>
              <a:rPr lang="ru-RU" dirty="0" err="1" smtClean="0"/>
              <a:t>хонорик</a:t>
            </a:r>
            <a:r>
              <a:rPr lang="ru-RU" dirty="0" smtClean="0"/>
              <a:t>, продуктивен гибрид между карпом и карасем.</a:t>
            </a:r>
          </a:p>
          <a:p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4572008"/>
            <a:ext cx="357190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198" y="4572008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29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Особенности селекции </a:t>
            </a:r>
            <a:r>
              <a:rPr lang="ru-RU" dirty="0" smtClean="0"/>
              <a:t>животных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643578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Создание пород домашних животных началось вслед за их приручением и одомашниванием, которое началось 10–12 тыс. лет назад. Содержание в неволе снижает действие стабилизирующей формы естественного отбора. </a:t>
            </a:r>
            <a:endParaRPr lang="ru-RU" dirty="0" smtClean="0"/>
          </a:p>
          <a:p>
            <a:r>
              <a:rPr lang="ru-RU" dirty="0" smtClean="0"/>
              <a:t>Различные </a:t>
            </a:r>
            <a:r>
              <a:rPr lang="ru-RU" dirty="0" smtClean="0"/>
              <a:t>формы искусственного отбора (сначала бессознательный, а затем методический) приводят к созданию всего многообразия пород домашних животных.</a:t>
            </a:r>
          </a:p>
          <a:p>
            <a:r>
              <a:rPr lang="ru-RU" dirty="0" smtClean="0"/>
              <a:t>В селекции животных, по сравнению с селекцией растений, есть ряд особенностей. </a:t>
            </a:r>
            <a:r>
              <a:rPr lang="ru-RU" b="1" i="1" dirty="0" smtClean="0"/>
              <a:t>Во-первых</a:t>
            </a:r>
            <a:r>
              <a:rPr lang="ru-RU" dirty="0" smtClean="0"/>
              <a:t>, для животных характерно в основном половое размножение, поэтому любая порода является сложной гетерозиготной системой. Оценка качеств самцов, которые внешне у них не проявляются (яйценоскость, жирномолочность), оцениваются по потомству и родословной. </a:t>
            </a:r>
            <a:r>
              <a:rPr lang="ru-RU" b="1" i="1" dirty="0" smtClean="0"/>
              <a:t>Во-вторых</a:t>
            </a:r>
            <a:r>
              <a:rPr lang="ru-RU" dirty="0" smtClean="0"/>
              <a:t>, у многих видов имеет место позднее половое созревание, смена поколений происходит через несколько лет. </a:t>
            </a:r>
            <a:r>
              <a:rPr lang="ru-RU" b="1" i="1" dirty="0" smtClean="0"/>
              <a:t>В-третьих</a:t>
            </a:r>
            <a:r>
              <a:rPr lang="ru-RU" dirty="0" smtClean="0"/>
              <a:t>, потомство немногочисленное.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85728"/>
            <a:ext cx="8715436" cy="6572272"/>
          </a:xfrm>
        </p:spPr>
        <p:txBody>
          <a:bodyPr>
            <a:normAutofit/>
          </a:bodyPr>
          <a:lstStyle/>
          <a:p>
            <a:r>
              <a:rPr lang="ru-RU" dirty="0" smtClean="0"/>
              <a:t>Основными методами селекции животных являются </a:t>
            </a:r>
            <a:r>
              <a:rPr lang="ru-RU" b="1" dirty="0" smtClean="0"/>
              <a:t>гибридизация</a:t>
            </a:r>
            <a:r>
              <a:rPr lang="ru-RU" dirty="0" smtClean="0"/>
              <a:t> и </a:t>
            </a:r>
            <a:r>
              <a:rPr lang="ru-RU" b="1" dirty="0" smtClean="0"/>
              <a:t>отбор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Различают </a:t>
            </a:r>
            <a:r>
              <a:rPr lang="ru-RU" dirty="0" smtClean="0"/>
              <a:t>те же методы скрещивания </a:t>
            </a:r>
            <a:r>
              <a:rPr lang="ru-RU" dirty="0" smtClean="0"/>
              <a:t>- </a:t>
            </a:r>
            <a:r>
              <a:rPr lang="ru-RU" dirty="0" smtClean="0"/>
              <a:t>близкородственное скрещивание, </a:t>
            </a:r>
            <a:r>
              <a:rPr lang="ru-RU" b="1" dirty="0" smtClean="0"/>
              <a:t>инбридинг</a:t>
            </a:r>
            <a:r>
              <a:rPr lang="ru-RU" dirty="0" smtClean="0"/>
              <a:t>, и неродственное, </a:t>
            </a:r>
            <a:r>
              <a:rPr lang="ru-RU" b="1" dirty="0" smtClean="0"/>
              <a:t>аутбридинг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Инбридинг</a:t>
            </a:r>
            <a:r>
              <a:rPr lang="ru-RU" dirty="0" smtClean="0"/>
              <a:t>, как и у растений, приводит к депрессии. </a:t>
            </a:r>
            <a:endParaRPr lang="ru-RU" dirty="0" smtClean="0"/>
          </a:p>
          <a:p>
            <a:r>
              <a:rPr lang="ru-RU" dirty="0" smtClean="0"/>
              <a:t>Отбор </a:t>
            </a:r>
            <a:r>
              <a:rPr lang="ru-RU" dirty="0" smtClean="0"/>
              <a:t>у животных проводится по экстерьеру (определенным параметрам внешнего строения), т.к. именно он является критерием породы.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07154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Внутрипородное </a:t>
            </a:r>
            <a:r>
              <a:rPr lang="ru-RU" dirty="0" smtClean="0"/>
              <a:t>разведение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6143668" cy="54292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Направлено на сохранение и улучшение породы. </a:t>
            </a:r>
            <a:endParaRPr lang="ru-RU" dirty="0" smtClean="0"/>
          </a:p>
          <a:p>
            <a:r>
              <a:rPr lang="ru-RU" dirty="0" smtClean="0"/>
              <a:t>Практически </a:t>
            </a:r>
            <a:r>
              <a:rPr lang="ru-RU" dirty="0" smtClean="0"/>
              <a:t>выражается в отборе лучших производителей, выбраковке особей, не отвечающих требованиям породы. </a:t>
            </a:r>
            <a:endParaRPr lang="ru-RU" dirty="0" smtClean="0"/>
          </a:p>
          <a:p>
            <a:r>
              <a:rPr lang="ru-RU" dirty="0" smtClean="0"/>
              <a:t>В </a:t>
            </a:r>
            <a:r>
              <a:rPr lang="ru-RU" dirty="0" smtClean="0"/>
              <a:t>племенных хозяйствах ведутся племенные книги, отражающие родословную, экстерьер и продуктивность животных многих поколений.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1214422"/>
            <a:ext cx="2966365" cy="5191138"/>
          </a:xfrm>
          <a:prstGeom prst="rect">
            <a:avLst/>
          </a:prstGeom>
          <a:ln w="38100" cap="sq">
            <a:solidFill>
              <a:schemeClr val="accent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71546"/>
          </a:xfrm>
        </p:spPr>
        <p:txBody>
          <a:bodyPr>
            <a:normAutofit/>
          </a:bodyPr>
          <a:lstStyle/>
          <a:p>
            <a:r>
              <a:rPr lang="ru-RU" dirty="0" smtClean="0"/>
              <a:t>Межпородное </a:t>
            </a:r>
            <a:r>
              <a:rPr lang="ru-RU" dirty="0" smtClean="0"/>
              <a:t>скрещивание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4911741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Используют для создания новой породы. При этом часто проводят близкородственное скрещивание </a:t>
            </a:r>
            <a:r>
              <a:rPr lang="ru-RU" dirty="0" smtClean="0"/>
              <a:t>- </a:t>
            </a:r>
            <a:r>
              <a:rPr lang="ru-RU" dirty="0" smtClean="0"/>
              <a:t>родителей скрещивают с потомством, братьев с сестрами, что помогает получить большее число особей, обладающих нужными свойствами. </a:t>
            </a:r>
            <a:endParaRPr lang="ru-RU" dirty="0" smtClean="0"/>
          </a:p>
          <a:p>
            <a:r>
              <a:rPr lang="ru-RU" dirty="0" smtClean="0"/>
              <a:t>Инбридинг </a:t>
            </a:r>
            <a:r>
              <a:rPr lang="ru-RU" dirty="0" smtClean="0"/>
              <a:t>сопровождается жестким постоянным отбором; обычно получают несколько линий, затем производят скрещивание разных линий.</a:t>
            </a: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42852"/>
            <a:ext cx="8715436" cy="5429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Примером может служить выведенная академиком М.Ф. Ивановым порода свиней </a:t>
            </a:r>
            <a:r>
              <a:rPr lang="ru-RU" dirty="0" smtClean="0"/>
              <a:t>- </a:t>
            </a:r>
            <a:r>
              <a:rPr lang="ru-RU" b="1" i="1" dirty="0" smtClean="0"/>
              <a:t>украинская белая степная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При </a:t>
            </a:r>
            <a:r>
              <a:rPr lang="ru-RU" dirty="0" smtClean="0"/>
              <a:t>создании этой породы использовались свиноматки местных украинских свиней с небольшой массой и невысоким качеством мяса и сала, но хорошо приспособленных к местным условиям. Самцами-производителями были хряки белой английской породы. Гибридное потомство вновь было скрещено с английскими хряками, в нескольких поколениях применялся инбридинг. Были получены линии, при скрещивании которых появились родоначальники новой породы, которые по качеству мяса и массе не отличались от английской породы, по выносливости — от украинских свиней.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4549176"/>
            <a:ext cx="3509966" cy="2165960"/>
          </a:xfrm>
          <a:prstGeom prst="rect">
            <a:avLst/>
          </a:prstGeom>
          <a:noFill/>
          <a:ln w="9525">
            <a:solidFill>
              <a:schemeClr val="accent2">
                <a:lumMod val="50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Использование эффекта </a:t>
            </a:r>
            <a:r>
              <a:rPr lang="ru-RU" dirty="0" smtClean="0"/>
              <a:t>гетерозиса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85860"/>
            <a:ext cx="8786874" cy="3643339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Часто при межпородном скрещивании в первом поколении проявляется эффект гетерозиса; </a:t>
            </a:r>
            <a:r>
              <a:rPr lang="ru-RU" dirty="0" err="1" smtClean="0"/>
              <a:t>гетерозисные</a:t>
            </a:r>
            <a:r>
              <a:rPr lang="ru-RU" dirty="0" smtClean="0"/>
              <a:t> животные отличаются скороспелостью и повышенной мясной продуктивностью. </a:t>
            </a:r>
            <a:endParaRPr lang="ru-RU" dirty="0" smtClean="0"/>
          </a:p>
          <a:p>
            <a:r>
              <a:rPr lang="ru-RU" dirty="0" smtClean="0"/>
              <a:t>Например</a:t>
            </a:r>
            <a:r>
              <a:rPr lang="ru-RU" dirty="0" smtClean="0"/>
              <a:t>, при скрещивании двух мясных пород кур получают </a:t>
            </a:r>
            <a:r>
              <a:rPr lang="ru-RU" dirty="0" err="1" smtClean="0"/>
              <a:t>гетерозисных</a:t>
            </a:r>
            <a:r>
              <a:rPr lang="ru-RU" dirty="0" smtClean="0"/>
              <a:t> бройлерных кур, при скрещивании </a:t>
            </a:r>
            <a:r>
              <a:rPr lang="ru-RU" dirty="0" err="1" smtClean="0"/>
              <a:t>беркширской</a:t>
            </a:r>
            <a:r>
              <a:rPr lang="ru-RU" dirty="0" smtClean="0"/>
              <a:t> и </a:t>
            </a:r>
            <a:r>
              <a:rPr lang="ru-RU" dirty="0" err="1" smtClean="0"/>
              <a:t>дюрокджерсейской</a:t>
            </a:r>
            <a:r>
              <a:rPr lang="ru-RU" dirty="0" smtClean="0"/>
              <a:t> пород свиней получают скороспелых свиней с большой массой и хорошим качеством мяса и сала.</a:t>
            </a:r>
          </a:p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4714884"/>
            <a:ext cx="5704470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Испытание по </a:t>
            </a:r>
            <a:r>
              <a:rPr lang="ru-RU" dirty="0" smtClean="0"/>
              <a:t>потомству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71547"/>
            <a:ext cx="8715436" cy="428627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Проводят для подбора самцов, у которых не проявляются некоторые качества («молочность и жирномолочность» быков, «яйценоскость» петухов). Для этого производителей-самцов скрещивают с несколькими самками, оценивают продуктивность и другие качества дочерей, сравнивая их с материнскими и со </a:t>
            </a:r>
            <a:r>
              <a:rPr lang="ru-RU" dirty="0" err="1" smtClean="0"/>
              <a:t>среднепородными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4" name="Рисунок 3" descr="1229421101_1223784159_cow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86512" y="4572008"/>
            <a:ext cx="2714624" cy="2171699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4786322"/>
            <a:ext cx="1619248" cy="1789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86808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Искусственное </a:t>
            </a:r>
            <a:r>
              <a:rPr lang="ru-RU" dirty="0" smtClean="0"/>
              <a:t>осеменение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Используют для получения потомства от лучших самцов производителей, тем более что половые клетки можно хранить при температуре жидкого азота любое время.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572008"/>
            <a:ext cx="3112592" cy="1819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4214818"/>
            <a:ext cx="422988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</p:sld>
</file>

<file path=ppt/theme/theme1.xml><?xml version="1.0" encoding="utf-8"?>
<a:theme xmlns:a="http://schemas.openxmlformats.org/drawingml/2006/main" name="kessites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kessites</Template>
  <TotalTime>27</TotalTime>
  <Words>672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kessites</vt:lpstr>
      <vt:lpstr>Селекция животных</vt:lpstr>
      <vt:lpstr>Особенности селекции животных</vt:lpstr>
      <vt:lpstr>Слайд 3</vt:lpstr>
      <vt:lpstr>Внутрипородное разведение</vt:lpstr>
      <vt:lpstr>Межпородное скрещивание</vt:lpstr>
      <vt:lpstr>Слайд 6</vt:lpstr>
      <vt:lpstr>Использование эффекта гетерозиса</vt:lpstr>
      <vt:lpstr>Испытание по потомству</vt:lpstr>
      <vt:lpstr>Искусственное осеменение</vt:lpstr>
      <vt:lpstr>Гормональная суперовуляция  и трансплантация эмбрионов</vt:lpstr>
      <vt:lpstr>Отдаленная гибридизация</vt:lpstr>
    </vt:vector>
  </TitlesOfParts>
  <Company>*Питер-Company*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Селекция животных</dc:title>
  <dc:creator>Дмитрий Каленюк</dc:creator>
  <cp:lastModifiedBy>Дмитрий Каленюк</cp:lastModifiedBy>
  <cp:revision>3</cp:revision>
  <dcterms:created xsi:type="dcterms:W3CDTF">2012-01-10T12:24:29Z</dcterms:created>
  <dcterms:modified xsi:type="dcterms:W3CDTF">2012-01-10T12:51:57Z</dcterms:modified>
</cp:coreProperties>
</file>