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embeddedFontLst>
    <p:embeddedFont>
      <p:font typeface="Arial Black" pitchFamily="34" charset="0"/>
      <p:bold r:id="rId17"/>
    </p:embeddedFont>
    <p:embeddedFont>
      <p:font typeface="Beast Impacted" charset="0"/>
      <p:regular r:id="rId18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8" autoAdjust="0"/>
    <p:restoredTop sz="94660"/>
  </p:normalViewPr>
  <p:slideViewPr>
    <p:cSldViewPr>
      <p:cViewPr varScale="1">
        <p:scale>
          <a:sx n="69" d="100"/>
          <a:sy n="69" d="100"/>
        </p:scale>
        <p:origin x="-145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5F56D3-3E94-4954-A1CB-002E6283DD94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8B4DF-2ED2-4EF7-BD35-DD423C86AE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2833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A91C9-4003-4923-98D5-FA242F56B6B3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C52494-2AA3-497B-9626-BC280E1B05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9718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97178-27E7-4C64-BF68-6A31FD6786A6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0E8466-8F57-4772-BE82-BF5C46FC74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8906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F128B-8F58-4D82-98FB-05C34FBAA76E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71886-743A-4D3D-8E01-88890765C1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984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2E453-0A09-49AD-817C-E619E04DD1E9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64B846-AD7C-4597-BDC7-F69159F377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728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F8DDF3-319A-49FD-9994-AEA099767BE8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E1A14-465B-4F3E-B7CC-C7DC50229E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0309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DBB5E-32BE-48A9-BB27-C2AD4AC6DFF2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CB1051-2C43-43D7-833C-29971B6D38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4009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23C801-8708-408B-9F5D-78D0AE358C55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161F02-0975-4E46-99F1-346F028F22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54000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A1696B-69F6-43A7-AE4E-B767791250E8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FCD43-C709-41F1-92EA-F7BDAFFA39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312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0A30D-D8D8-4CCA-90F5-16512162590E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E8D409-25FB-4FBF-AE63-321C02F90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805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7A429-F32B-4317-B5C7-8F5ACB6BDEBC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E88ED8-93A7-4204-B389-1EF94C000B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522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49AE3A6-4B86-46D4-954E-85D6F8446C90}" type="datetimeFigureOut">
              <a:rPr lang="ru-RU"/>
              <a:pPr>
                <a:defRPr/>
              </a:pPr>
              <a:t>03.04.2013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EFF804-44DA-4021-9635-B56C9048E5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Glasses_800_edit.png?uselang=ru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RWGjW2_L6iA" TargetMode="External"/><Relationship Id="rId2" Type="http://schemas.openxmlformats.org/officeDocument/2006/relationships/hyperlink" Target="http://www.youtube.com/watch?v=ttkojcjwV7c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PC5pa2xOlb8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mir3d.org.ua/uploads/posts/2011-10/1318621987_ducati.jpg" TargetMode="External"/><Relationship Id="rId13" Type="http://schemas.openxmlformats.org/officeDocument/2006/relationships/hyperlink" Target="http://wallpapers.artdesign.dn.ua/main.php?g2_view=core.DownloadItem&amp;g2_itemId=9812&amp;g2_serialNumber=3" TargetMode="External"/><Relationship Id="rId18" Type="http://schemas.openxmlformats.org/officeDocument/2006/relationships/hyperlink" Target="http://sub-info.ru/wp-content/uploads/2012/06/3D.jpg" TargetMode="External"/><Relationship Id="rId3" Type="http://schemas.openxmlformats.org/officeDocument/2006/relationships/hyperlink" Target="http://kinobizon.ru/wp-content/uploads/2012/04/3D-glasses-anaglyph.jpg" TargetMode="External"/><Relationship Id="rId7" Type="http://schemas.openxmlformats.org/officeDocument/2006/relationships/hyperlink" Target="http://www.cgliberty.com/articles/3d/3dbest7/3dsMax.png" TargetMode="External"/><Relationship Id="rId12" Type="http://schemas.openxmlformats.org/officeDocument/2006/relationships/hyperlink" Target="http://do-films.ru/wp-content/uploads/2009/11/avatar-2.jpg" TargetMode="External"/><Relationship Id="rId17" Type="http://schemas.openxmlformats.org/officeDocument/2006/relationships/hyperlink" Target="http://freelibs.com/sites/default/files/field/image/imax.jpg" TargetMode="External"/><Relationship Id="rId2" Type="http://schemas.openxmlformats.org/officeDocument/2006/relationships/hyperlink" Target="http://upload.wikimedia.org/wikipedia/commons/thumb/e/ec/Glasses_800_edit.png/300px-Glasses_800_edit.png" TargetMode="External"/><Relationship Id="rId16" Type="http://schemas.openxmlformats.org/officeDocument/2006/relationships/hyperlink" Target="http://www.hdtv.ru/uploads/posts/2011-01/1294158334_sams2.jpg" TargetMode="External"/><Relationship Id="rId20" Type="http://schemas.openxmlformats.org/officeDocument/2006/relationships/hyperlink" Target="http://3.bp.blogspot.com/-X2i9XKDzADU/UJTU5Draf7I/AAAAAAAAAG8/OI_samxWHqA/s1600/skull-2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impleanimation.com/images/3d-graphycs-animation-40.jpg" TargetMode="External"/><Relationship Id="rId11" Type="http://schemas.openxmlformats.org/officeDocument/2006/relationships/hyperlink" Target="https://st.free-lance.ru/users/shonsu/upload/f_4d63938be996d.jpg" TargetMode="External"/><Relationship Id="rId5" Type="http://schemas.openxmlformats.org/officeDocument/2006/relationships/hyperlink" Target="http://www.compbegin.ru/data/image/3ds_max.png" TargetMode="External"/><Relationship Id="rId15" Type="http://schemas.openxmlformats.org/officeDocument/2006/relationships/hyperlink" Target="http://3dliga.ru/prod/images/3Dvision.png" TargetMode="External"/><Relationship Id="rId10" Type="http://schemas.openxmlformats.org/officeDocument/2006/relationships/hyperlink" Target="http://sono-design.ru/uploads/portfolio/959983810.jpg" TargetMode="External"/><Relationship Id="rId19" Type="http://schemas.openxmlformats.org/officeDocument/2006/relationships/hyperlink" Target="http://trendymen.ru/images/old/business/markets/images_3/Printer3.jpg" TargetMode="External"/><Relationship Id="rId4" Type="http://schemas.openxmlformats.org/officeDocument/2006/relationships/hyperlink" Target="http://&#1086;&#1086;&#1086;&#1087;&#1088;&#1086;&#1077;&#1082;&#1090;&#1080;&#1088;&#1086;&#1074;&#1072;&#1085;&#1080;&#1077;.&#1088;&#1092;/images/stories/diz/RS.jpg" TargetMode="External"/><Relationship Id="rId9" Type="http://schemas.openxmlformats.org/officeDocument/2006/relationships/hyperlink" Target="http://lipkiy.ru/uploads/1268602113_sunsystem.jpg" TargetMode="External"/><Relationship Id="rId14" Type="http://schemas.openxmlformats.org/officeDocument/2006/relationships/hyperlink" Target="http://www.mir3d.ru/articles/img/2009/07/MAya/Maya_screen_shot_01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8110" y="2492896"/>
            <a:ext cx="6643734" cy="1814524"/>
          </a:xfrm>
          <a:ln>
            <a:miter lim="800000"/>
            <a:headEnd/>
            <a:tailEnd/>
          </a:ln>
          <a:extLst/>
        </p:spPr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Beast Impacted" pitchFamily="2" charset="0"/>
              </a:rPr>
              <a:t>ТРЕХМЕРНОЕ МОДЕЛИРОВАНИЕ</a:t>
            </a:r>
            <a:endParaRPr lang="ru-RU" sz="54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Beast Impacted" pitchFamily="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4357688"/>
            <a:ext cx="5643562" cy="2252662"/>
          </a:xfrm>
        </p:spPr>
        <p:txBody>
          <a:bodyPr rtlCol="0">
            <a:normAutofit/>
          </a:bodyPr>
          <a:lstStyle/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cs typeface="Times New Roman" pitchFamily="18" charset="0"/>
              </a:rPr>
              <a:t>Подготовила: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cs typeface="Times New Roman" pitchFamily="18" charset="0"/>
              </a:rPr>
              <a:t>мастер производственного обучения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cs typeface="Times New Roman" pitchFamily="18" charset="0"/>
              </a:rPr>
              <a:t>ГБОУ НПО ПЛ №114 МО</a:t>
            </a:r>
          </a:p>
          <a:p>
            <a:pPr algn="l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400" dirty="0" smtClean="0">
                <a:solidFill>
                  <a:schemeClr val="tx1"/>
                </a:solidFill>
                <a:cs typeface="Times New Roman" pitchFamily="18" charset="0"/>
              </a:rPr>
              <a:t>г.Орехово-Зуево</a:t>
            </a:r>
            <a:br>
              <a:rPr lang="ru-RU" sz="2400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Медведева Юлия Алексеевна</a:t>
            </a:r>
            <a:endParaRPr lang="ru-RU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Times New Roman" pitchFamily="18" charset="0"/>
            </a:endParaRPr>
          </a:p>
        </p:txBody>
      </p:sp>
      <p:pic>
        <p:nvPicPr>
          <p:cNvPr id="4" name="Рисунок 3" descr="http://upload.wikimedia.org/wikipedia/commons/thumb/e/ec/Glasses_800_edit.png/300px-Glasses_800_edit.png">
            <a:hlinkClick r:id="rId3"/>
          </p:cNvPr>
          <p:cNvPicPr/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323528" y="207046"/>
            <a:ext cx="3286148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3D-glasses-anaglyph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132" y="4357694"/>
            <a:ext cx="3079749" cy="23098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  <a:ln>
            <a:miter lim="800000"/>
            <a:headEnd/>
            <a:tailEnd/>
          </a:ln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Кинотеатры с 3D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928688"/>
            <a:ext cx="4643438" cy="5715000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Использование для обозначения стереоскопических фильмов терминов «трёхмерный» или «3D» связано с тем, что при просмотре таких фильмов у зрителя создаётся иллюзия объёмности изображения, ощущение наличия третьего измерения </a:t>
            </a:r>
            <a:r>
              <a:rPr lang="ru-RU" dirty="0" smtClean="0"/>
              <a:t>- </a:t>
            </a:r>
            <a:r>
              <a:rPr lang="ru-RU" dirty="0"/>
              <a:t>глубины и новой размерности пространства уже в 4D</a:t>
            </a:r>
            <a:r>
              <a:rPr lang="ru-RU" dirty="0" smtClean="0"/>
              <a:t>.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На сегодняшний день просмотр фильмов в формате «3D» стал очень популярным явлением.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Основные используемые в настоящее время технологии показа </a:t>
            </a:r>
            <a:r>
              <a:rPr lang="ru-RU" dirty="0" smtClean="0"/>
              <a:t>стереофильмов: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Dolby 3D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/>
              <a:t>XpanD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/>
              <a:t>RealD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IMAX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Просмотр ролика «</a:t>
            </a:r>
            <a:r>
              <a:rPr lang="en-US" dirty="0" smtClean="0"/>
              <a:t>IMAX</a:t>
            </a:r>
            <a:r>
              <a:rPr lang="ru-RU" dirty="0"/>
              <a:t> </a:t>
            </a:r>
            <a:r>
              <a:rPr lang="ru-RU" dirty="0" smtClean="0"/>
              <a:t>3</a:t>
            </a:r>
            <a:r>
              <a:rPr lang="en-US" dirty="0" smtClean="0"/>
              <a:t>D – </a:t>
            </a:r>
            <a:r>
              <a:rPr lang="ru-RU" dirty="0" smtClean="0"/>
              <a:t>как показывают объемное кино»</a:t>
            </a:r>
            <a:endParaRPr lang="ru-RU" dirty="0"/>
          </a:p>
        </p:txBody>
      </p:sp>
      <p:pic>
        <p:nvPicPr>
          <p:cNvPr id="5" name="Рисунок 4" descr="imax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1000108"/>
            <a:ext cx="4048125" cy="34194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3D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52" y="3786190"/>
            <a:ext cx="4071966" cy="27531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285852"/>
          </a:xfrm>
          <a:ln>
            <a:miter lim="800000"/>
            <a:headEnd/>
            <a:tailEnd/>
          </a:ln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3D-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принтер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0" y="1071563"/>
            <a:ext cx="4143375" cy="5429250"/>
          </a:xfrm>
        </p:spPr>
        <p:txBody>
          <a:bodyPr/>
          <a:lstStyle/>
          <a:p>
            <a:pPr marL="365125" indent="-255588" eaLnBrk="1" hangingPunct="1">
              <a:spcBef>
                <a:spcPct val="0"/>
              </a:spcBef>
            </a:pPr>
            <a:r>
              <a:rPr lang="ru-RU" sz="2400" smtClean="0">
                <a:cs typeface="Times New Roman" pitchFamily="18" charset="0"/>
              </a:rPr>
              <a:t>Устройство, использующее метод создания физического объекта на основе виртуальной 3D-модели.</a:t>
            </a:r>
            <a:endParaRPr lang="en-US" sz="2400" smtClean="0">
              <a:cs typeface="Times New Roman" pitchFamily="18" charset="0"/>
            </a:endParaRPr>
          </a:p>
          <a:p>
            <a:pPr marL="365125" indent="-255588" eaLnBrk="1" hangingPunct="1">
              <a:spcBef>
                <a:spcPct val="0"/>
              </a:spcBef>
            </a:pPr>
            <a:r>
              <a:rPr lang="ru-RU" sz="2400" smtClean="0">
                <a:cs typeface="Times New Roman" pitchFamily="18" charset="0"/>
              </a:rPr>
              <a:t>3D-печать может осуществляться разными способами и с использованием различных материалов, но в основе любого из них лежит принцип послойного создания (выращивания) твёрдого объекта.</a:t>
            </a:r>
          </a:p>
          <a:p>
            <a:pPr marL="365125" indent="-255588" eaLnBrk="1" hangingPunct="1">
              <a:spcBef>
                <a:spcPct val="0"/>
              </a:spcBef>
            </a:pPr>
            <a:r>
              <a:rPr lang="ru-RU" sz="2400" smtClean="0">
                <a:cs typeface="Times New Roman" pitchFamily="18" charset="0"/>
              </a:rPr>
              <a:t>Просмотр видеоролика.</a:t>
            </a:r>
          </a:p>
        </p:txBody>
      </p:sp>
      <p:pic>
        <p:nvPicPr>
          <p:cNvPr id="4" name="Picture 3" descr="D:\Поурочные планы\Аппаратное обеспечение - конспекты\Устройства вывода информации\fabhomesystemphoto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789040"/>
            <a:ext cx="3319039" cy="29416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skull-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1934" y="1071545"/>
            <a:ext cx="2714644" cy="34609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ln>
            <a:miter lim="800000"/>
            <a:headEnd/>
            <a:tailEnd/>
          </a:ln>
          <a:extLst/>
        </p:spPr>
        <p:txBody>
          <a:bodyPr rtlCol="0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7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КОНЕЦ</a:t>
            </a:r>
            <a:endParaRPr lang="ru-RU" sz="7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3" y="3886200"/>
            <a:ext cx="7272337" cy="2614613"/>
          </a:xfrm>
        </p:spPr>
        <p:txBody>
          <a:bodyPr/>
          <a:lstStyle/>
          <a:p>
            <a:pPr algn="l" eaLnBrk="1" hangingPunct="1"/>
            <a:r>
              <a:rPr lang="ru-RU" sz="2400" smtClean="0">
                <a:solidFill>
                  <a:schemeClr val="tx1"/>
                </a:solidFill>
                <a:cs typeface="Times New Roman" pitchFamily="18" charset="0"/>
              </a:rPr>
              <a:t>Подготовила:</a:t>
            </a:r>
          </a:p>
          <a:p>
            <a:pPr algn="l" eaLnBrk="1" hangingPunct="1"/>
            <a:r>
              <a:rPr lang="ru-RU" sz="2400" smtClean="0">
                <a:solidFill>
                  <a:schemeClr val="tx1"/>
                </a:solidFill>
                <a:cs typeface="Times New Roman" pitchFamily="18" charset="0"/>
              </a:rPr>
              <a:t>мастер производственного обучения</a:t>
            </a:r>
          </a:p>
          <a:p>
            <a:pPr algn="l" eaLnBrk="1" hangingPunct="1"/>
            <a:r>
              <a:rPr lang="ru-RU" sz="2400" smtClean="0">
                <a:solidFill>
                  <a:schemeClr val="tx1"/>
                </a:solidFill>
                <a:cs typeface="Times New Roman" pitchFamily="18" charset="0"/>
              </a:rPr>
              <a:t>ГБОУ НПО ПЛ №114 МО</a:t>
            </a:r>
          </a:p>
          <a:p>
            <a:pPr algn="l" eaLnBrk="1" hangingPunct="1"/>
            <a:r>
              <a:rPr lang="ru-RU" sz="2400" smtClean="0">
                <a:solidFill>
                  <a:schemeClr val="tx1"/>
                </a:solidFill>
                <a:cs typeface="Times New Roman" pitchFamily="18" charset="0"/>
              </a:rPr>
              <a:t>г.Орехово-Зуево</a:t>
            </a:r>
            <a:br>
              <a:rPr lang="ru-RU" sz="240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2400" b="1" smtClean="0">
                <a:solidFill>
                  <a:schemeClr val="tx1"/>
                </a:solidFill>
                <a:cs typeface="Times New Roman" pitchFamily="18" charset="0"/>
              </a:rPr>
              <a:t>Медведева Юлия Алексеевна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285852"/>
          </a:xfrm>
          <a:ln>
            <a:miter lim="800000"/>
            <a:headEnd/>
            <a:tailEnd/>
          </a:ln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Литература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214438"/>
            <a:ext cx="8215313" cy="5429250"/>
          </a:xfrm>
        </p:spPr>
        <p:txBody>
          <a:bodyPr rtlCol="0">
            <a:noAutofit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 smtClean="0"/>
              <a:t>Дж. Ли, Б. </a:t>
            </a:r>
            <a:r>
              <a:rPr lang="ru-RU" sz="2400" dirty="0" err="1" smtClean="0"/>
              <a:t>Уэр</a:t>
            </a:r>
            <a:r>
              <a:rPr lang="ru-RU" sz="2400" dirty="0" smtClean="0"/>
              <a:t>. Трёхмерная графика и анимация. - 2-е изд. - М.: Вильямс, 2002. - 640 с.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 smtClean="0"/>
              <a:t>Д. </a:t>
            </a:r>
            <a:r>
              <a:rPr lang="ru-RU" sz="2400" dirty="0" err="1" smtClean="0"/>
              <a:t>Херн</a:t>
            </a:r>
            <a:r>
              <a:rPr lang="ru-RU" sz="2400" dirty="0" smtClean="0"/>
              <a:t>, М. П. Бейкер. Компьютерная графика и стандарт </a:t>
            </a:r>
            <a:r>
              <a:rPr lang="ru-RU" sz="2400" dirty="0" err="1" smtClean="0"/>
              <a:t>OpenGL</a:t>
            </a:r>
            <a:r>
              <a:rPr lang="ru-RU" sz="2400" dirty="0" smtClean="0"/>
              <a:t>. - 3-е изд. - М., 2005. - 1168 с.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 smtClean="0"/>
              <a:t>Э. Энджел. Интерактивная компьютерная графика. Вводный курс на базе </a:t>
            </a:r>
            <a:r>
              <a:rPr lang="ru-RU" sz="2400" dirty="0" err="1" smtClean="0"/>
              <a:t>OpenGL</a:t>
            </a:r>
            <a:r>
              <a:rPr lang="ru-RU" sz="2400" dirty="0" smtClean="0"/>
              <a:t>. - 2-е изд. - М.: Вильямс, 2001. - 592 с.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 smtClean="0"/>
              <a:t>В. П. Иванов, А. С. Батраков. Трёхмерная компьютерная графика / Под ред. Г. М. Полищука. - М.: Радио и связь, 1995. - 224 с. - ISBN 5-256-01204-5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400" dirty="0" smtClean="0"/>
              <a:t>Г. </a:t>
            </a:r>
            <a:r>
              <a:rPr lang="ru-RU" sz="2400" dirty="0" err="1" smtClean="0"/>
              <a:t>Снук</a:t>
            </a:r>
            <a:r>
              <a:rPr lang="ru-RU" sz="2400" dirty="0" smtClean="0"/>
              <a:t>. 3D-ландшафты в реальном времени на C++ и </a:t>
            </a:r>
            <a:r>
              <a:rPr lang="ru-RU" sz="2400" dirty="0" err="1" smtClean="0"/>
              <a:t>DirectX</a:t>
            </a:r>
            <a:r>
              <a:rPr lang="ru-RU" sz="2400" dirty="0" smtClean="0"/>
              <a:t> 9. - 2-е изд. - М.: Кудиц-пресс, 2007. - 368 с. - ISBN 5-9579-0090-7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sz="24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285852"/>
          </a:xfrm>
          <a:ln>
            <a:miter lim="800000"/>
            <a:headEnd/>
            <a:tailEnd/>
          </a:ln>
          <a:extLst/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Источники видеороликов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0" y="1214438"/>
            <a:ext cx="6948488" cy="5429250"/>
          </a:xfrm>
        </p:spPr>
        <p:txBody>
          <a:bodyPr/>
          <a:lstStyle/>
          <a:p>
            <a:pPr eaLnBrk="1" hangingPunct="1"/>
            <a:r>
              <a:rPr lang="ru-RU" sz="2400" b="1" smtClean="0"/>
              <a:t>«История создания трехмерной графики» </a:t>
            </a:r>
          </a:p>
          <a:p>
            <a:pPr eaLnBrk="1" hangingPunct="1"/>
            <a:r>
              <a:rPr lang="ru-RU" sz="2400" smtClean="0">
                <a:hlinkClick r:id="rId2"/>
              </a:rPr>
              <a:t>http://www.youtube.com/watch?v=ttkojcjwV7c</a:t>
            </a:r>
            <a:endParaRPr lang="ru-RU" sz="2400" smtClean="0"/>
          </a:p>
          <a:p>
            <a:pPr eaLnBrk="1" hangingPunct="1"/>
            <a:r>
              <a:rPr lang="ru-RU" sz="2400" b="1" smtClean="0"/>
              <a:t>«IMAX 3D – как показывают объемное кино»</a:t>
            </a:r>
          </a:p>
          <a:p>
            <a:pPr eaLnBrk="1" hangingPunct="1"/>
            <a:r>
              <a:rPr lang="ru-RU" sz="2400" smtClean="0">
                <a:hlinkClick r:id="rId3"/>
              </a:rPr>
              <a:t>http://www.youtube.com/watch?v=RWGjW2_L6iA</a:t>
            </a:r>
            <a:endParaRPr lang="ru-RU" sz="2400" smtClean="0"/>
          </a:p>
          <a:p>
            <a:pPr eaLnBrk="1" hangingPunct="1"/>
            <a:r>
              <a:rPr lang="ru-RU" sz="2400" smtClean="0"/>
              <a:t> </a:t>
            </a:r>
            <a:r>
              <a:rPr lang="ru-RU" sz="2400" b="1" smtClean="0"/>
              <a:t>«3D принтеры. Официальный сайт телепередачи Галилео»</a:t>
            </a:r>
          </a:p>
          <a:p>
            <a:pPr eaLnBrk="1" hangingPunct="1"/>
            <a:r>
              <a:rPr lang="ru-RU" sz="2400" smtClean="0">
                <a:hlinkClick r:id="rId4"/>
              </a:rPr>
              <a:t>http://www.youtube.com/watch?v=PC5pa2xOlb8</a:t>
            </a:r>
            <a:endParaRPr lang="ru-RU" sz="2400" smtClean="0"/>
          </a:p>
          <a:p>
            <a:pPr eaLnBrk="1" hangingPunct="1">
              <a:buFont typeface="Arial" charset="0"/>
              <a:buNone/>
            </a:pPr>
            <a:endParaRPr lang="ru-RU" sz="240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443914" cy="1285852"/>
          </a:xfrm>
          <a:ln>
            <a:miter lim="800000"/>
            <a:headEnd/>
            <a:tailEnd/>
          </a:ln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Источники изображений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142875" y="1143000"/>
            <a:ext cx="8786813" cy="5500688"/>
          </a:xfrm>
        </p:spPr>
        <p:txBody>
          <a:bodyPr/>
          <a:lstStyle/>
          <a:p>
            <a:pPr marL="365125" indent="-255588" eaLnBrk="1" hangingPunct="1"/>
            <a:r>
              <a:rPr lang="ru-RU" sz="1000" smtClean="0">
                <a:cs typeface="Times New Roman" pitchFamily="18" charset="0"/>
              </a:rPr>
              <a:t>Слайд 1:</a:t>
            </a:r>
          </a:p>
          <a:p>
            <a:pPr marL="365125" indent="-255588" eaLnBrk="1" hangingPunct="1"/>
            <a:r>
              <a:rPr lang="en-US" sz="1000" smtClean="0">
                <a:hlinkClick r:id="rId2"/>
              </a:rPr>
              <a:t>http://upload.wikimedia.org/wikipedia/commons/thumb/e/ec/Glasses_800_edit.png/300px-Glasses_800_edit.png</a:t>
            </a:r>
            <a:endParaRPr lang="ru-RU" sz="1000" smtClean="0"/>
          </a:p>
          <a:p>
            <a:pPr marL="365125" indent="-255588" eaLnBrk="1" hangingPunct="1"/>
            <a:r>
              <a:rPr lang="en-US" sz="1000" smtClean="0">
                <a:hlinkClick r:id="rId3"/>
              </a:rPr>
              <a:t>http://kinobizon.ru/wp-content/uploads/2012/04/3D-glasses-anaglyph.jpg</a:t>
            </a:r>
            <a:endParaRPr lang="ru-RU" sz="1000" smtClean="0"/>
          </a:p>
          <a:p>
            <a:pPr marL="365125" indent="-255588" eaLnBrk="1" hangingPunct="1"/>
            <a:r>
              <a:rPr lang="ru-RU" sz="1000" smtClean="0"/>
              <a:t>Слайд 2:</a:t>
            </a:r>
          </a:p>
          <a:p>
            <a:pPr marL="365125" indent="-255588" eaLnBrk="1" hangingPunct="1"/>
            <a:r>
              <a:rPr lang="en-US" sz="1000" smtClean="0">
                <a:hlinkClick r:id="rId4"/>
              </a:rPr>
              <a:t>http://</a:t>
            </a:r>
            <a:r>
              <a:rPr lang="ru-RU" sz="1000" smtClean="0">
                <a:hlinkClick r:id="rId4"/>
              </a:rPr>
              <a:t>ооопроектирование.рф</a:t>
            </a:r>
            <a:r>
              <a:rPr lang="en-US" sz="1000" smtClean="0">
                <a:hlinkClick r:id="rId4"/>
              </a:rPr>
              <a:t>/images/stories/diz/RS.jpg</a:t>
            </a:r>
            <a:endParaRPr lang="ru-RU" sz="1000" smtClean="0"/>
          </a:p>
          <a:p>
            <a:pPr marL="365125" indent="-255588" eaLnBrk="1" hangingPunct="1"/>
            <a:r>
              <a:rPr lang="en-US" sz="1000" smtClean="0">
                <a:hlinkClick r:id="rId5"/>
              </a:rPr>
              <a:t>http://www.compbegin.ru/data/image/3ds_max.png</a:t>
            </a:r>
            <a:endParaRPr lang="ru-RU" sz="1000" smtClean="0"/>
          </a:p>
          <a:p>
            <a:pPr marL="365125" indent="-255588" eaLnBrk="1" hangingPunct="1"/>
            <a:r>
              <a:rPr lang="ru-RU" sz="1000" smtClean="0"/>
              <a:t>Слайд 3:</a:t>
            </a:r>
          </a:p>
          <a:p>
            <a:pPr marL="365125" indent="-255588" eaLnBrk="1" hangingPunct="1"/>
            <a:r>
              <a:rPr lang="en-US" sz="1000" smtClean="0">
                <a:hlinkClick r:id="rId6"/>
              </a:rPr>
              <a:t>http://www.simpleanimation.com/images/3d-graphycs-animation-40.jpg</a:t>
            </a:r>
            <a:endParaRPr lang="ru-RU" sz="1000" smtClean="0">
              <a:hlinkClick r:id="rId7"/>
            </a:endParaRPr>
          </a:p>
          <a:p>
            <a:pPr marL="365125" indent="-255588" eaLnBrk="1" hangingPunct="1"/>
            <a:r>
              <a:rPr lang="en-US" sz="1000" smtClean="0">
                <a:hlinkClick r:id="rId7"/>
              </a:rPr>
              <a:t>http://www.cgliberty.com/articles/3d/3dbest7/3dsMax.png</a:t>
            </a:r>
            <a:endParaRPr lang="ru-RU" sz="1000" smtClean="0"/>
          </a:p>
          <a:p>
            <a:pPr marL="365125" indent="-255588" eaLnBrk="1" hangingPunct="1"/>
            <a:r>
              <a:rPr lang="ru-RU" sz="1000" smtClean="0"/>
              <a:t>Слайд 4:</a:t>
            </a:r>
          </a:p>
          <a:p>
            <a:pPr marL="365125" indent="-255588" eaLnBrk="1" hangingPunct="1"/>
            <a:r>
              <a:rPr lang="en-US" sz="1000" smtClean="0">
                <a:hlinkClick r:id="rId8"/>
              </a:rPr>
              <a:t>http://mir3d.org.ua/uploads/posts/2011-10/1318621987_ducati.jpg</a:t>
            </a:r>
            <a:endParaRPr lang="ru-RU" sz="1000" smtClean="0"/>
          </a:p>
          <a:p>
            <a:pPr marL="365125" indent="-255588" eaLnBrk="1" hangingPunct="1"/>
            <a:r>
              <a:rPr lang="en-US" sz="1000" smtClean="0">
                <a:hlinkClick r:id="rId9"/>
              </a:rPr>
              <a:t>http://lipkiy.ru/uploads/1268602113_sunsystem.jpg</a:t>
            </a:r>
            <a:endParaRPr lang="ru-RU" sz="1000" smtClean="0"/>
          </a:p>
          <a:p>
            <a:pPr marL="365125" indent="-255588" eaLnBrk="1" hangingPunct="1"/>
            <a:r>
              <a:rPr lang="ru-RU" sz="1000" smtClean="0"/>
              <a:t>Слайд 5:</a:t>
            </a:r>
          </a:p>
          <a:p>
            <a:pPr marL="365125" indent="-255588" eaLnBrk="1" hangingPunct="1"/>
            <a:r>
              <a:rPr lang="en-US" sz="1000" smtClean="0">
                <a:hlinkClick r:id="rId10"/>
              </a:rPr>
              <a:t>http://sono-design.ru/uploads/portfolio/959983810.jpg</a:t>
            </a:r>
            <a:endParaRPr lang="ru-RU" sz="1000" smtClean="0"/>
          </a:p>
          <a:p>
            <a:pPr marL="365125" indent="-255588" eaLnBrk="1" hangingPunct="1"/>
            <a:r>
              <a:rPr lang="en-US" sz="1000" smtClean="0">
                <a:hlinkClick r:id="rId11"/>
              </a:rPr>
              <a:t>https://st.free-lance.ru/users/shonsu/upload/f_4d63938be996d.jpg</a:t>
            </a:r>
            <a:endParaRPr lang="ru-RU" sz="1000" smtClean="0"/>
          </a:p>
          <a:p>
            <a:pPr marL="365125" indent="-255588" eaLnBrk="1" hangingPunct="1"/>
            <a:r>
              <a:rPr lang="ru-RU" sz="1000" smtClean="0"/>
              <a:t>Слайд 6:</a:t>
            </a:r>
          </a:p>
          <a:p>
            <a:pPr marL="365125" indent="-255588" eaLnBrk="1" hangingPunct="1"/>
            <a:r>
              <a:rPr lang="en-US" sz="1000" smtClean="0">
                <a:hlinkClick r:id="rId12"/>
              </a:rPr>
              <a:t>http://do-films.ru/wp-content/uploads/2009/11/avatar-2.jpg</a:t>
            </a:r>
            <a:endParaRPr lang="ru-RU" sz="1000" smtClean="0"/>
          </a:p>
          <a:p>
            <a:pPr marL="365125" indent="-255588" eaLnBrk="1" hangingPunct="1"/>
            <a:r>
              <a:rPr lang="en-US" sz="1000" smtClean="0">
                <a:hlinkClick r:id="rId13"/>
              </a:rPr>
              <a:t>http://wallpapers.artdesign.dn.ua/main.php?g2_view=core.DownloadItem&amp;g2_itemId=9812&amp;g2_serialNumber=3</a:t>
            </a:r>
            <a:endParaRPr lang="ru-RU" sz="1000" smtClean="0"/>
          </a:p>
          <a:p>
            <a:pPr marL="365125" indent="-255588" eaLnBrk="1" hangingPunct="1"/>
            <a:r>
              <a:rPr lang="ru-RU" sz="1000" smtClean="0"/>
              <a:t>Слайд 7:</a:t>
            </a:r>
          </a:p>
          <a:p>
            <a:pPr marL="365125" indent="-255588" eaLnBrk="1" hangingPunct="1"/>
            <a:r>
              <a:rPr lang="en-US" sz="1000" smtClean="0">
                <a:hlinkClick r:id="rId14"/>
              </a:rPr>
              <a:t>http://www.mir3d.ru/articles/img/2009/07/MAya/Maya_screen_shot_01.jpg</a:t>
            </a:r>
            <a:endParaRPr lang="ru-RU" sz="1000" smtClean="0"/>
          </a:p>
          <a:p>
            <a:pPr marL="365125" indent="-255588" eaLnBrk="1" hangingPunct="1"/>
            <a:r>
              <a:rPr lang="ru-RU" sz="1000" smtClean="0"/>
              <a:t>Слайд 9:</a:t>
            </a:r>
          </a:p>
          <a:p>
            <a:pPr marL="365125" indent="-255588" eaLnBrk="1" hangingPunct="1"/>
            <a:r>
              <a:rPr lang="en-US" sz="1000" smtClean="0">
                <a:hlinkClick r:id="rId15"/>
              </a:rPr>
              <a:t>http://3dliga.ru/prod/images/3Dvision.png</a:t>
            </a:r>
            <a:endParaRPr lang="ru-RU" sz="1000" smtClean="0"/>
          </a:p>
          <a:p>
            <a:pPr marL="365125" indent="-255588" eaLnBrk="1" hangingPunct="1"/>
            <a:r>
              <a:rPr lang="en-US" sz="1000" smtClean="0">
                <a:hlinkClick r:id="rId16"/>
              </a:rPr>
              <a:t>http://www.hdtv.ru/uploads/posts/2011-01/1294158334_sams2.jpg</a:t>
            </a:r>
            <a:endParaRPr lang="ru-RU" sz="1000" smtClean="0"/>
          </a:p>
          <a:p>
            <a:pPr marL="365125" indent="-255588" eaLnBrk="1" hangingPunct="1"/>
            <a:r>
              <a:rPr lang="ru-RU" sz="1000" smtClean="0"/>
              <a:t>Слайд 10:</a:t>
            </a:r>
          </a:p>
          <a:p>
            <a:pPr marL="365125" indent="-255588" eaLnBrk="1" hangingPunct="1"/>
            <a:r>
              <a:rPr lang="en-US" sz="1000" smtClean="0">
                <a:hlinkClick r:id="rId17"/>
              </a:rPr>
              <a:t>http://freelibs.com/sites/default/files/field/image/imax.jpg</a:t>
            </a:r>
            <a:endParaRPr lang="ru-RU" sz="1000" smtClean="0"/>
          </a:p>
          <a:p>
            <a:pPr marL="365125" indent="-255588" eaLnBrk="1" hangingPunct="1"/>
            <a:r>
              <a:rPr lang="en-US" sz="1000" smtClean="0">
                <a:hlinkClick r:id="rId18"/>
              </a:rPr>
              <a:t>http://sub-info.ru/wp-content/uploads/2012/06/3D.jpg</a:t>
            </a:r>
            <a:endParaRPr lang="ru-RU" sz="1000" smtClean="0"/>
          </a:p>
          <a:p>
            <a:pPr marL="365125" indent="-255588" eaLnBrk="1" hangingPunct="1"/>
            <a:r>
              <a:rPr lang="ru-RU" sz="1000" smtClean="0"/>
              <a:t>Слайд 11:</a:t>
            </a:r>
          </a:p>
          <a:p>
            <a:pPr marL="365125" indent="-255588" eaLnBrk="1" hangingPunct="1"/>
            <a:r>
              <a:rPr lang="en-US" sz="1000" smtClean="0">
                <a:hlinkClick r:id="rId19"/>
              </a:rPr>
              <a:t>http://trendymen.ru/images/old/business/markets/images_3/Printer3.jpg</a:t>
            </a:r>
            <a:endParaRPr lang="ru-RU" sz="1000" smtClean="0"/>
          </a:p>
          <a:p>
            <a:pPr marL="365125" indent="-255588" eaLnBrk="1" hangingPunct="1"/>
            <a:r>
              <a:rPr lang="en-US" sz="1000" smtClean="0">
                <a:hlinkClick r:id="rId20"/>
              </a:rPr>
              <a:t>http://3.bp.blogspot.com/-X2i9XKDzADU/UJTU5Draf7I/AAAAAAAAAG8/OI_samxWHqA/s1600/skull-2.jpg</a:t>
            </a:r>
            <a:endParaRPr lang="ru-RU" sz="1000" smtClean="0"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3ds_max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0430" y="1142984"/>
            <a:ext cx="5284399" cy="31794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142852"/>
            <a:ext cx="8543956" cy="1143000"/>
          </a:xfrm>
          <a:ln>
            <a:miter lim="800000"/>
            <a:headEnd/>
            <a:tailEnd/>
          </a:ln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3</a:t>
            </a:r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D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 - трёхмерная графика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50"/>
            <a:ext cx="3357563" cy="5043488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400" b="1" dirty="0"/>
              <a:t>Трёхмерная графика</a:t>
            </a:r>
            <a:r>
              <a:rPr lang="ru-RU" sz="2400" dirty="0"/>
              <a:t> </a:t>
            </a:r>
            <a:r>
              <a:rPr lang="ru-RU" sz="2400" dirty="0" smtClean="0"/>
              <a:t>(от </a:t>
            </a:r>
            <a:r>
              <a:rPr lang="ru-RU" sz="2400" dirty="0"/>
              <a:t>англ. </a:t>
            </a:r>
            <a:r>
              <a:rPr lang="ru-RU" sz="2400" i="1" dirty="0"/>
              <a:t>3 </a:t>
            </a:r>
            <a:r>
              <a:rPr lang="ru-RU" sz="2400" i="1" dirty="0" err="1"/>
              <a:t>Dimensions</a:t>
            </a:r>
            <a:r>
              <a:rPr lang="ru-RU" sz="2400" dirty="0"/>
              <a:t> </a:t>
            </a:r>
            <a:r>
              <a:rPr lang="ru-RU" sz="2400" dirty="0" smtClean="0"/>
              <a:t>- </a:t>
            </a:r>
            <a:r>
              <a:rPr lang="ru-RU" sz="2400" dirty="0"/>
              <a:t>рус. </a:t>
            </a:r>
            <a:r>
              <a:rPr lang="ru-RU" sz="2400" i="1" dirty="0"/>
              <a:t>3 измерения</a:t>
            </a:r>
            <a:r>
              <a:rPr lang="ru-RU" sz="2400" dirty="0"/>
              <a:t>) </a:t>
            </a:r>
            <a:r>
              <a:rPr lang="ru-RU" sz="2400" dirty="0" smtClean="0"/>
              <a:t>- </a:t>
            </a:r>
            <a:r>
              <a:rPr lang="ru-RU" sz="2400" dirty="0"/>
              <a:t>раздел компьютерной графики, совокупность приемов и инструментов (как программных, так и аппаратных), предназначенных для изображения объёмных объектов.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60730" y="3929066"/>
            <a:ext cx="3954608" cy="2714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214313"/>
            <a:ext cx="8715375" cy="22066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/>
              <a:t>Трёхмерное изображение на плоскости отличается от двумерного тем, что включает построение геометрической проекции трёхмерной модели </a:t>
            </a:r>
            <a:r>
              <a:rPr lang="ru-RU" sz="2800" i="1" dirty="0"/>
              <a:t>сцены</a:t>
            </a:r>
            <a:r>
              <a:rPr lang="ru-RU" sz="2800" dirty="0"/>
              <a:t> на </a:t>
            </a:r>
            <a:r>
              <a:rPr lang="ru-RU" sz="2800" dirty="0" smtClean="0"/>
              <a:t>плоскость</a:t>
            </a:r>
            <a:r>
              <a:rPr lang="en-US" sz="2800" dirty="0" smtClean="0"/>
              <a:t> </a:t>
            </a:r>
            <a:r>
              <a:rPr lang="ru-RU" sz="2800" dirty="0" smtClean="0"/>
              <a:t>(</a:t>
            </a:r>
            <a:r>
              <a:rPr lang="ru-RU" sz="2800" dirty="0"/>
              <a:t>например, экран компьютера) с помощью специализированных </a:t>
            </a:r>
            <a:r>
              <a:rPr lang="ru-RU" sz="2800" dirty="0" smtClean="0"/>
              <a:t>программ.</a:t>
            </a: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2204864"/>
            <a:ext cx="4425350" cy="39421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2004" y="3645024"/>
            <a:ext cx="4917638" cy="307352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>
            <a:miter lim="800000"/>
            <a:headEnd/>
            <a:tailEnd/>
          </a:ln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Трехмерная модель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357313"/>
            <a:ext cx="8743950" cy="1711325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Модель </a:t>
            </a:r>
            <a:r>
              <a:rPr lang="ru-RU" dirty="0"/>
              <a:t>может как соответствовать объектам из реального мира (автомобили, здания, ураган</a:t>
            </a:r>
            <a:r>
              <a:rPr lang="ru-RU" dirty="0" smtClean="0"/>
              <a:t>, астероид</a:t>
            </a:r>
            <a:r>
              <a:rPr lang="ru-RU" dirty="0"/>
              <a:t>), так и быть полностью абстрактной (проекция четырёхмерного фрактала).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2996952"/>
            <a:ext cx="3195336" cy="37444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851920" y="2970044"/>
            <a:ext cx="5034910" cy="377132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ln>
            <a:miter lim="800000"/>
            <a:headEnd/>
            <a:tailEnd/>
          </a:ln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Применение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>
          <a:xfrm>
            <a:off x="0" y="981075"/>
            <a:ext cx="4000500" cy="5876925"/>
          </a:xfrm>
        </p:spPr>
        <p:txBody>
          <a:bodyPr/>
          <a:lstStyle/>
          <a:p>
            <a:pPr eaLnBrk="1" hangingPunct="1"/>
            <a:r>
              <a:rPr lang="ru-RU" sz="2400" smtClean="0"/>
              <a:t>1. Трёхмерная графика активно применяется для создания изображений на плоскости экрана или листа печатной продукции в науке и промышленности, например в системах автоматизации проектных работ, архитектурной визуализации, в современных системах медицинской визуализации.</a:t>
            </a:r>
          </a:p>
        </p:txBody>
      </p:sp>
      <p:pic>
        <p:nvPicPr>
          <p:cNvPr id="6" name="Рисунок 5" descr="95998381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0496" y="1071545"/>
            <a:ext cx="3714776" cy="38836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 descr="f_4d63938be996d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286644" y="3643314"/>
            <a:ext cx="1643074" cy="307181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  <a:ln>
            <a:miter lim="800000"/>
            <a:headEnd/>
            <a:tailEnd/>
          </a:ln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Применение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1052513"/>
            <a:ext cx="8821738" cy="20161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2. </a:t>
            </a:r>
            <a:r>
              <a:rPr lang="ru-RU" dirty="0"/>
              <a:t>Самое широкое применение </a:t>
            </a:r>
            <a:r>
              <a:rPr lang="ru-RU" dirty="0" smtClean="0"/>
              <a:t>- </a:t>
            </a:r>
            <a:r>
              <a:rPr lang="ru-RU" dirty="0"/>
              <a:t>во многих современных компьютерных играх.</a:t>
            </a:r>
            <a:br>
              <a:rPr lang="ru-RU" dirty="0"/>
            </a:br>
            <a:r>
              <a:rPr lang="ru-RU" dirty="0" smtClean="0"/>
              <a:t>3. Также </a:t>
            </a:r>
            <a:r>
              <a:rPr lang="ru-RU" dirty="0"/>
              <a:t>как элемент кинематографа, телевидения, печатной продукции.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996952"/>
            <a:ext cx="3692174" cy="36921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 descr="Funny 3D Animals Wallpapers 0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1934" y="3036090"/>
            <a:ext cx="4905411" cy="36790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  <a:ln>
            <a:miter lim="800000"/>
            <a:headEnd/>
            <a:tailEnd/>
          </a:ln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Программное обеспечение</a:t>
            </a:r>
            <a:endParaRPr lang="ru-RU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5" y="3068638"/>
            <a:ext cx="3997325" cy="3575050"/>
          </a:xfrm>
        </p:spPr>
        <p:txBody>
          <a:bodyPr rtlCol="0">
            <a:normAutofit fontScale="70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 smtClean="0"/>
              <a:t>Autodesk</a:t>
            </a:r>
            <a:r>
              <a:rPr lang="ru-RU" dirty="0" smtClean="0"/>
              <a:t> </a:t>
            </a:r>
            <a:r>
              <a:rPr lang="ru-RU" dirty="0"/>
              <a:t>3D </a:t>
            </a:r>
            <a:r>
              <a:rPr lang="ru-RU" dirty="0" err="1"/>
              <a:t>Studio</a:t>
            </a:r>
            <a:r>
              <a:rPr lang="ru-RU" dirty="0"/>
              <a:t> </a:t>
            </a:r>
            <a:r>
              <a:rPr lang="ru-RU" dirty="0" err="1"/>
              <a:t>Max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/>
              <a:t>Autodesk</a:t>
            </a:r>
            <a:r>
              <a:rPr lang="ru-RU" dirty="0"/>
              <a:t> </a:t>
            </a:r>
            <a:r>
              <a:rPr lang="ru-RU" dirty="0" err="1"/>
              <a:t>Maya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/>
              <a:t>Autodesk</a:t>
            </a:r>
            <a:r>
              <a:rPr lang="ru-RU" dirty="0"/>
              <a:t> </a:t>
            </a:r>
            <a:r>
              <a:rPr lang="ru-RU" dirty="0" err="1"/>
              <a:t>Softimage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/>
              <a:t>Maxon</a:t>
            </a:r>
            <a:r>
              <a:rPr lang="ru-RU" dirty="0"/>
              <a:t> </a:t>
            </a:r>
            <a:r>
              <a:rPr lang="ru-RU" dirty="0" err="1"/>
              <a:t>Computer</a:t>
            </a:r>
            <a:r>
              <a:rPr lang="ru-RU" dirty="0"/>
              <a:t> </a:t>
            </a:r>
            <a:r>
              <a:rPr lang="ru-RU" dirty="0" err="1"/>
              <a:t>Cinema</a:t>
            </a:r>
            <a:r>
              <a:rPr lang="ru-RU" dirty="0"/>
              <a:t> 4D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/>
              <a:t>Blender</a:t>
            </a:r>
            <a:r>
              <a:rPr lang="ru-RU" dirty="0"/>
              <a:t> </a:t>
            </a:r>
            <a:r>
              <a:rPr lang="ru-RU" dirty="0" err="1"/>
              <a:t>Foundation</a:t>
            </a:r>
            <a:r>
              <a:rPr lang="ru-RU" dirty="0"/>
              <a:t> </a:t>
            </a:r>
            <a:r>
              <a:rPr lang="ru-RU" dirty="0" err="1"/>
              <a:t>Blender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/>
              <a:t>Side</a:t>
            </a:r>
            <a:r>
              <a:rPr lang="ru-RU" dirty="0"/>
              <a:t> </a:t>
            </a:r>
            <a:r>
              <a:rPr lang="ru-RU" dirty="0" err="1"/>
              <a:t>Effects</a:t>
            </a:r>
            <a:r>
              <a:rPr lang="ru-RU" dirty="0"/>
              <a:t> </a:t>
            </a:r>
            <a:r>
              <a:rPr lang="ru-RU" dirty="0" err="1"/>
              <a:t>Software</a:t>
            </a:r>
            <a:r>
              <a:rPr lang="ru-RU" dirty="0"/>
              <a:t> </a:t>
            </a:r>
            <a:r>
              <a:rPr lang="ru-RU" dirty="0" err="1"/>
              <a:t>Houdini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/>
              <a:t>Luxology</a:t>
            </a:r>
            <a:r>
              <a:rPr lang="ru-RU" dirty="0"/>
              <a:t> </a:t>
            </a:r>
            <a:r>
              <a:rPr lang="ru-RU" dirty="0" err="1"/>
              <a:t>Modo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/>
              <a:t>NewTek</a:t>
            </a:r>
            <a:r>
              <a:rPr lang="ru-RU" dirty="0"/>
              <a:t> </a:t>
            </a:r>
            <a:r>
              <a:rPr lang="ru-RU" dirty="0" err="1"/>
              <a:t>LightWave</a:t>
            </a:r>
            <a:r>
              <a:rPr lang="ru-RU" dirty="0"/>
              <a:t> 3D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/>
              <a:t>Caligari</a:t>
            </a:r>
            <a:r>
              <a:rPr lang="ru-RU" dirty="0"/>
              <a:t> </a:t>
            </a:r>
            <a:r>
              <a:rPr lang="ru-RU" dirty="0" err="1"/>
              <a:t>Truespace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err="1"/>
              <a:t>Maxon</a:t>
            </a:r>
            <a:r>
              <a:rPr lang="ru-RU" dirty="0"/>
              <a:t> </a:t>
            </a:r>
            <a:r>
              <a:rPr lang="ru-RU" dirty="0" err="1"/>
              <a:t>Cinema</a:t>
            </a:r>
            <a:r>
              <a:rPr lang="ru-RU" dirty="0"/>
              <a:t> 4D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21911" y="3068960"/>
            <a:ext cx="4802075" cy="36015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179388" y="981075"/>
            <a:ext cx="8843962" cy="2087563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Программные пакеты, позволяющие создавать трёхмерную графику, то есть моделировать объекты виртуальной реальности и создавать на основе этих моделей изображения, очень разнообразны.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Последние годы устойчивыми лидерами в этой области являются коммерческие продукты, такие как: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  <a:ln>
            <a:miter lim="800000"/>
            <a:headEnd/>
            <a:tailEnd/>
          </a:ln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Получение трехмерного изображения на плоскости</a:t>
            </a:r>
            <a:endParaRPr lang="ru-RU" sz="36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>
          <a:xfrm>
            <a:off x="142875" y="1357313"/>
            <a:ext cx="8643938" cy="5286375"/>
          </a:xfrm>
        </p:spPr>
        <p:txBody>
          <a:bodyPr/>
          <a:lstStyle/>
          <a:p>
            <a:pPr eaLnBrk="1" hangingPunct="1"/>
            <a:r>
              <a:rPr lang="ru-RU" sz="2000" b="1" smtClean="0"/>
              <a:t>Моделирование</a:t>
            </a:r>
            <a:r>
              <a:rPr lang="ru-RU" sz="2000" smtClean="0"/>
              <a:t> - создание трёхмерной математической модели сцены и объектов в ней;</a:t>
            </a:r>
          </a:p>
          <a:p>
            <a:pPr eaLnBrk="1" hangingPunct="1"/>
            <a:r>
              <a:rPr lang="ru-RU" sz="2000" b="1" smtClean="0"/>
              <a:t>Текстурирование</a:t>
            </a:r>
            <a:r>
              <a:rPr lang="ru-RU" sz="2000" smtClean="0"/>
              <a:t> - назначение поверхностям моделей растровых или процедурных текстур (подразумевает также настройку свойств материалов - прозрачность, отражения, шероховатость и пр.);</a:t>
            </a:r>
          </a:p>
          <a:p>
            <a:pPr eaLnBrk="1" hangingPunct="1"/>
            <a:r>
              <a:rPr lang="ru-RU" sz="2000" b="1" smtClean="0"/>
              <a:t>Освещение</a:t>
            </a:r>
            <a:r>
              <a:rPr lang="ru-RU" sz="2000" smtClean="0"/>
              <a:t> - установка и настройка источников света;</a:t>
            </a:r>
          </a:p>
          <a:p>
            <a:pPr eaLnBrk="1" hangingPunct="1"/>
            <a:r>
              <a:rPr lang="ru-RU" sz="2000" b="1" smtClean="0"/>
              <a:t>Анимация</a:t>
            </a:r>
            <a:r>
              <a:rPr lang="ru-RU" sz="2000" smtClean="0"/>
              <a:t> (в некоторых случаях) - придание движения объектам;</a:t>
            </a:r>
          </a:p>
          <a:p>
            <a:pPr eaLnBrk="1" hangingPunct="1"/>
            <a:r>
              <a:rPr lang="ru-RU" sz="2000" b="1" smtClean="0"/>
              <a:t>Динамическая симуляция</a:t>
            </a:r>
            <a:r>
              <a:rPr lang="ru-RU" sz="2000" smtClean="0"/>
              <a:t> (в некоторых случаях) - автоматический расчёт взаимодействия частиц, твёрдых/мягких тел и пр. с моделируемыми силами гравитации, ветра, выталкивания и др., а также друг с другом;</a:t>
            </a:r>
          </a:p>
          <a:p>
            <a:pPr eaLnBrk="1" hangingPunct="1"/>
            <a:r>
              <a:rPr lang="ru-RU" sz="2000" b="1" smtClean="0"/>
              <a:t>Рендеринг</a:t>
            </a:r>
            <a:r>
              <a:rPr lang="ru-RU" sz="2000" smtClean="0"/>
              <a:t> (визуализация) - построение проекции в соответствии с выбранной физической моделью;</a:t>
            </a:r>
          </a:p>
          <a:p>
            <a:pPr eaLnBrk="1" hangingPunct="1"/>
            <a:r>
              <a:rPr lang="ru-RU" sz="2000" b="1" smtClean="0"/>
              <a:t>Вывод</a:t>
            </a:r>
            <a:r>
              <a:rPr lang="ru-RU" sz="2000" smtClean="0"/>
              <a:t> полученного изображения на устройство вывода - дисплей или принтер.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  <a:ln>
            <a:miter lim="800000"/>
            <a:headEnd/>
            <a:tailEnd/>
          </a:ln>
          <a:extLst/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Arial Black" pitchFamily="34" charset="0"/>
              </a:rPr>
              <a:t>Трехмерные дисплеи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142875" y="1214438"/>
            <a:ext cx="2857500" cy="5429250"/>
          </a:xfrm>
        </p:spPr>
        <p:txBody>
          <a:bodyPr/>
          <a:lstStyle/>
          <a:p>
            <a:pPr eaLnBrk="1" hangingPunct="1"/>
            <a:r>
              <a:rPr lang="ru-RU" sz="2000" b="1" smtClean="0"/>
              <a:t>Трёхмерные, или стереоскопические дисплеи</a:t>
            </a:r>
            <a:r>
              <a:rPr lang="ru-RU" sz="2000" smtClean="0"/>
              <a:t>, (3D displays, 3D screens) - дисплеи, посредством стереоскопического или какого-либо другого эффекта создающие иллюзию реального объёма у демонстрируемых изображений.</a:t>
            </a:r>
          </a:p>
          <a:p>
            <a:pPr eaLnBrk="1" hangingPunct="1"/>
            <a:r>
              <a:rPr lang="ru-RU" sz="2000" smtClean="0"/>
              <a:t>Просмотр видеоролика.</a:t>
            </a:r>
          </a:p>
        </p:txBody>
      </p:sp>
      <p:pic>
        <p:nvPicPr>
          <p:cNvPr id="8" name="Рисунок 7" descr="1294158334_sams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2594581"/>
            <a:ext cx="5500726" cy="41035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45" name="Рисунок 8" descr="3Dvision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63" y="357188"/>
            <a:ext cx="3287712" cy="293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203</TotalTime>
  <Words>672</Words>
  <Application>Microsoft Office PowerPoint</Application>
  <PresentationFormat>Экран (4:3)</PresentationFormat>
  <Paragraphs>99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Times New Roman</vt:lpstr>
      <vt:lpstr>Arial Black</vt:lpstr>
      <vt:lpstr>Beast Impacted</vt:lpstr>
      <vt:lpstr>Тема Office</vt:lpstr>
      <vt:lpstr>ТРЕХМЕРНОЕ МОДЕЛИРОВАНИЕ</vt:lpstr>
      <vt:lpstr>3D - трёхмерная графика</vt:lpstr>
      <vt:lpstr>Презентация PowerPoint</vt:lpstr>
      <vt:lpstr>Трехмерная модель</vt:lpstr>
      <vt:lpstr>Применение</vt:lpstr>
      <vt:lpstr>Применение</vt:lpstr>
      <vt:lpstr>Программное обеспечение</vt:lpstr>
      <vt:lpstr>Получение трехмерного изображения на плоскости</vt:lpstr>
      <vt:lpstr>Трехмерные дисплеи</vt:lpstr>
      <vt:lpstr>Кинотеатры с 3D</vt:lpstr>
      <vt:lpstr>3D-принтер</vt:lpstr>
      <vt:lpstr>КОНЕЦ</vt:lpstr>
      <vt:lpstr>Литература</vt:lpstr>
      <vt:lpstr>Источники видеороликов</vt:lpstr>
      <vt:lpstr>Источники изображений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Трехмерное моделирование</dc:title>
  <dc:creator>Юлия Алексеевна</dc:creator>
  <cp:lastModifiedBy>Igorevich</cp:lastModifiedBy>
  <cp:revision>28</cp:revision>
  <dcterms:created xsi:type="dcterms:W3CDTF">2013-01-23T07:05:28Z</dcterms:created>
  <dcterms:modified xsi:type="dcterms:W3CDTF">2013-04-03T18:44:05Z</dcterms:modified>
</cp:coreProperties>
</file>