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3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 autoAdjust="0"/>
    <p:restoredTop sz="94595" autoAdjust="0"/>
  </p:normalViewPr>
  <p:slideViewPr>
    <p:cSldViewPr>
      <p:cViewPr varScale="1">
        <p:scale>
          <a:sx n="111" d="100"/>
          <a:sy n="111" d="100"/>
        </p:scale>
        <p:origin x="-160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5370-33A6-4079-8EF0-59B49FF20BA7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7371B-3366-4626-9135-CA40BEEFA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5370-33A6-4079-8EF0-59B49FF20BA7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7371B-3366-4626-9135-CA40BEEFA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5370-33A6-4079-8EF0-59B49FF20BA7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7371B-3366-4626-9135-CA40BEEFA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1066800" y="304800"/>
            <a:ext cx="7543800" cy="579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4B596-091B-4B36-92A2-1F1B1C702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5370-33A6-4079-8EF0-59B49FF20BA7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7371B-3366-4626-9135-CA40BEEFA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5370-33A6-4079-8EF0-59B49FF20BA7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7371B-3366-4626-9135-CA40BEEFA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5370-33A6-4079-8EF0-59B49FF20BA7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7371B-3366-4626-9135-CA40BEEFA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5370-33A6-4079-8EF0-59B49FF20BA7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7371B-3366-4626-9135-CA40BEEFA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5370-33A6-4079-8EF0-59B49FF20BA7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7371B-3366-4626-9135-CA40BEEFA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5370-33A6-4079-8EF0-59B49FF20BA7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7371B-3366-4626-9135-CA40BEEFA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5370-33A6-4079-8EF0-59B49FF20BA7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7371B-3366-4626-9135-CA40BEEFA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45370-33A6-4079-8EF0-59B49FF20BA7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7371B-3366-4626-9135-CA40BEEFA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>
            <a:alpha val="9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45370-33A6-4079-8EF0-59B49FF20BA7}" type="datetimeFigureOut">
              <a:rPr lang="ru-RU" smtClean="0"/>
              <a:pPr/>
              <a:t>01.12.2013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7371B-3366-4626-9135-CA40BEEFA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798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b="0" dirty="0" smtClean="0"/>
              <a:t> </a:t>
            </a:r>
            <a:r>
              <a:rPr lang="ru-RU" sz="2500" b="0" dirty="0" smtClean="0"/>
              <a:t>     </a:t>
            </a:r>
            <a:r>
              <a:rPr lang="ru-RU" sz="2400" dirty="0" smtClean="0">
                <a:solidFill>
                  <a:srgbClr val="00FFFF"/>
                </a:solidFill>
              </a:rPr>
              <a:t>Форма </a:t>
            </a:r>
            <a:r>
              <a:rPr lang="ru-RU" sz="2400" dirty="0" smtClean="0">
                <a:solidFill>
                  <a:srgbClr val="00FFFF"/>
                </a:solidFill>
              </a:rPr>
              <a:t>снежинок</a:t>
            </a:r>
            <a:endParaRPr lang="ru-RU" sz="2400" dirty="0" smtClean="0">
              <a:solidFill>
                <a:srgbClr val="00FFFF"/>
              </a:solidFill>
            </a:endParaRPr>
          </a:p>
        </p:txBody>
      </p:sp>
      <p:pic>
        <p:nvPicPr>
          <p:cNvPr id="17411" name="Picture 6" descr="http://www.partow.net/images/snowflakes/images/snow_flake_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2143125"/>
            <a:ext cx="2038350" cy="193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8" descr="http://dcp.sovserv.ru/media/images/8/8/3/22131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88" y="4357688"/>
            <a:ext cx="2347912" cy="2001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10" descr="http://www.enersoft.ru/_ld/21/21108574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63" y="4071938"/>
            <a:ext cx="2184400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12" descr="http://dcp.sovserv.ru/media/images/4/a/d/22132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9000" y="2071688"/>
            <a:ext cx="2101850" cy="182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14" descr="http://www.moda.ru/files/user/02/04/83/content/14519/800x800x85_2e90cc58f92f29381f121a4b089b8d9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88" y="2000250"/>
            <a:ext cx="2379662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18" descr="http://richbugger.files.wordpress.com/2009/11/96.jpg?w=574&amp;h=57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5813" y="4449763"/>
            <a:ext cx="2000250" cy="198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937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7986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86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6000" smtClean="0">
                <a:solidFill>
                  <a:srgbClr val="00FFFF"/>
                </a:solidFill>
              </a:rPr>
              <a:t>Материалы:</a:t>
            </a:r>
          </a:p>
        </p:txBody>
      </p:sp>
      <p:sp>
        <p:nvSpPr>
          <p:cNvPr id="838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2343150"/>
            <a:ext cx="8286750" cy="37528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b="1" smtClean="0">
                <a:solidFill>
                  <a:srgbClr val="FF66FF"/>
                </a:solidFill>
              </a:rPr>
              <a:t>           </a:t>
            </a:r>
            <a:r>
              <a:rPr lang="ru-RU" b="1" smtClean="0">
                <a:solidFill>
                  <a:srgbClr val="CCFF66"/>
                </a:solidFill>
              </a:rPr>
              <a:t>-</a:t>
            </a:r>
            <a:r>
              <a:rPr lang="ru-RU" sz="2100" i="1" smtClean="0">
                <a:solidFill>
                  <a:srgbClr val="CCFF66"/>
                </a:solidFill>
              </a:rPr>
              <a:t> </a:t>
            </a:r>
            <a:r>
              <a:rPr lang="ru-RU" b="1" smtClean="0">
                <a:solidFill>
                  <a:srgbClr val="CCFF66"/>
                </a:solidFill>
              </a:rPr>
              <a:t>белая бумага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smtClean="0"/>
              <a:t>           </a:t>
            </a:r>
            <a:r>
              <a:rPr lang="ru-RU" b="1" smtClean="0">
                <a:solidFill>
                  <a:srgbClr val="FFCC00"/>
                </a:solidFill>
              </a:rPr>
              <a:t>- свечка или восковые  мелки</a:t>
            </a:r>
            <a:br>
              <a:rPr lang="ru-RU" b="1" smtClean="0">
                <a:solidFill>
                  <a:srgbClr val="FFCC00"/>
                </a:solidFill>
              </a:rPr>
            </a:br>
            <a:r>
              <a:rPr lang="ru-RU" b="1" smtClean="0"/>
              <a:t>        </a:t>
            </a:r>
            <a:r>
              <a:rPr lang="ru-RU" b="1" smtClean="0">
                <a:solidFill>
                  <a:srgbClr val="FF9933"/>
                </a:solidFill>
              </a:rPr>
              <a:t>- стаканчик с водой</a:t>
            </a:r>
            <a:br>
              <a:rPr lang="ru-RU" b="1" smtClean="0">
                <a:solidFill>
                  <a:srgbClr val="FF9933"/>
                </a:solidFill>
              </a:rPr>
            </a:br>
            <a:r>
              <a:rPr lang="ru-RU" b="1" smtClean="0"/>
              <a:t>        </a:t>
            </a:r>
            <a:r>
              <a:rPr lang="ru-RU" b="1" smtClean="0">
                <a:solidFill>
                  <a:srgbClr val="FF7C80"/>
                </a:solidFill>
              </a:rPr>
              <a:t>- акварельные краски</a:t>
            </a:r>
            <a:br>
              <a:rPr lang="ru-RU" b="1" smtClean="0">
                <a:solidFill>
                  <a:srgbClr val="FF7C80"/>
                </a:solidFill>
              </a:rPr>
            </a:br>
            <a:r>
              <a:rPr lang="ru-RU" b="1" smtClean="0">
                <a:solidFill>
                  <a:srgbClr val="FF9933"/>
                </a:solidFill>
              </a:rPr>
              <a:t>        </a:t>
            </a:r>
            <a:r>
              <a:rPr lang="ru-RU" b="1" smtClean="0">
                <a:solidFill>
                  <a:srgbClr val="FF6600"/>
                </a:solidFill>
              </a:rPr>
              <a:t>- кисть</a:t>
            </a:r>
            <a:br>
              <a:rPr lang="ru-RU" b="1" smtClean="0">
                <a:solidFill>
                  <a:srgbClr val="FF6600"/>
                </a:solidFill>
              </a:rPr>
            </a:br>
            <a:r>
              <a:rPr lang="ru-RU" b="1" smtClean="0"/>
              <a:t>        </a:t>
            </a:r>
            <a:r>
              <a:rPr lang="ru-RU" b="1" smtClean="0">
                <a:solidFill>
                  <a:srgbClr val="FF0000"/>
                </a:solidFill>
              </a:rPr>
              <a:t>- пищевая пленка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838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3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3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838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3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3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838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865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763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304800"/>
            <a:ext cx="8215312" cy="89217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u="sng" smtClean="0">
                <a:solidFill>
                  <a:srgbClr val="00FFFF"/>
                </a:solidFill>
              </a:rPr>
              <a:t>Творческий процесс:</a:t>
            </a:r>
          </a:p>
        </p:txBody>
      </p:sp>
      <p:sp>
        <p:nvSpPr>
          <p:cNvPr id="837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412875"/>
            <a:ext cx="7924800" cy="54451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3000" b="1" smtClean="0">
                <a:solidFill>
                  <a:schemeClr val="folHlink"/>
                </a:solidFill>
              </a:rPr>
              <a:t>- </a:t>
            </a:r>
            <a:r>
              <a:rPr lang="ru-RU" b="1" smtClean="0">
                <a:solidFill>
                  <a:schemeClr val="folHlink"/>
                </a:solidFill>
              </a:rPr>
              <a:t>положи белый лист на стол;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b="1" smtClean="0">
                <a:solidFill>
                  <a:srgbClr val="FFFF99"/>
                </a:solidFill>
              </a:rPr>
              <a:t>- </a:t>
            </a:r>
            <a:r>
              <a:rPr lang="ru-RU" b="1" smtClean="0">
                <a:solidFill>
                  <a:srgbClr val="FFFF00"/>
                </a:solidFill>
              </a:rPr>
              <a:t>нанеси на лист бумаги свечой     	рисунок;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b="1" smtClean="0">
                <a:solidFill>
                  <a:srgbClr val="FF9966"/>
                </a:solidFill>
              </a:rPr>
              <a:t>- </a:t>
            </a:r>
            <a:r>
              <a:rPr lang="ru-RU" b="1" smtClean="0">
                <a:solidFill>
                  <a:srgbClr val="FF9933"/>
                </a:solidFill>
              </a:rPr>
              <a:t>поверх готового рисунка нанесите 	слой акварельной краски;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00FFFF"/>
                </a:solidFill>
              </a:rPr>
              <a:t>(</a:t>
            </a:r>
            <a:r>
              <a:rPr lang="ru-RU" sz="1800" b="1" i="1" smtClean="0">
                <a:solidFill>
                  <a:srgbClr val="00FFFF"/>
                </a:solidFill>
              </a:rPr>
              <a:t>восковые штрихи от свечки «проявятся», так как они не водостойкие и не смачиваются водой)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smtClean="0"/>
              <a:t>    </a:t>
            </a:r>
            <a:r>
              <a:rPr lang="ru-RU" sz="3000" b="1" smtClean="0">
                <a:solidFill>
                  <a:srgbClr val="FF3300"/>
                </a:solidFill>
              </a:rPr>
              <a:t>- </a:t>
            </a:r>
            <a:r>
              <a:rPr lang="ru-RU" b="1" smtClean="0">
                <a:solidFill>
                  <a:srgbClr val="FF3300"/>
                </a:solidFill>
              </a:rPr>
              <a:t>Накрой рисунок пленкой, чуть  	сдвигая ее и делая складки;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b="1" i="1" smtClean="0">
                <a:solidFill>
                  <a:srgbClr val="FF0000"/>
                </a:solidFill>
              </a:rPr>
              <a:t>    </a:t>
            </a:r>
            <a:r>
              <a:rPr lang="ru-RU" sz="2000" b="1" i="1" smtClean="0">
                <a:solidFill>
                  <a:schemeClr val="accent2"/>
                </a:solidFill>
              </a:rPr>
              <a:t>Оставить пленку на рисунке до полного   высыхания.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000" b="1" i="1" smtClean="0">
              <a:solidFill>
                <a:schemeClr val="accent2"/>
              </a:solidFill>
            </a:endParaRP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1800" b="1" i="1" smtClean="0">
                <a:solidFill>
                  <a:schemeClr val="accent1"/>
                </a:solidFill>
              </a:rPr>
              <a:t>(особенно эффектным получится изображение, фон которого будет темно – синего или фиолетового цвета)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1800" b="1" i="1" smtClean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3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3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37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3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3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37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3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3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376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37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37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376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37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37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376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37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37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376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7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37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37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376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763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mtClean="0">
                <a:solidFill>
                  <a:srgbClr val="00FFFF"/>
                </a:solidFill>
              </a:rPr>
              <a:t>Образец рисунка:</a:t>
            </a:r>
          </a:p>
        </p:txBody>
      </p:sp>
      <p:sp>
        <p:nvSpPr>
          <p:cNvPr id="83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484313"/>
            <a:ext cx="7600950" cy="4968875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5844" name="Picture 4" descr="CIMG094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1484313"/>
            <a:ext cx="8208962" cy="475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39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39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682" grpId="0"/>
      <p:bldP spid="83968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6" descr="CIMG0951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628775"/>
            <a:ext cx="8280400" cy="4608513"/>
          </a:xfrm>
          <a:noFill/>
        </p:spPr>
      </p:pic>
      <p:sp>
        <p:nvSpPr>
          <p:cNvPr id="957447" name="Rectangle 7"/>
          <p:cNvSpPr>
            <a:spLocks noChangeArrowheads="1"/>
          </p:cNvSpPr>
          <p:nvPr/>
        </p:nvSpPr>
        <p:spPr bwMode="auto">
          <a:xfrm>
            <a:off x="468313" y="404813"/>
            <a:ext cx="79914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sz="4000" b="1">
                <a:solidFill>
                  <a:srgbClr val="FF00FF"/>
                </a:solidFill>
                <a:latin typeface="Comic Sans MS" pitchFamily="66" charset="0"/>
              </a:rPr>
              <a:t>Образец рисунка в цвете: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57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>
          <a:xfrm>
            <a:off x="250825" y="304800"/>
            <a:ext cx="8359775" cy="1431925"/>
          </a:xfrm>
        </p:spPr>
        <p:txBody>
          <a:bodyPr/>
          <a:lstStyle/>
          <a:p>
            <a:pPr eaLnBrk="1" hangingPunct="1">
              <a:defRPr/>
            </a:pPr>
            <a:r>
              <a:rPr lang="ru-RU" b="0" dirty="0" smtClean="0">
                <a:solidFill>
                  <a:srgbClr val="FF00FF"/>
                </a:solidFill>
              </a:rPr>
              <a:t> </a:t>
            </a:r>
            <a:r>
              <a:rPr lang="ru-RU" sz="4000" i="1" dirty="0" smtClean="0">
                <a:solidFill>
                  <a:schemeClr val="tx1"/>
                </a:solidFill>
              </a:rPr>
              <a:t>«ЗАСНЕЖЕННЫЕ   ДЕРЕВЬЯ»</a:t>
            </a:r>
          </a:p>
        </p:txBody>
      </p:sp>
      <p:pic>
        <p:nvPicPr>
          <p:cNvPr id="2058" name="Picture 10" descr="pic5208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628775"/>
            <a:ext cx="8569325" cy="4895850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1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80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8916" name="Picture 4" descr="pic52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49630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0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5000" smtClean="0">
                <a:solidFill>
                  <a:schemeClr val="tx1"/>
                </a:solidFill>
              </a:rPr>
              <a:t>сказка</a:t>
            </a:r>
          </a:p>
        </p:txBody>
      </p:sp>
      <p:sp>
        <p:nvSpPr>
          <p:cNvPr id="940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7000" b="1" smtClean="0">
                <a:solidFill>
                  <a:srgbClr val="66FFFF"/>
                </a:solidFill>
                <a:latin typeface="Trebuchet MS" pitchFamily="34" charset="0"/>
              </a:rPr>
              <a:t> «</a:t>
            </a:r>
            <a:r>
              <a:rPr lang="ru-RU" sz="7000" b="1" smtClean="0">
                <a:solidFill>
                  <a:schemeClr val="accent1"/>
                </a:solidFill>
                <a:latin typeface="Trebuchet MS" pitchFamily="34" charset="0"/>
              </a:rPr>
              <a:t>З</a:t>
            </a:r>
            <a:r>
              <a:rPr lang="ru-RU" sz="7000" b="1" smtClean="0">
                <a:solidFill>
                  <a:srgbClr val="CC66FF"/>
                </a:solidFill>
                <a:latin typeface="Trebuchet MS" pitchFamily="34" charset="0"/>
              </a:rPr>
              <a:t>и</a:t>
            </a:r>
            <a:r>
              <a:rPr lang="ru-RU" sz="7000" b="1" smtClean="0">
                <a:solidFill>
                  <a:srgbClr val="9966FF"/>
                </a:solidFill>
                <a:latin typeface="Trebuchet MS" pitchFamily="34" charset="0"/>
              </a:rPr>
              <a:t>м</a:t>
            </a:r>
            <a:r>
              <a:rPr lang="ru-RU" sz="7000" b="1" smtClean="0">
                <a:solidFill>
                  <a:srgbClr val="CC00FF"/>
                </a:solidFill>
                <a:latin typeface="Trebuchet MS" pitchFamily="34" charset="0"/>
              </a:rPr>
              <a:t>н</a:t>
            </a:r>
            <a:r>
              <a:rPr lang="ru-RU" sz="7000" b="1" smtClean="0">
                <a:solidFill>
                  <a:schemeClr val="accent1"/>
                </a:solidFill>
                <a:latin typeface="Trebuchet MS" pitchFamily="34" charset="0"/>
              </a:rPr>
              <a:t>е</a:t>
            </a:r>
            <a:r>
              <a:rPr lang="ru-RU" sz="7000" b="1" smtClean="0">
                <a:solidFill>
                  <a:srgbClr val="66FFFF"/>
                </a:solidFill>
                <a:latin typeface="Trebuchet MS" pitchFamily="34" charset="0"/>
              </a:rPr>
              <a:t>е </a:t>
            </a:r>
            <a:r>
              <a:rPr lang="ru-RU" sz="7000" b="1" smtClean="0">
                <a:solidFill>
                  <a:srgbClr val="CC66FF"/>
                </a:solidFill>
                <a:latin typeface="Trebuchet MS" pitchFamily="34" charset="0"/>
              </a:rPr>
              <a:t>у</a:t>
            </a:r>
            <a:r>
              <a:rPr lang="ru-RU" sz="7000" b="1" smtClean="0">
                <a:solidFill>
                  <a:srgbClr val="9933FF"/>
                </a:solidFill>
                <a:latin typeface="Trebuchet MS" pitchFamily="34" charset="0"/>
              </a:rPr>
              <a:t>т</a:t>
            </a:r>
            <a:r>
              <a:rPr lang="ru-RU" sz="7000" b="1" smtClean="0">
                <a:solidFill>
                  <a:srgbClr val="3399FF"/>
                </a:solidFill>
                <a:latin typeface="Trebuchet MS" pitchFamily="34" charset="0"/>
              </a:rPr>
              <a:t>р</a:t>
            </a:r>
            <a:r>
              <a:rPr lang="ru-RU" sz="7000" b="1" smtClean="0">
                <a:solidFill>
                  <a:srgbClr val="66FFFF"/>
                </a:solidFill>
                <a:latin typeface="Trebuchet MS" pitchFamily="34" charset="0"/>
              </a:rPr>
              <a:t>о»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40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0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40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0034" grpId="0"/>
      <p:bldP spid="94003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9940" name="Picture 4" descr="pic52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569325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40964" name="Picture 4" descr="зима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260350"/>
            <a:ext cx="8642350" cy="633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2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100" dirty="0" err="1" smtClean="0">
                <a:solidFill>
                  <a:srgbClr val="FF00FF"/>
                </a:solidFill>
              </a:rPr>
              <a:t>Кляксография</a:t>
            </a:r>
            <a:r>
              <a:rPr lang="ru-RU" sz="4100" dirty="0" smtClean="0">
                <a:solidFill>
                  <a:srgbClr val="FF00FF"/>
                </a:solidFill>
              </a:rPr>
              <a:t> трубочкой</a:t>
            </a:r>
          </a:p>
        </p:txBody>
      </p:sp>
      <p:sp>
        <p:nvSpPr>
          <p:cNvPr id="88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defRPr/>
            </a:pPr>
            <a:endParaRPr lang="ru-RU" sz="4400" b="1" i="1" dirty="0" smtClean="0">
              <a:solidFill>
                <a:srgbClr val="0000FF"/>
              </a:solidFill>
            </a:endParaRPr>
          </a:p>
          <a:p>
            <a:pPr lvl="4" algn="ctr" eaLnBrk="1" hangingPunct="1">
              <a:buFont typeface="Wingdings" pitchFamily="2" charset="2"/>
              <a:buNone/>
              <a:defRPr/>
            </a:pPr>
            <a:r>
              <a:rPr lang="ru-RU" sz="3600" b="1" i="1" dirty="0" smtClean="0">
                <a:solidFill>
                  <a:schemeClr val="bg1"/>
                </a:solidFill>
              </a:rPr>
              <a:t>       </a:t>
            </a:r>
            <a:r>
              <a:rPr lang="ru-RU" sz="4000" b="1" i="1" dirty="0" smtClean="0"/>
              <a:t>«ЗАСНЕЖЕННЫЕ     	ДЕРЕВЬЯ»</a:t>
            </a:r>
          </a:p>
        </p:txBody>
      </p:sp>
      <p:pic>
        <p:nvPicPr>
          <p:cNvPr id="882694" name="Picture 6" descr="1074637493zm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2060575"/>
            <a:ext cx="3024188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2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82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9602" name="Picture 2" descr="http://img-fotki.yandex.ru/get/3302/mart1007.2/0_1d5f5_309471ee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5" y="388938"/>
            <a:ext cx="8429625" cy="589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49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9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49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8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sz="4500" smtClean="0">
                <a:solidFill>
                  <a:srgbClr val="FF33CC"/>
                </a:solidFill>
              </a:rPr>
              <a:t>Материалы:</a:t>
            </a:r>
          </a:p>
        </p:txBody>
      </p:sp>
      <p:sp>
        <p:nvSpPr>
          <p:cNvPr id="948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989138"/>
            <a:ext cx="8286750" cy="4106862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4000" b="1" smtClean="0">
                <a:solidFill>
                  <a:srgbClr val="0000FF"/>
                </a:solidFill>
              </a:rPr>
              <a:t>      </a:t>
            </a:r>
            <a:r>
              <a:rPr lang="ru-RU" sz="4000" b="1" smtClean="0">
                <a:solidFill>
                  <a:srgbClr val="00FFFF"/>
                </a:solidFill>
              </a:rPr>
              <a:t>-</a:t>
            </a:r>
            <a:r>
              <a:rPr lang="ru-RU" sz="4000" b="1" smtClean="0">
                <a:solidFill>
                  <a:srgbClr val="0000FF"/>
                </a:solidFill>
              </a:rPr>
              <a:t> </a:t>
            </a:r>
            <a:r>
              <a:rPr lang="ru-RU" sz="2100" b="1" i="1" smtClean="0">
                <a:solidFill>
                  <a:srgbClr val="0000FF"/>
                </a:solidFill>
              </a:rPr>
              <a:t> </a:t>
            </a:r>
            <a:r>
              <a:rPr lang="ru-RU" sz="2100" smtClean="0">
                <a:solidFill>
                  <a:srgbClr val="0000FF"/>
                </a:solidFill>
              </a:rPr>
              <a:t> </a:t>
            </a:r>
            <a:r>
              <a:rPr lang="ru-RU" sz="4000" b="1" smtClean="0">
                <a:solidFill>
                  <a:srgbClr val="00FFFF"/>
                </a:solidFill>
              </a:rPr>
              <a:t>тонированная  бумага            	</a:t>
            </a:r>
            <a:r>
              <a:rPr lang="ru-RU" sz="4000" b="1" smtClean="0">
                <a:solidFill>
                  <a:srgbClr val="3399FF"/>
                </a:solidFill>
              </a:rPr>
              <a:t>- белая краска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b="1" smtClean="0">
                <a:solidFill>
                  <a:srgbClr val="00FFFF"/>
                </a:solidFill>
              </a:rPr>
              <a:t>      </a:t>
            </a:r>
            <a:r>
              <a:rPr lang="ru-RU" sz="4000" b="1" smtClean="0">
                <a:solidFill>
                  <a:srgbClr val="9999FF"/>
                </a:solidFill>
              </a:rPr>
              <a:t>- стаканчик с водой</a:t>
            </a:r>
            <a:br>
              <a:rPr lang="ru-RU" sz="4000" b="1" smtClean="0">
                <a:solidFill>
                  <a:srgbClr val="9999FF"/>
                </a:solidFill>
              </a:rPr>
            </a:br>
            <a:r>
              <a:rPr lang="ru-RU" sz="4000" b="1" smtClean="0">
                <a:solidFill>
                  <a:srgbClr val="00FFFF"/>
                </a:solidFill>
              </a:rPr>
              <a:t>    </a:t>
            </a:r>
            <a:r>
              <a:rPr lang="ru-RU" sz="4000" b="1" smtClean="0">
                <a:solidFill>
                  <a:srgbClr val="CC66FF"/>
                </a:solidFill>
              </a:rPr>
              <a:t>-  пластиковая  ложечка</a:t>
            </a:r>
            <a:r>
              <a:rPr lang="ru-RU" sz="4000" b="1" smtClean="0">
                <a:solidFill>
                  <a:srgbClr val="00FFFF"/>
                </a:solidFill>
              </a:rPr>
              <a:t> 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4000" b="1" smtClean="0">
                <a:solidFill>
                  <a:srgbClr val="00FFFF"/>
                </a:solidFill>
              </a:rPr>
              <a:t>      </a:t>
            </a:r>
            <a:r>
              <a:rPr lang="ru-RU" sz="4000" b="1" smtClean="0">
                <a:solidFill>
                  <a:srgbClr val="9933FF"/>
                </a:solidFill>
              </a:rPr>
              <a:t>- трубочка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4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482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4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4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482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4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4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482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822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u="sng" smtClean="0">
                <a:solidFill>
                  <a:srgbClr val="FF00FF"/>
                </a:solidFill>
              </a:rPr>
              <a:t>Творческий процесс:</a:t>
            </a:r>
          </a:p>
        </p:txBody>
      </p:sp>
      <p:sp>
        <p:nvSpPr>
          <p:cNvPr id="8755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557338"/>
            <a:ext cx="7924800" cy="4967287"/>
          </a:xfrm>
        </p:spPr>
        <p:txBody>
          <a:bodyPr/>
          <a:lstStyle/>
          <a:p>
            <a:pPr marL="533400" indent="-533400" eaLnBrk="1" hangingPunct="1">
              <a:buFont typeface="Wingdings" pitchFamily="2" charset="2"/>
              <a:buNone/>
              <a:defRPr/>
            </a:pPr>
            <a:r>
              <a:rPr lang="ru-RU" sz="2800" b="1" smtClean="0"/>
              <a:t>    </a:t>
            </a:r>
          </a:p>
          <a:p>
            <a:pPr marL="533400" indent="-533400" eaLnBrk="1" hangingPunct="1">
              <a:buFont typeface="Wingdings" pitchFamily="2" charset="2"/>
              <a:buNone/>
              <a:defRPr/>
            </a:pPr>
            <a:r>
              <a:rPr lang="ru-RU" sz="2800" b="1" smtClean="0"/>
              <a:t>     </a:t>
            </a:r>
            <a:r>
              <a:rPr lang="ru-RU" sz="2800" b="1" smtClean="0">
                <a:solidFill>
                  <a:srgbClr val="00FFFF"/>
                </a:solidFill>
              </a:rPr>
              <a:t>1. Зачерпни пластиковой ложечкой белую краску, вылей ее на лист,  сделав небольшое пятно.</a:t>
            </a:r>
            <a:br>
              <a:rPr lang="ru-RU" sz="2800" b="1" smtClean="0">
                <a:solidFill>
                  <a:srgbClr val="00FFFF"/>
                </a:solidFill>
              </a:rPr>
            </a:br>
            <a:r>
              <a:rPr lang="ru-RU" sz="2800" b="1" smtClean="0">
                <a:solidFill>
                  <a:srgbClr val="660066"/>
                </a:solidFill>
              </a:rPr>
              <a:t/>
            </a:r>
            <a:br>
              <a:rPr lang="ru-RU" sz="2800" b="1" smtClean="0">
                <a:solidFill>
                  <a:srgbClr val="660066"/>
                </a:solidFill>
              </a:rPr>
            </a:br>
            <a:r>
              <a:rPr lang="ru-RU" sz="2800" b="1" smtClean="0">
                <a:solidFill>
                  <a:srgbClr val="CC66FF"/>
                </a:solidFill>
              </a:rPr>
              <a:t>2. Затем дуй на пятно из трубочки так, чтобы ее конец не  касался ни пятна, ни бумаги.</a:t>
            </a:r>
            <a:br>
              <a:rPr lang="ru-RU" sz="2800" b="1" smtClean="0">
                <a:solidFill>
                  <a:srgbClr val="CC66FF"/>
                </a:solidFill>
              </a:rPr>
            </a:br>
            <a:endParaRPr lang="ru-RU" sz="2800" b="1" smtClean="0">
              <a:solidFill>
                <a:srgbClr val="CC66FF"/>
              </a:solidFill>
            </a:endParaRPr>
          </a:p>
          <a:p>
            <a:pPr marL="533400" indent="-533400" algn="ctr" eaLnBrk="1" hangingPunct="1">
              <a:buFont typeface="Wingdings" pitchFamily="2" charset="2"/>
              <a:buNone/>
              <a:defRPr/>
            </a:pPr>
            <a:r>
              <a:rPr lang="ru-RU" sz="2400" b="1" i="1" smtClean="0"/>
              <a:t>При необходимости процедуру повтори.</a:t>
            </a:r>
            <a:r>
              <a:rPr lang="ru-RU" sz="2400" b="1" smtClean="0"/>
              <a:t> </a:t>
            </a:r>
            <a:br>
              <a:rPr lang="ru-RU" sz="2400" b="1" smtClean="0"/>
            </a:br>
            <a:endParaRPr lang="ru-RU" sz="2400" b="1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7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7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75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7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7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75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7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7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755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552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0626" name="Picture 2" descr="http://zolak.ucoz.ru/Urok_zima/urok_0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88" y="357188"/>
            <a:ext cx="4572000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50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50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50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692150"/>
            <a:ext cx="8359775" cy="5761038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000" i="1" smtClean="0">
                <a:solidFill>
                  <a:srgbClr val="00FFFF"/>
                </a:solidFill>
              </a:rPr>
              <a:t>«Новый год зимою праздник главный!</a:t>
            </a:r>
            <a:br>
              <a:rPr lang="ru-RU" sz="4000" i="1" smtClean="0">
                <a:solidFill>
                  <a:srgbClr val="00FFFF"/>
                </a:solidFill>
              </a:rPr>
            </a:br>
            <a:r>
              <a:rPr lang="ru-RU" sz="4000" i="1" smtClean="0">
                <a:solidFill>
                  <a:srgbClr val="00FFFF"/>
                </a:solidFill>
              </a:rPr>
              <a:t>Ждут подарки, и украшен дом!</a:t>
            </a:r>
            <a:br>
              <a:rPr lang="ru-RU" sz="4000" i="1" smtClean="0">
                <a:solidFill>
                  <a:srgbClr val="00FFFF"/>
                </a:solidFill>
              </a:rPr>
            </a:br>
            <a:r>
              <a:rPr lang="ru-RU" sz="4000" i="1" smtClean="0">
                <a:solidFill>
                  <a:srgbClr val="00FFFF"/>
                </a:solidFill>
              </a:rPr>
              <a:t>Будет год чудесным, ярким, славным, </a:t>
            </a:r>
            <a:br>
              <a:rPr lang="ru-RU" sz="4000" i="1" smtClean="0">
                <a:solidFill>
                  <a:srgbClr val="00FFFF"/>
                </a:solidFill>
              </a:rPr>
            </a:br>
            <a:r>
              <a:rPr lang="ru-RU" sz="4000" i="1" smtClean="0">
                <a:solidFill>
                  <a:srgbClr val="00FFFF"/>
                </a:solidFill>
              </a:rPr>
              <a:t>Все мечты осуществятся в нем!»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1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61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185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945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945156" name="Picture 4" descr="92249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496300" cy="619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945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6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946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946180" name="Picture 4" descr="pic01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49630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6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46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46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46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http://mir-animashki.ru/_ph/103/75847164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642938"/>
            <a:ext cx="8591550" cy="570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8578" name="Picture 2" descr="http://www.yaplakal.com/pics/pics_original/0/2/1/1881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428625"/>
            <a:ext cx="8602663" cy="596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8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8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6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981200"/>
            <a:ext cx="7848600" cy="4400550"/>
          </a:xfrm>
        </p:spPr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0483" name="Picture 4" descr="Z_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765175"/>
            <a:ext cx="8137525" cy="561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8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sp>
        <p:nvSpPr>
          <p:cNvPr id="844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1508" name="Picture 4" descr="сосуль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496300" cy="626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5508" name="Picture 4" descr="http://www.o-prirode.com/_ph/49/2/3255862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357188"/>
            <a:ext cx="8207375" cy="614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45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6532" name="Picture 4" descr="http://st.gdefon.ru/wallpapers_original/wallpapers/437765_voda_sosulki_kamni_1920x1200_(www.GdeFon.ru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428625"/>
            <a:ext cx="8585200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046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7554" name="Picture 2" descr="http://www.thewallpapers.org/photo/53863/winter-snow-nature1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2788" y="714375"/>
            <a:ext cx="7788275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7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47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47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47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6" descr="CIMG0948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1066800" y="371475"/>
            <a:ext cx="7543800" cy="6081713"/>
          </a:xfr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90</Words>
  <Application>Microsoft Office PowerPoint</Application>
  <PresentationFormat>Экран (4:3)</PresentationFormat>
  <Paragraphs>30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      Форма снежинок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Материалы:</vt:lpstr>
      <vt:lpstr>Творческий процесс:</vt:lpstr>
      <vt:lpstr>Образец рисунка:</vt:lpstr>
      <vt:lpstr>Презентация PowerPoint</vt:lpstr>
      <vt:lpstr> «ЗАСНЕЖЕННЫЕ   ДЕРЕВЬЯ»</vt:lpstr>
      <vt:lpstr>Презентация PowerPoint</vt:lpstr>
      <vt:lpstr>сказка</vt:lpstr>
      <vt:lpstr>Презентация PowerPoint</vt:lpstr>
      <vt:lpstr>Презентация PowerPoint</vt:lpstr>
      <vt:lpstr>Кляксография трубочкой</vt:lpstr>
      <vt:lpstr>Материалы:</vt:lpstr>
      <vt:lpstr>Творческий процесс:</vt:lpstr>
      <vt:lpstr>Презентация PowerPoint</vt:lpstr>
      <vt:lpstr>«Новый год зимою праздник главный! Ждут подарки, и украшен дом! Будет год чудесным, ярким, славным,  Все мечты осуществятся в нем!»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6</cp:revision>
  <dcterms:created xsi:type="dcterms:W3CDTF">2013-08-28T09:43:14Z</dcterms:created>
  <dcterms:modified xsi:type="dcterms:W3CDTF">2013-11-30T22:45:09Z</dcterms:modified>
</cp:coreProperties>
</file>