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4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43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69096D-D02B-4CB3-8F7C-A5766BA0D6A4}" type="datetimeFigureOut">
              <a:rPr lang="ru-RU"/>
              <a:pPr>
                <a:defRPr/>
              </a:pPr>
              <a:t>10.10.2013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25C1F0-4BC5-4981-93D7-A3881F3F587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B01BF8-C00C-463A-885B-A19C1A56C082}" type="datetimeFigureOut">
              <a:rPr lang="ru-RU"/>
              <a:pPr>
                <a:defRPr/>
              </a:pPr>
              <a:t>10.10.2013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39ACDC-F75C-4C44-8CE2-66030A594D1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217E25-20DE-4C42-8EF5-7BDAB669342A}" type="datetimeFigureOut">
              <a:rPr lang="ru-RU"/>
              <a:pPr>
                <a:defRPr/>
              </a:pPr>
              <a:t>10.10.2013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3E0655-D206-4E83-AFFB-F20A0607952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78D756-7124-4B80-A465-3FCE8B70F0ED}" type="datetimeFigureOut">
              <a:rPr lang="ru-RU"/>
              <a:pPr>
                <a:defRPr/>
              </a:pPr>
              <a:t>10.10.2013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9C6BC1-A0A6-47FD-BE8C-C2F8909681A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B2E97A-0B12-40C7-93A5-AC3F03DF3F98}" type="datetimeFigureOut">
              <a:rPr lang="ru-RU"/>
              <a:pPr>
                <a:defRPr/>
              </a:pPr>
              <a:t>10.10.2013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F1940D-595F-4293-805C-B243B1B9A39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E3A01C-0E98-4CD2-9B9E-98A1ECF551B0}" type="datetimeFigureOut">
              <a:rPr lang="ru-RU"/>
              <a:pPr>
                <a:defRPr/>
              </a:pPr>
              <a:t>10.10.2013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82D51B-FBDA-4A6F-80FD-C82FD0BAB94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3A3717-8DFE-4C25-ADB3-257E29C15287}" type="datetimeFigureOut">
              <a:rPr lang="ru-RU"/>
              <a:pPr>
                <a:defRPr/>
              </a:pPr>
              <a:t>10.10.2013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A2E772-E2ED-4714-BB43-D2F9C44C671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394254-F482-47A0-9F9C-1178173C0293}" type="datetimeFigureOut">
              <a:rPr lang="ru-RU"/>
              <a:pPr>
                <a:defRPr/>
              </a:pPr>
              <a:t>10.10.2013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50A8FF-C51B-4BBE-ADF2-21B77246A68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76D39B-B1F8-4F5C-AF8D-25C1273E97DF}" type="datetimeFigureOut">
              <a:rPr lang="ru-RU"/>
              <a:pPr>
                <a:defRPr/>
              </a:pPr>
              <a:t>10.10.2013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ECF7F5-CFF3-4CF2-B20E-2BD303FA696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71DEEF-2595-4DB4-8D29-4F7BE7EEB181}" type="datetimeFigureOut">
              <a:rPr lang="ru-RU"/>
              <a:pPr>
                <a:defRPr/>
              </a:pPr>
              <a:t>10.10.2013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6D2CA7-DC8A-47C9-966D-B65A8BF8DD2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2D47C2-4893-490B-816C-DD176E331264}" type="datetimeFigureOut">
              <a:rPr lang="ru-RU"/>
              <a:pPr>
                <a:defRPr/>
              </a:pPr>
              <a:t>10.10.2013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FF000E-F8FA-4767-8738-6CE68564043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FF5FEBFC-16B9-4CC8-B3B9-54D5509A380B}" type="datetimeFigureOut">
              <a:rPr lang="ru-RU"/>
              <a:pPr>
                <a:defRPr/>
              </a:pPr>
              <a:t>10.10.2013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F2A1FCC2-A174-41E3-BF1A-E6A0CEBE826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hyperlink" Target="http://img0.liveinternet.ru/images/attach/c/1/49/137/49137204_0a1313469.jpg" TargetMode="External"/><Relationship Id="rId3" Type="http://schemas.openxmlformats.org/officeDocument/2006/relationships/hyperlink" Target="http://kotofot.ru/gdefon/kotofots/full/447057-kotofotsfull" TargetMode="External"/><Relationship Id="rId7" Type="http://schemas.openxmlformats.org/officeDocument/2006/relationships/hyperlink" Target="http://austria-best.ru/images/maps/austria_regions.jpg" TargetMode="External"/><Relationship Id="rId2" Type="http://schemas.openxmlformats.org/officeDocument/2006/relationships/hyperlink" Target="http://www.tvoyrebenok.ru/fony-dlya-prezentacij-globus.shtml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100dorog.ru/upload/contents/432/italy_map.gif" TargetMode="External"/><Relationship Id="rId11" Type="http://schemas.openxmlformats.org/officeDocument/2006/relationships/hyperlink" Target="http://dop-obraz.ru/_nw/0/79606829.gif" TargetMode="External"/><Relationship Id="rId5" Type="http://schemas.openxmlformats.org/officeDocument/2006/relationships/hyperlink" Target="http://i070.radikal.ru/0907/be/0552be59e958.jpg" TargetMode="External"/><Relationship Id="rId10" Type="http://schemas.openxmlformats.org/officeDocument/2006/relationships/hyperlink" Target="http://www.kazved.ru/Thumbnail.aspx?w=670&amp;img=/uploadimg/125112_61344_privet_na-_raznix_yazikax.jpg" TargetMode="External"/><Relationship Id="rId4" Type="http://schemas.openxmlformats.org/officeDocument/2006/relationships/hyperlink" Target="http://www.travelswithtwo.com/wp-content/uploads/2009/06/europe-map-1.jpg" TargetMode="External"/><Relationship Id="rId9" Type="http://schemas.openxmlformats.org/officeDocument/2006/relationships/hyperlink" Target="http://s0.tochka.net/cards/images/orig_22277de8d343e49273397f36703443c5.jpg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Заголовок 1"/>
          <p:cNvSpPr>
            <a:spLocks noGrp="1"/>
          </p:cNvSpPr>
          <p:nvPr>
            <p:ph type="ctrTitle"/>
          </p:nvPr>
        </p:nvSpPr>
        <p:spPr>
          <a:xfrm>
            <a:off x="685800" y="1143000"/>
            <a:ext cx="7772400" cy="2000250"/>
          </a:xfrm>
        </p:spPr>
        <p:txBody>
          <a:bodyPr/>
          <a:lstStyle/>
          <a:p>
            <a:pPr eaLnBrk="1" hangingPunct="1"/>
            <a:r>
              <a:rPr lang="ru-RU" b="1" smtClean="0"/>
              <a:t>Европейский день языков</a:t>
            </a:r>
          </a:p>
        </p:txBody>
      </p:sp>
      <p:sp>
        <p:nvSpPr>
          <p:cNvPr id="13314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l" eaLnBrk="1" hangingPunct="1"/>
            <a:r>
              <a:rPr lang="ru-RU" smtClean="0">
                <a:solidFill>
                  <a:schemeClr val="tx1"/>
                </a:solidFill>
              </a:rPr>
              <a:t>Куликова Е.И.</a:t>
            </a:r>
          </a:p>
          <a:p>
            <a:pPr algn="l" eaLnBrk="1" hangingPunct="1"/>
            <a:r>
              <a:rPr lang="ru-RU" smtClean="0">
                <a:solidFill>
                  <a:schemeClr val="tx1"/>
                </a:solidFill>
              </a:rPr>
              <a:t>Сибирина Е.Р.</a:t>
            </a:r>
          </a:p>
          <a:p>
            <a:pPr algn="l" eaLnBrk="1" hangingPunct="1"/>
            <a:r>
              <a:rPr lang="ru-RU" smtClean="0">
                <a:solidFill>
                  <a:schemeClr val="tx1"/>
                </a:solidFill>
              </a:rPr>
              <a:t>МБОУ СОШ №1, г.Александров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Австрия</a:t>
            </a:r>
          </a:p>
        </p:txBody>
      </p:sp>
      <p:pic>
        <p:nvPicPr>
          <p:cNvPr id="22530" name="Содержимое 3" descr="австрия.pn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1357313"/>
            <a:ext cx="9144000" cy="5500687"/>
          </a:xfr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Германия</a:t>
            </a:r>
          </a:p>
        </p:txBody>
      </p:sp>
      <p:pic>
        <p:nvPicPr>
          <p:cNvPr id="23554" name="Содержимое 3" descr="германия.gif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428625" y="1428750"/>
            <a:ext cx="4714875" cy="4525963"/>
          </a:xfr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Италия</a:t>
            </a:r>
          </a:p>
        </p:txBody>
      </p:sp>
      <p:pic>
        <p:nvPicPr>
          <p:cNvPr id="24578" name="Содержимое 3" descr="италия.gif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500063" y="1071563"/>
            <a:ext cx="5286375" cy="5572125"/>
          </a:xfr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Франция</a:t>
            </a:r>
          </a:p>
        </p:txBody>
      </p:sp>
      <p:pic>
        <p:nvPicPr>
          <p:cNvPr id="25602" name="Содержимое 3" descr="франция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14313" y="1357313"/>
            <a:ext cx="5643562" cy="5143500"/>
          </a:xfr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Давайте учить языки, чтобы дружить!</a:t>
            </a:r>
            <a:endParaRPr lang="ru-RU" dirty="0"/>
          </a:p>
        </p:txBody>
      </p:sp>
      <p:sp>
        <p:nvSpPr>
          <p:cNvPr id="26626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Arial" charset="0"/>
              <a:buNone/>
            </a:pPr>
            <a:r>
              <a:rPr lang="ru-RU" smtClean="0"/>
              <a:t>Ведь мир у нас один…</a:t>
            </a:r>
          </a:p>
          <a:p>
            <a:pPr eaLnBrk="1" hangingPunct="1">
              <a:buFont typeface="Arial" charset="0"/>
              <a:buNone/>
            </a:pPr>
            <a:endParaRPr lang="ru-RU" smtClean="0"/>
          </a:p>
        </p:txBody>
      </p:sp>
      <p:pic>
        <p:nvPicPr>
          <p:cNvPr id="26627" name="Рисунок 5" descr="447057_nastroeniya_ruki_devochka_deti_devushka_globus_zna_1680x1050_(www.GdeFon.ru)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50" y="2428875"/>
            <a:ext cx="4457700" cy="278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Использованные материалы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14438"/>
            <a:ext cx="8229600" cy="4911725"/>
          </a:xfrm>
        </p:spPr>
        <p:txBody>
          <a:bodyPr rtlCol="0">
            <a:normAutofit fontScale="625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/>
              <a:t>Фон </a:t>
            </a:r>
            <a:r>
              <a:rPr lang="ru-RU" u="sng" dirty="0">
                <a:hlinkClick r:id="rId2"/>
              </a:rPr>
              <a:t>http://www.tvoyrebenok.ru/fony-dlya-prezentacij-globus.shtml</a:t>
            </a:r>
            <a:r>
              <a:rPr lang="ru-RU" dirty="0"/>
              <a:t>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/>
              <a:t>Р</a:t>
            </a:r>
            <a:r>
              <a:rPr lang="ru-RU" dirty="0" smtClean="0"/>
              <a:t>исунок </a:t>
            </a:r>
            <a:r>
              <a:rPr lang="ru-RU" u="sng" dirty="0">
                <a:hlinkClick r:id="rId3"/>
              </a:rPr>
              <a:t>http://kotofot.ru/gdefon/kotofots/full/447057-kotofotsfull</a:t>
            </a:r>
            <a:endParaRPr lang="ru-RU" dirty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/>
              <a:t>Карта </a:t>
            </a:r>
            <a:r>
              <a:rPr lang="ru-RU" dirty="0" err="1" smtClean="0"/>
              <a:t>Европы</a:t>
            </a:r>
            <a:r>
              <a:rPr lang="ru-RU" u="sng" dirty="0" err="1" smtClean="0">
                <a:hlinkClick r:id="rId4"/>
              </a:rPr>
              <a:t>http</a:t>
            </a:r>
            <a:r>
              <a:rPr lang="ru-RU" u="sng" dirty="0">
                <a:hlinkClick r:id="rId4"/>
              </a:rPr>
              <a:t>://www.travelswithtwo.com/wp-content/uploads/2009/06/europe-map-1.jpg</a:t>
            </a:r>
            <a:endParaRPr lang="ru-RU" dirty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/>
              <a:t>Франция </a:t>
            </a:r>
            <a:r>
              <a:rPr lang="ru-RU" u="sng" dirty="0">
                <a:hlinkClick r:id="rId5"/>
              </a:rPr>
              <a:t>http://i070.radikal.ru/0907/be/0552be59e958.jpg</a:t>
            </a:r>
            <a:endParaRPr lang="ru-RU" dirty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/>
              <a:t>Италия </a:t>
            </a:r>
            <a:r>
              <a:rPr lang="ru-RU" u="sng" dirty="0">
                <a:hlinkClick r:id="rId6"/>
              </a:rPr>
              <a:t>http://100dorog.ru/upload/contents/432/italy_map.gif</a:t>
            </a:r>
            <a:endParaRPr lang="ru-RU" dirty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/>
              <a:t>Австрия </a:t>
            </a:r>
            <a:r>
              <a:rPr lang="ru-RU" u="sng" dirty="0">
                <a:hlinkClick r:id="rId7"/>
              </a:rPr>
              <a:t>http://austria-best.ru/images/maps/austria_regions.jpg</a:t>
            </a:r>
            <a:endParaRPr lang="ru-RU" dirty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 smtClean="0"/>
              <a:t>Рисунок </a:t>
            </a:r>
            <a:r>
              <a:rPr lang="ru-RU" u="sng" dirty="0" smtClean="0">
                <a:hlinkClick r:id="rId8"/>
              </a:rPr>
              <a:t>http</a:t>
            </a:r>
            <a:r>
              <a:rPr lang="ru-RU" u="sng" dirty="0">
                <a:hlinkClick r:id="rId8"/>
              </a:rPr>
              <a:t>://img0.liveinternet.ru/images/attach/c/1/49/137/49137204_0a1313469.jpg</a:t>
            </a:r>
            <a:endParaRPr lang="ru-RU" dirty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/>
              <a:t>Флаги </a:t>
            </a:r>
            <a:r>
              <a:rPr lang="ru-RU" u="sng" dirty="0">
                <a:hlinkClick r:id="rId9"/>
              </a:rPr>
              <a:t>http://s0.tochka.net/cards/images/orig_22277de8d343e49273397f36703443c5.jpg</a:t>
            </a:r>
            <a:endParaRPr lang="ru-RU" dirty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/>
              <a:t>Привет </a:t>
            </a:r>
            <a:r>
              <a:rPr lang="ru-RU" dirty="0" smtClean="0"/>
              <a:t>на разных </a:t>
            </a:r>
            <a:r>
              <a:rPr lang="ru-RU" dirty="0" err="1" smtClean="0"/>
              <a:t>языках</a:t>
            </a:r>
            <a:r>
              <a:rPr lang="ru-RU" u="sng" dirty="0" err="1" smtClean="0">
                <a:hlinkClick r:id="rId10"/>
              </a:rPr>
              <a:t>http</a:t>
            </a:r>
            <a:r>
              <a:rPr lang="ru-RU" u="sng" dirty="0">
                <a:hlinkClick r:id="rId10"/>
              </a:rPr>
              <a:t>://www.kazved.ru/Thumbnail.aspx?w=670&amp;img=/uploadimg/125112_61344_privet_na-_</a:t>
            </a:r>
            <a:r>
              <a:rPr lang="ru-RU" u="sng" dirty="0" smtClean="0">
                <a:hlinkClick r:id="rId10"/>
              </a:rPr>
              <a:t>raznix_yazikax.jpg</a:t>
            </a:r>
            <a:endParaRPr lang="ru-RU" u="sng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u="sng" dirty="0" smtClean="0"/>
              <a:t>Германия</a:t>
            </a:r>
            <a:r>
              <a:rPr lang="en-US" u="sng" dirty="0" smtClean="0"/>
              <a:t> </a:t>
            </a:r>
            <a:r>
              <a:rPr lang="en-US" u="sng" dirty="0" smtClean="0">
                <a:hlinkClick r:id="rId11"/>
              </a:rPr>
              <a:t>http://dop-obraz.ru/_nw/0/79606829.gif</a:t>
            </a:r>
            <a:endParaRPr lang="ru-RU" u="sng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u="sng" dirty="0" smtClean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/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Цель праздника:</a:t>
            </a:r>
          </a:p>
        </p:txBody>
      </p:sp>
      <p:sp>
        <p:nvSpPr>
          <p:cNvPr id="14338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Arial" charset="0"/>
              <a:buNone/>
            </a:pPr>
            <a:endParaRPr lang="ru-RU" smtClean="0"/>
          </a:p>
          <a:p>
            <a:pPr eaLnBrk="1" hangingPunct="1">
              <a:buFont typeface="Arial" charset="0"/>
              <a:buNone/>
            </a:pPr>
            <a:r>
              <a:rPr lang="ru-RU" smtClean="0"/>
              <a:t>привлечь внимание к богатому языковому и культурному разнообразию Европы, расширять диапазон языков, укреплять взаимопонимание между народами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457200" y="500063"/>
            <a:ext cx="4038600" cy="5626100"/>
          </a:xfrm>
        </p:spPr>
        <p:txBody>
          <a:bodyPr rtlCol="0">
            <a:normAutofit fontScale="92500" lnSpcReduction="1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/>
              <a:t>Ежегодно 26 сентября отмечается Европейский день языков. Это - молодой праздник, который родился на стыке 20 и 21 веков. Его возникновение связано с тем, что новое тысячелетие ЮНЕСКО объявило веком полиглотов. И в первый год 21 века произошло и первое празднование «Европейского дня языков».</a:t>
            </a:r>
          </a:p>
        </p:txBody>
      </p:sp>
      <p:pic>
        <p:nvPicPr>
          <p:cNvPr id="15362" name="Содержимое 6" descr="привет.jpeg"/>
          <p:cNvPicPr>
            <a:picLocks noGrp="1" noChangeAspect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4648200" y="0"/>
            <a:ext cx="4495800" cy="6858000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9705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/>
              <a:t>Инициаторами создания такого праздника выступили Европейская комиссия и Совет Европы</a:t>
            </a:r>
          </a:p>
        </p:txBody>
      </p:sp>
      <p:pic>
        <p:nvPicPr>
          <p:cNvPr id="16386" name="Содержимое 3" descr="eurocomission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 rot="378154">
            <a:off x="1131888" y="4411663"/>
            <a:ext cx="2714625" cy="1855787"/>
          </a:xfrm>
        </p:spPr>
      </p:pic>
      <p:pic>
        <p:nvPicPr>
          <p:cNvPr id="16387" name="Рисунок 4" descr="1286873738_4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394121">
            <a:off x="2751138" y="2606675"/>
            <a:ext cx="3048000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/>
              <a:t>Европейский союз объединяет 27 государств</a:t>
            </a:r>
          </a:p>
        </p:txBody>
      </p:sp>
      <p:pic>
        <p:nvPicPr>
          <p:cNvPr id="17410" name="Содержимое 3" descr="флаги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1643063"/>
            <a:ext cx="5762625" cy="4324350"/>
          </a:xfr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/>
              <a:t>Но языков, на которых общаются европейцы, гораздо больше</a:t>
            </a:r>
          </a:p>
        </p:txBody>
      </p:sp>
      <p:pic>
        <p:nvPicPr>
          <p:cNvPr id="18434" name="Содержимое 3" descr="europe-map-1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642938" y="1571625"/>
            <a:ext cx="4929187" cy="4883150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9457" name="Содержимое 4"/>
          <p:cNvGraphicFramePr>
            <a:graphicFrameLocks noGrp="1"/>
          </p:cNvGraphicFramePr>
          <p:nvPr>
            <p:ph idx="1"/>
          </p:nvPr>
        </p:nvGraphicFramePr>
        <p:xfrm>
          <a:off x="142875" y="357188"/>
          <a:ext cx="8543925" cy="5768975"/>
        </p:xfrm>
        <a:graphic>
          <a:graphicData uri="http://schemas.openxmlformats.org/presentationml/2006/ole">
            <p:oleObj spid="_x0000_s19457" r:id="rId3" imgW="8547333" imgH="5767316" progId="Excel.Chart.8">
              <p:embed/>
            </p:oleObj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/>
              <a:t>В качестве иностранных языков в Европе, которыми владеют европейцы выделяются</a:t>
            </a:r>
          </a:p>
        </p:txBody>
      </p:sp>
      <p:graphicFrame>
        <p:nvGraphicFramePr>
          <p:cNvPr id="20482" name="Содержимое 5"/>
          <p:cNvGraphicFramePr>
            <a:graphicFrameLocks noGrp="1"/>
          </p:cNvGraphicFramePr>
          <p:nvPr>
            <p:ph idx="1"/>
          </p:nvPr>
        </p:nvGraphicFramePr>
        <p:xfrm>
          <a:off x="0" y="2000250"/>
          <a:ext cx="8215313" cy="4857750"/>
        </p:xfrm>
        <a:graphic>
          <a:graphicData uri="http://schemas.openxmlformats.org/presentationml/2006/ole">
            <p:oleObj spid="_x0000_s20482" r:id="rId3" imgW="8218120" imgH="4858933" progId="Excel.Chart.8">
              <p:embed/>
            </p:oleObj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Наши гости приехали из разных стран Европы</a:t>
            </a:r>
            <a:endParaRPr lang="ru-RU" dirty="0"/>
          </a:p>
        </p:txBody>
      </p:sp>
      <p:pic>
        <p:nvPicPr>
          <p:cNvPr id="21506" name="Содержимое 3" descr="день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928688" y="1571625"/>
            <a:ext cx="4357687" cy="4286250"/>
          </a:xfr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53</TotalTime>
  <Words>163</Words>
  <Application>Microsoft Office PowerPoint</Application>
  <PresentationFormat>Экран (4:3)</PresentationFormat>
  <Paragraphs>31</Paragraphs>
  <Slides>15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2</vt:i4>
      </vt:variant>
      <vt:variant>
        <vt:lpstr>Шаблон оформления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9" baseType="lpstr">
      <vt:lpstr>Arial</vt:lpstr>
      <vt:lpstr>Calibri</vt:lpstr>
      <vt:lpstr>Тема Office</vt:lpstr>
      <vt:lpstr>Диаграмма Microsoft Excel</vt:lpstr>
      <vt:lpstr>Европейский день языков</vt:lpstr>
      <vt:lpstr>Цель праздника:</vt:lpstr>
      <vt:lpstr>Слайд 3</vt:lpstr>
      <vt:lpstr>Инициаторами создания такого праздника выступили Европейская комиссия и Совет Европы</vt:lpstr>
      <vt:lpstr>Европейский союз объединяет 27 государств</vt:lpstr>
      <vt:lpstr>Но языков, на которых общаются европейцы, гораздо больше</vt:lpstr>
      <vt:lpstr>Слайд 7</vt:lpstr>
      <vt:lpstr>В качестве иностранных языков в Европе, которыми владеют европейцы выделяются</vt:lpstr>
      <vt:lpstr>Наши гости приехали из разных стран Европы</vt:lpstr>
      <vt:lpstr>Австрия</vt:lpstr>
      <vt:lpstr>Германия</vt:lpstr>
      <vt:lpstr>Италия</vt:lpstr>
      <vt:lpstr>Франция</vt:lpstr>
      <vt:lpstr>Давайте учить языки, чтобы дружить!</vt:lpstr>
      <vt:lpstr>Использованные материалы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Европейский день языков</dc:title>
  <dc:creator>User</dc:creator>
  <cp:lastModifiedBy>WiZaRd</cp:lastModifiedBy>
  <cp:revision>8</cp:revision>
  <dcterms:created xsi:type="dcterms:W3CDTF">2013-09-16T12:01:53Z</dcterms:created>
  <dcterms:modified xsi:type="dcterms:W3CDTF">2013-10-10T10:25:50Z</dcterms:modified>
</cp:coreProperties>
</file>