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61" r:id="rId5"/>
    <p:sldId id="299" r:id="rId6"/>
    <p:sldId id="270" r:id="rId7"/>
    <p:sldId id="272" r:id="rId8"/>
    <p:sldId id="273" r:id="rId9"/>
    <p:sldId id="264" r:id="rId10"/>
    <p:sldId id="274" r:id="rId11"/>
    <p:sldId id="275" r:id="rId12"/>
    <p:sldId id="294" r:id="rId13"/>
    <p:sldId id="282" r:id="rId14"/>
    <p:sldId id="283" r:id="rId15"/>
    <p:sldId id="277" r:id="rId16"/>
    <p:sldId id="278" r:id="rId17"/>
    <p:sldId id="279" r:id="rId18"/>
    <p:sldId id="280" r:id="rId19"/>
    <p:sldId id="297" r:id="rId20"/>
    <p:sldId id="292" r:id="rId21"/>
    <p:sldId id="298" r:id="rId22"/>
    <p:sldId id="284" r:id="rId23"/>
    <p:sldId id="285" r:id="rId24"/>
    <p:sldId id="286" r:id="rId25"/>
    <p:sldId id="287" r:id="rId26"/>
    <p:sldId id="290" r:id="rId27"/>
    <p:sldId id="295" r:id="rId28"/>
    <p:sldId id="296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52" autoAdjust="0"/>
    <p:restoredTop sz="94692" autoAdjust="0"/>
  </p:normalViewPr>
  <p:slideViewPr>
    <p:cSldViewPr>
      <p:cViewPr>
        <p:scale>
          <a:sx n="100" d="100"/>
          <a:sy n="100" d="100"/>
        </p:scale>
        <p:origin x="-504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97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F40FB69-30E5-4C64-8D75-BF232F02BB7C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BBB0CD7-4F1A-4734-A62C-A2AC518BA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271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2E33D05-A087-4845-831C-66B99F33F964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BFF445-DFFB-4F72-B1E1-D5528A5BF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2494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E13482D-7B50-42E3-943A-B501F362EE4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47722-5B36-473E-87B3-76CA9A395873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77FA-0FD1-474F-A645-A8240F937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EC537-5995-4541-B5B5-7D405A6CA935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E9433-1B88-4469-9807-418354829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CC212-300B-402A-A485-B9920F2A63CE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4CDDB-B886-445F-B335-9BB0DAFC4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A6461-7BB2-4B47-99E3-5EF35BEEE0A1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50197-2A3B-42AD-A8B7-811076738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B470A-E3AF-4C05-8C0E-DA1AE3F7AEA6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0FE55-C617-40C6-B2F5-21EBE1AEC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489F6-D2CD-4416-B855-4FF72812C617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81ECD-32C9-4673-B6A2-A493D60B9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F98F8-5DBF-40C5-B7EA-94D229BE5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F2E84-839C-4607-B52E-E6E515FA860B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58552-0F23-4D00-B943-8B9CB4F495AB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27085-7FDF-49C7-B697-2582F970E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8843F-AE74-47A9-AB35-63C9BE0F0FF0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E8250-653C-4ACD-B139-A24248460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50301-4ED3-41C3-9AAF-38B565466940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B8B78-AC55-4CAB-83AD-CB34DE438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A35C5-0F7E-4840-B7C7-5776A0A558A4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0574B-A54E-466E-91CF-4385F53B8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D97CF68-3949-411F-9FC9-2A3C75C728F3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45FFC1C-D16F-4D4A-A002-AE70CF821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5" r:id="rId1"/>
    <p:sldLayoutId id="2147483749" r:id="rId2"/>
    <p:sldLayoutId id="2147483756" r:id="rId3"/>
    <p:sldLayoutId id="2147483750" r:id="rId4"/>
    <p:sldLayoutId id="2147483757" r:id="rId5"/>
    <p:sldLayoutId id="2147483751" r:id="rId6"/>
    <p:sldLayoutId id="2147483752" r:id="rId7"/>
    <p:sldLayoutId id="2147483758" r:id="rId8"/>
    <p:sldLayoutId id="2147483759" r:id="rId9"/>
    <p:sldLayoutId id="2147483753" r:id="rId10"/>
    <p:sldLayoutId id="2147483754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7" Type="http://schemas.openxmlformats.org/officeDocument/2006/relationships/slide" Target="slide22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7.xml"/><Relationship Id="rId5" Type="http://schemas.openxmlformats.org/officeDocument/2006/relationships/slide" Target="slide26.xml"/><Relationship Id="rId4" Type="http://schemas.openxmlformats.org/officeDocument/2006/relationships/slide" Target="slide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643314"/>
            <a:ext cx="6143668" cy="1143000"/>
          </a:xfrm>
          <a:solidFill>
            <a:schemeClr val="accent2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b="1" dirty="0" smtClean="0">
                <a:solidFill>
                  <a:srgbClr val="C00000"/>
                </a:solidFill>
              </a:rPr>
              <a:t>С</a:t>
            </a:r>
            <a:r>
              <a:rPr lang="en-US" sz="7200" b="1" dirty="0" smtClean="0">
                <a:solidFill>
                  <a:srgbClr val="C00000"/>
                </a:solidFill>
              </a:rPr>
              <a:t> </a:t>
            </a:r>
            <a:r>
              <a:rPr lang="ru-RU" sz="7200" b="1" dirty="0" smtClean="0">
                <a:solidFill>
                  <a:srgbClr val="C00000"/>
                </a:solidFill>
              </a:rPr>
              <a:t>а</a:t>
            </a:r>
            <a:r>
              <a:rPr lang="en-US" sz="7200" b="1" dirty="0" smtClean="0">
                <a:solidFill>
                  <a:srgbClr val="C00000"/>
                </a:solidFill>
              </a:rPr>
              <a:t> </a:t>
            </a:r>
            <a:r>
              <a:rPr lang="ru-RU" sz="7200" b="1" dirty="0" smtClean="0">
                <a:solidFill>
                  <a:srgbClr val="C00000"/>
                </a:solidFill>
              </a:rPr>
              <a:t>к</a:t>
            </a:r>
            <a:r>
              <a:rPr lang="en-US" sz="7200" b="1" dirty="0" smtClean="0">
                <a:solidFill>
                  <a:srgbClr val="C00000"/>
                </a:solidFill>
              </a:rPr>
              <a:t> </a:t>
            </a:r>
            <a:r>
              <a:rPr lang="ru-RU" sz="7200" b="1" dirty="0" smtClean="0">
                <a:solidFill>
                  <a:srgbClr val="C00000"/>
                </a:solidFill>
              </a:rPr>
              <a:t>и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2743219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mtClean="0">
                <a:ln w="3200">
                  <a:solidFill>
                    <a:srgbClr val="7030A0"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  <a:t>Племена </a:t>
            </a:r>
            <a:r>
              <a:rPr lang="ru-RU" b="1">
                <a:ln w="3200">
                  <a:solidFill>
                    <a:srgbClr val="7030A0"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  <a:t>эпохи раннего железа </a:t>
            </a:r>
            <a:r>
              <a:rPr lang="ru-RU" b="1" smtClean="0">
                <a:ln w="3200">
                  <a:solidFill>
                    <a:srgbClr val="7030A0"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  <a:t>  </a:t>
            </a:r>
            <a:r>
              <a:rPr lang="ru-RU" b="1">
                <a:ln w="3200">
                  <a:solidFill>
                    <a:srgbClr val="7030A0"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  <a:t>на территории </a:t>
            </a:r>
            <a:r>
              <a:rPr lang="ru-RU" b="1" smtClean="0">
                <a:ln w="3200">
                  <a:solidFill>
                    <a:srgbClr val="7030A0"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  <a:t>Казахстана</a:t>
            </a:r>
            <a:endParaRPr lang="ru-RU">
              <a:ln w="3200">
                <a:solidFill>
                  <a:srgbClr val="7030A0">
                    <a:alpha val="25000"/>
                  </a:srgbClr>
                </a:solidFill>
                <a:prstDash val="solid"/>
                <a:round/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214422"/>
            <a:ext cx="7215238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indent="-914400">
              <a:defRPr/>
            </a:pPr>
            <a:r>
              <a:rPr lang="ru-RU" sz="48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4800" b="1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28875" y="3286125"/>
            <a:ext cx="4500563" cy="2843213"/>
          </a:xfr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728" y="428604"/>
            <a:ext cx="6429420" cy="2286016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      </a:t>
            </a:r>
            <a:r>
              <a:rPr lang="ru-RU" sz="49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Племена саков </a:t>
            </a:r>
            <a:br>
              <a:rPr lang="ru-RU" sz="49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9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и  территория  </a:t>
            </a:r>
            <a:br>
              <a:rPr lang="ru-RU" sz="49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9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их  расселения</a:t>
            </a:r>
            <a:endParaRPr lang="ru-RU" sz="490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928802"/>
            <a:ext cx="5786478" cy="373857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64307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smtClean="0">
                <a:solidFill>
                  <a:srgbClr val="C00000"/>
                </a:solidFill>
              </a:rPr>
              <a:t/>
            </a:r>
            <a:br>
              <a:rPr lang="ru-RU" sz="2800" smtClean="0">
                <a:solidFill>
                  <a:srgbClr val="C00000"/>
                </a:solidFill>
              </a:rPr>
            </a:br>
            <a:r>
              <a:rPr lang="ru-RU" sz="2800" smtClean="0">
                <a:solidFill>
                  <a:srgbClr val="C00000"/>
                </a:solidFill>
              </a:rPr>
              <a:t/>
            </a:r>
            <a:br>
              <a:rPr lang="ru-RU" sz="2800" smtClean="0">
                <a:solidFill>
                  <a:srgbClr val="C00000"/>
                </a:solidFill>
              </a:rPr>
            </a:br>
            <a:r>
              <a:rPr lang="ru-RU" sz="2800" smtClean="0">
                <a:solidFill>
                  <a:srgbClr val="C00000"/>
                </a:solidFill>
              </a:rPr>
              <a:t/>
            </a:r>
            <a:br>
              <a:rPr lang="ru-RU" sz="2800" smtClean="0">
                <a:solidFill>
                  <a:srgbClr val="C00000"/>
                </a:solidFill>
              </a:rPr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    </a:t>
            </a:r>
            <a: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Нанести  на карте  название  </a:t>
            </a:r>
            <a:r>
              <a:rPr lang="ru-RU" sz="3200" b="1" spc="0" err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сакских</a:t>
            </a:r>
            <a: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b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племен  там, где они проживали. </a:t>
            </a:r>
            <a: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endParaRPr lang="ru-RU" sz="280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Расселение </a:t>
            </a:r>
            <a:r>
              <a:rPr lang="ru-RU" b="1" spc="0" err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сакских</a:t>
            </a:r>
            <a:r>
              <a:rPr lang="ru-RU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племен</a:t>
            </a:r>
            <a:endParaRPr lang="ru-RU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214422"/>
            <a:ext cx="8143932" cy="5429288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 rot="20125337">
            <a:off x="5226787" y="3854995"/>
            <a:ext cx="248934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Т и г </a:t>
            </a:r>
            <a:r>
              <a:rPr lang="ru-RU" sz="2400" b="1" dirty="0" err="1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р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а </a:t>
            </a:r>
            <a:r>
              <a:rPr lang="ru-RU" sz="2400" b="1" dirty="0" err="1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х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 err="1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а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у </a:t>
            </a:r>
            <a:r>
              <a:rPr lang="ru-RU" sz="2400" b="1" dirty="0" err="1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д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5500702"/>
            <a:ext cx="2714644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Х а о м о в а </a:t>
            </a:r>
            <a:r>
              <a:rPr lang="ru-RU" sz="2400" b="1" dirty="0" err="1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р</a:t>
            </a:r>
            <a:r>
              <a:rPr lang="ru-RU" sz="2400" b="1" dirty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г а</a:t>
            </a:r>
          </a:p>
        </p:txBody>
      </p:sp>
      <p:sp>
        <p:nvSpPr>
          <p:cNvPr id="8" name="Прямоугольник 7"/>
          <p:cNvSpPr/>
          <p:nvPr/>
        </p:nvSpPr>
        <p:spPr>
          <a:xfrm rot="1845888">
            <a:off x="3741288" y="4353199"/>
            <a:ext cx="2556063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М а с </a:t>
            </a:r>
            <a:r>
              <a:rPr lang="ru-RU" sz="2400" b="1" dirty="0" err="1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с</a:t>
            </a:r>
            <a:r>
              <a:rPr lang="ru-RU" sz="2400" b="1" dirty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а г е т </a:t>
            </a:r>
            <a:r>
              <a:rPr lang="ru-RU" sz="2400" b="1" dirty="0" err="1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ы</a:t>
            </a:r>
            <a:endParaRPr lang="ru-RU" sz="2400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634246">
            <a:off x="1931698" y="4650559"/>
            <a:ext cx="2712898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П а </a:t>
            </a:r>
            <a:r>
              <a:rPr lang="ru-RU" sz="2400" b="1" dirty="0" err="1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р</a:t>
            </a:r>
            <a:r>
              <a:rPr lang="ru-RU" sz="24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 err="1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а</a:t>
            </a:r>
            <a:r>
              <a:rPr lang="ru-RU" sz="24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 err="1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д</a:t>
            </a:r>
            <a:r>
              <a:rPr lang="ru-RU" sz="24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 err="1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а</a:t>
            </a:r>
            <a:r>
              <a:rPr lang="ru-RU" sz="24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 err="1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р</a:t>
            </a:r>
            <a:r>
              <a:rPr lang="ru-RU" sz="24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 err="1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а</a:t>
            </a:r>
            <a:r>
              <a:rPr lang="ru-RU" sz="24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 err="1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й</a:t>
            </a:r>
            <a:r>
              <a:rPr lang="ru-RU" sz="24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 err="1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а</a:t>
            </a:r>
            <a:endParaRPr lang="ru-RU" sz="2400" b="1" dirty="0">
              <a:ln w="18000">
                <a:solidFill>
                  <a:schemeClr val="accent4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3071810"/>
            <a:ext cx="2286124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И с </a:t>
            </a:r>
            <a:r>
              <a:rPr lang="ru-RU" sz="2400" b="1" dirty="0" err="1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с</a:t>
            </a:r>
            <a:r>
              <a:rPr lang="ru-RU" sz="2400" b="1" dirty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е </a:t>
            </a:r>
            <a:r>
              <a:rPr lang="ru-RU" sz="2400" b="1" dirty="0" err="1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д</a:t>
            </a:r>
            <a:r>
              <a:rPr lang="ru-RU" sz="2400" b="1" dirty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о </a:t>
            </a:r>
            <a:r>
              <a:rPr lang="ru-RU" sz="2400" b="1" dirty="0" err="1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н</a:t>
            </a:r>
            <a:r>
              <a:rPr lang="ru-RU" sz="2400" b="1" dirty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 err="1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ы</a:t>
            </a:r>
            <a:endParaRPr lang="ru-RU" sz="24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328582">
            <a:off x="5256403" y="2456368"/>
            <a:ext cx="2214578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А </a:t>
            </a:r>
            <a:r>
              <a:rPr lang="ru-RU" sz="2400" b="1" dirty="0" err="1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р</a:t>
            </a:r>
            <a:r>
              <a:rPr lang="ru-RU" sz="2400" b="1" dirty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и м а с </a:t>
            </a:r>
            <a:r>
              <a:rPr lang="ru-RU" sz="2400" b="1" dirty="0" err="1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п</a:t>
            </a:r>
            <a:r>
              <a:rPr lang="ru-RU" sz="2400" b="1" dirty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 err="1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ы</a:t>
            </a:r>
            <a:r>
              <a:rPr lang="ru-RU" sz="2400" b="1" dirty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 rot="20576160">
            <a:off x="2464567" y="2432095"/>
            <a:ext cx="2946757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А </a:t>
            </a:r>
            <a:r>
              <a:rPr lang="ru-RU" sz="2400" b="1" dirty="0" err="1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р</a:t>
            </a:r>
            <a:r>
              <a:rPr lang="ru-RU" sz="2400" b="1" dirty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г и </a:t>
            </a:r>
            <a:r>
              <a:rPr lang="ru-RU" sz="2400" b="1" dirty="0" err="1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п</a:t>
            </a:r>
            <a:r>
              <a:rPr lang="ru-RU" sz="2400" b="1" dirty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е и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40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40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40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40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642918"/>
            <a:ext cx="6215106" cy="2308324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4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3.</a:t>
            </a:r>
            <a:r>
              <a:rPr lang="ru-RU" sz="4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 Хозяйство и быт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               саков.</a:t>
            </a:r>
            <a:r>
              <a:rPr lang="ru-RU" sz="4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+mj-lt"/>
              </a:rPr>
              <a:t/>
            </a:r>
            <a:br>
              <a:rPr lang="ru-RU" sz="4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+mj-lt"/>
              </a:rPr>
            </a:br>
            <a:endParaRPr lang="ru-RU" sz="4800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63" y="3214688"/>
            <a:ext cx="4643437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86412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1.Основное место в хозяйстве саков занимало земледелие.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Саки вели оседло-кочевой образ жизни.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Скотоводство у  саков  было только  кочевое.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4. Зиму саки проводили на </a:t>
            </a:r>
            <a:r>
              <a:rPr lang="ru-RU" sz="3000" b="1" dirty="0" err="1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летовках</a:t>
            </a: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а лето на зимовках.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5. Саки разводили в основном лошадей, овец, коров и свиней.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6. Особое предпочтение саки отдавали разведению лошадей.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7. Саки разводили лошадей трех видов: для мужчин, женщин   и детей.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8. Саки из кобыльего молока изготовляли напиток </a:t>
            </a:r>
            <a:r>
              <a:rPr lang="ru-RU" sz="3000" b="1" dirty="0" err="1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хаому</a:t>
            </a: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9. Для жилья саки строили большие дома, где проживали несколько семей.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10. Саки употребляли в пищу только продукты земледелия: овощи, зерно, фрукты.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11. Саки занимались только гончарным и  кузнечным ремеслом.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12. </a:t>
            </a:r>
            <a:r>
              <a:rPr lang="ru-RU" sz="3000" b="1" dirty="0" err="1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Сакские</a:t>
            </a: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семьи обладали равным количеством земли и скота, поэтому среди них не было ни богатых, ни бедных.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13. Саки были искусными  мастерами  и ремесленниками.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14. Хозяйство у саков  было на высоком уровне развития.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000" b="1" dirty="0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52400"/>
            <a:ext cx="8186766" cy="91914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Какие  из  утверждений  являются  ложными,</a:t>
            </a:r>
            <a:b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а какие нет?</a:t>
            </a:r>
            <a:endParaRPr lang="ru-RU" sz="2800" b="1" spc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0" y="98425"/>
            <a:ext cx="2492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642918"/>
            <a:ext cx="6786610" cy="23083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4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   4. </a:t>
            </a:r>
            <a:r>
              <a:rPr lang="ru-RU" sz="4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Общественное</a:t>
            </a:r>
          </a:p>
          <a:p>
            <a:pPr algn="just">
              <a:defRPr/>
            </a:pPr>
            <a:r>
              <a:rPr lang="ru-RU" sz="4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4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устройство</a:t>
            </a:r>
            <a:r>
              <a:rPr lang="ru-RU" sz="4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 саков</a:t>
            </a:r>
          </a:p>
          <a:p>
            <a:pPr>
              <a:defRPr/>
            </a:pPr>
            <a:endParaRPr lang="ru-RU" sz="48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3214688"/>
            <a:ext cx="48577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народное собрание,  цари,  совет вождей, женщины, воины, вождь, военная  демократия,  жрецы,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военачальники,  союз  племен, матриархат,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общинники.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Вставить  в   текст   пропущенные</a:t>
            </a:r>
            <a:br>
              <a:rPr lang="ru-RU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слова</a:t>
            </a:r>
            <a:endParaRPr lang="ru-RU" b="1" spc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6"/>
            <a:ext cx="821537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Сакские</a:t>
            </a: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племена   объединяются    в                                         Во  главе  их  стоят  верховные  вожди,  их  называют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  Они избираются на 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dirty="0">
                <a:latin typeface="+mn-lt"/>
              </a:rPr>
              <a:t>                             </a:t>
            </a: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тех племен, которые входят  в союз.  Во главе  каждого  племени стоял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       </a:t>
            </a: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который избирался  из  числа  самых </a:t>
            </a:r>
            <a:r>
              <a:rPr lang="ru-RU" sz="2400" dirty="0">
                <a:latin typeface="+mn-lt"/>
              </a:rPr>
              <a:t> </a:t>
            </a: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сильных  ловких   воинов.   Выборы   проходили   на 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                                   </a:t>
            </a: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племени, там же  обсуждались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все  важные  дела.  Такая  форма  власти  называлась 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                                     </a:t>
            </a: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Правители  племен  были  не только вождями, но и 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          В </a:t>
            </a:r>
            <a:r>
              <a:rPr lang="ru-RU" sz="2400" b="1" dirty="0" err="1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сакском</a:t>
            </a: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обществе выделялись три  группы  населения: 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                    Равными      правами     с   мужчинами  пользовались   и 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                       </a:t>
            </a:r>
            <a:r>
              <a:rPr lang="ru-RU" sz="24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так    как    у    саков      сохранились     пережитки   </a:t>
            </a:r>
            <a:r>
              <a:rPr lang="ru-RU" sz="2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endParaRPr lang="ru-RU" sz="24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29322" y="214290"/>
            <a:ext cx="278608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endParaRPr lang="ru-RU" sz="2800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85720" y="1428736"/>
            <a:ext cx="1571636" cy="42862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spc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   цари</a:t>
            </a:r>
            <a:r>
              <a:rPr lang="ru-RU" sz="2400" b="1" smtClean="0">
                <a:ln w="3200">
                  <a:solidFill>
                    <a:srgbClr val="C00000"/>
                  </a:solidFill>
                  <a:prstDash val="solid"/>
                  <a:round/>
                </a:ln>
                <a:solidFill>
                  <a:srgbClr val="C00000"/>
                </a:solidFill>
                <a:latin typeface="+mn-lt"/>
              </a:rPr>
              <a:t>.</a:t>
            </a:r>
            <a:endParaRPr lang="ru-RU" sz="2400" b="1">
              <a:ln w="3200">
                <a:solidFill>
                  <a:srgbClr val="C00000"/>
                </a:solidFill>
                <a:prstDash val="solid"/>
                <a:round/>
              </a:ln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6143636" y="714356"/>
            <a:ext cx="2500330" cy="571504"/>
          </a:xfrm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    союз племен</a:t>
            </a:r>
            <a:r>
              <a:rPr lang="ru-RU" sz="2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14810" y="1428736"/>
            <a:ext cx="285752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    совете вождей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57290" y="2214554"/>
            <a:ext cx="185738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   вождь</a:t>
            </a:r>
            <a:r>
              <a:rPr lang="ru-RU" sz="22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,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5720" y="2928934"/>
            <a:ext cx="371477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    народном собрании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5720" y="3643314"/>
            <a:ext cx="407196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    народная демократия</a:t>
            </a:r>
            <a:r>
              <a:rPr lang="ru-RU" sz="22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43306" y="4000504"/>
            <a:ext cx="214314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    жрецами.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57884" y="4357694"/>
            <a:ext cx="2786082" cy="80021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    воины, жрецы</a:t>
            </a:r>
            <a:r>
              <a:rPr lang="ru-RU" sz="22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latin typeface="+mn-lt"/>
              </a:rPr>
              <a:t>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5720" y="4714884"/>
            <a:ext cx="271464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    общинники.</a:t>
            </a:r>
            <a:r>
              <a:rPr lang="ru-RU" sz="22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 </a:t>
            </a:r>
            <a:endParaRPr lang="ru-RU" sz="2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43240" y="5072074"/>
            <a:ext cx="235745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  женщины,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0" y="5500702"/>
            <a:ext cx="264320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    матриархата.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build="p"/>
      <p:bldP spid="11" grpId="0"/>
      <p:bldP spid="13" grpId="0"/>
      <p:bldP spid="16" grpId="0"/>
      <p:bldP spid="17" grpId="0"/>
      <p:bldP spid="18" grpId="0"/>
      <p:bldP spid="19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3116"/>
            <a:ext cx="7000924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atin typeface="+mn-lt"/>
              </a:rPr>
              <a:t> </a:t>
            </a:r>
            <a:endParaRPr lang="ru-RU" sz="48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214414" y="357188"/>
            <a:ext cx="6715172" cy="1857375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4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</a:t>
            </a:r>
            <a:r>
              <a:rPr lang="ru-RU" sz="5300" b="1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5.</a:t>
            </a:r>
            <a:r>
              <a:rPr lang="ru-RU" sz="5300" b="1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Борьба   саков  за</a:t>
            </a:r>
            <a:br>
              <a:rPr lang="ru-RU" sz="5300" b="1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независимость</a:t>
            </a:r>
            <a:endParaRPr lang="ru-RU" sz="530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9" y="2786058"/>
            <a:ext cx="4857784" cy="34290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9" descr="image_big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57224" y="785794"/>
            <a:ext cx="1500188" cy="1500187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219200" y="500042"/>
            <a:ext cx="7924800" cy="50006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Распределите  события по  именам  царей    </a:t>
            </a:r>
            <a:r>
              <a:rPr lang="ru-RU" sz="2200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/>
              </a:rPr>
              <a:t/>
            </a:r>
            <a:br>
              <a:rPr lang="ru-RU" sz="2200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/>
              </a:rPr>
            </a:br>
            <a:endParaRPr lang="ru-RU" sz="2200"/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0" y="2357438"/>
            <a:ext cx="8110538" cy="357187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          1</a:t>
            </a:r>
            <a:r>
              <a:rPr lang="ru-RU" sz="18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. Этот  правитель предложил царице  саков стать его женой.</a:t>
            </a:r>
            <a:endParaRPr lang="ru-RU" sz="1800" dirty="0"/>
          </a:p>
        </p:txBody>
      </p:sp>
      <p:pic>
        <p:nvPicPr>
          <p:cNvPr id="6" name="Содержимое 4" descr="97249708_tonne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785794"/>
            <a:ext cx="1500198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Содержимое 11" descr="images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785794"/>
            <a:ext cx="1500198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 rot="10800000" flipV="1">
            <a:off x="500034" y="2609604"/>
            <a:ext cx="821537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2. В 518 г. до н.э. этот царь оправился в поход против саков.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928934"/>
            <a:ext cx="750099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3.Известно, что саки ранили этого правителя в бедро.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3214686"/>
            <a:ext cx="828680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4. Этого царя </a:t>
            </a:r>
            <a:r>
              <a:rPr lang="ru-RU" b="1" dirty="0" err="1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сакский</a:t>
            </a: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 воин Ширак заманил в пустыню, в результате  чего  большая  часть его войска погибла.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3786190"/>
            <a:ext cx="828680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5. Против этого  правителя  народы Средней Азии, в том числе и саки, подняли восстания.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4286256"/>
            <a:ext cx="8072494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6. Этот царь, завоевав земли саков на юге, построил город  </a:t>
            </a:r>
            <a:r>
              <a:rPr lang="ru-RU" b="1" dirty="0" err="1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Эсхата</a:t>
            </a: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4572008"/>
            <a:ext cx="8143932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7. Этот царь переодел в одежду саков свой отряд и направил его к сакам.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4929198"/>
            <a:ext cx="828680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8. Воины этого правителя жестоко обращались с людьми, убивая мужчин, уводя в рабство детей и женщин.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5500702"/>
            <a:ext cx="821537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9. В плену этого царя покончил с жизнью   сын царицы </a:t>
            </a:r>
            <a:r>
              <a:rPr lang="ru-RU" b="1" dirty="0" err="1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Томирис</a:t>
            </a: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.</a:t>
            </a:r>
            <a:endParaRPr lang="ru-RU" dirty="0">
              <a:latin typeface="+mn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034" y="5786454"/>
            <a:ext cx="7929618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10. В битве с саками этот  царь погиб и был обезглавлен.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00034" y="6072206"/>
            <a:ext cx="8286808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11. Этот  царь захватил часть земель </a:t>
            </a:r>
            <a:r>
              <a:rPr lang="ru-RU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саков</a:t>
            </a: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, и они платили ему дань.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00034" y="6357958"/>
            <a:ext cx="8072494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12. Этот правитель воевал с саками в </a:t>
            </a:r>
            <a:r>
              <a:rPr lang="en-US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IV</a:t>
            </a:r>
            <a:r>
              <a:rPr lang="ru-RU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 в. до н.э..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42910" y="571480"/>
            <a:ext cx="4233821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Кир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643174" y="571480"/>
            <a:ext cx="321471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</a:t>
            </a:r>
            <a:r>
              <a:rPr lang="ru-RU" sz="20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Дарий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143636" y="642918"/>
            <a:ext cx="2714644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</a:t>
            </a:r>
            <a:r>
              <a:rPr lang="ru-RU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Македонский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0"/>
                            </p:stCondLst>
                            <p:childTnLst>
                              <p:par>
                                <p:cTn id="6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0"/>
                            </p:stCondLst>
                            <p:childTnLst>
                              <p:par>
                                <p:cTn id="6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0"/>
                            </p:stCondLst>
                            <p:childTnLst>
                              <p:par>
                                <p:cTn id="7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0"/>
                            </p:stCondLst>
                            <p:childTnLst>
                              <p:par>
                                <p:cTn id="7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0"/>
                            </p:stCondLst>
                            <p:childTnLst>
                              <p:par>
                                <p:cTn id="8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0"/>
                            </p:stCondLst>
                            <p:childTnLst>
                              <p:par>
                                <p:cTn id="8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0"/>
                            </p:stCondLst>
                            <p:childTnLst>
                              <p:par>
                                <p:cTn id="9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0"/>
                            </p:stCondLst>
                            <p:childTnLst>
                              <p:par>
                                <p:cTn id="9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build="p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00125"/>
            <a:ext cx="8229600" cy="4857750"/>
          </a:xfr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n>
                  <a:solidFill>
                    <a:srgbClr val="C00000"/>
                  </a:solidFill>
                </a:ln>
              </a:rPr>
              <a:t>                  </a:t>
            </a:r>
            <a: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Если бы ты выкинул все свои</a:t>
            </a:r>
            <a:endParaRPr lang="en-US" sz="3200" b="1" dirty="0" smtClean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  <a: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драгоценности,</a:t>
            </a:r>
            <a:endParaRPr lang="en-US" sz="3200" b="1" dirty="0" smtClean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Вооружился  луком со </a:t>
            </a:r>
            <a:r>
              <a:rPr lang="en-US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</a:t>
            </a:r>
            <a: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стрелами </a:t>
            </a:r>
            <a:b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  <a: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жил среди саков, то ты </a:t>
            </a:r>
            <a:endParaRPr lang="en-US" sz="3200" b="1" dirty="0" smtClean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также </a:t>
            </a:r>
            <a:b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</a:t>
            </a:r>
            <a: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Был свободным человеком.                                                                               </a:t>
            </a:r>
            <a:r>
              <a:rPr lang="en-US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</a:t>
            </a:r>
            <a: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3200" b="1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89" y="928670"/>
            <a:ext cx="6572297" cy="1569660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4800" b="1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6.  </a:t>
            </a:r>
            <a:r>
              <a:rPr lang="ru-RU" sz="4800" b="1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+mj-lt"/>
                <a:ea typeface="Calibri" pitchFamily="34" charset="0"/>
                <a:cs typeface="Times New Roman" pitchFamily="18" charset="0"/>
              </a:rPr>
              <a:t>Культура  и </a:t>
            </a:r>
          </a:p>
          <a:p>
            <a:pPr>
              <a:defRPr/>
            </a:pPr>
            <a:r>
              <a:rPr lang="ru-RU" sz="4800" b="1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+mj-lt"/>
                <a:ea typeface="Calibri" pitchFamily="34" charset="0"/>
                <a:cs typeface="Times New Roman" pitchFamily="18" charset="0"/>
              </a:rPr>
              <a:t>      религия   саков.</a:t>
            </a:r>
            <a:endParaRPr lang="ru-RU" sz="4800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8" name="Содержимое 7" descr="70911_4-300x259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428860" y="3143248"/>
            <a:ext cx="4357718" cy="2466975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5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3505200"/>
            <a:ext cx="7924800" cy="1371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smtClean="0"/>
              <a:t>  </a:t>
            </a:r>
            <a:endParaRPr lang="ru-RU" sz="2000"/>
          </a:p>
        </p:txBody>
      </p:sp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928688" y="857250"/>
            <a:ext cx="2000250" cy="24003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latin typeface="Constantia" pitchFamily="18" charset="0"/>
              </a:rPr>
              <a:t> </a:t>
            </a:r>
            <a:r>
              <a:rPr lang="ru-RU" sz="15000" b="1">
                <a:solidFill>
                  <a:srgbClr val="7030A0"/>
                </a:solidFill>
                <a:cs typeface="Arial" charset="0"/>
              </a:rPr>
              <a:t>1</a:t>
            </a: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3500438" y="857250"/>
            <a:ext cx="2143125" cy="24003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0">
                <a:latin typeface="Constantia" pitchFamily="18" charset="0"/>
              </a:rPr>
              <a:t> </a:t>
            </a:r>
            <a:r>
              <a:rPr lang="ru-RU" sz="15000" b="1">
                <a:solidFill>
                  <a:srgbClr val="7030A0"/>
                </a:solidFill>
                <a:cs typeface="Arial" charset="0"/>
              </a:rPr>
              <a:t>2</a:t>
            </a:r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6357938" y="857250"/>
            <a:ext cx="2071687" cy="24003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0" b="1">
                <a:solidFill>
                  <a:srgbClr val="C00000"/>
                </a:solidFill>
                <a:cs typeface="Arial" charset="0"/>
              </a:rPr>
              <a:t> </a:t>
            </a:r>
            <a:r>
              <a:rPr lang="ru-RU" sz="15000" b="1">
                <a:solidFill>
                  <a:srgbClr val="7030A0"/>
                </a:solidFill>
                <a:cs typeface="Arial" charset="0"/>
              </a:rPr>
              <a:t>3</a:t>
            </a:r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857250" y="3571875"/>
            <a:ext cx="2071688" cy="24003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0" b="1">
                <a:solidFill>
                  <a:srgbClr val="C00000"/>
                </a:solidFill>
                <a:cs typeface="Arial" charset="0"/>
              </a:rPr>
              <a:t> </a:t>
            </a:r>
            <a:r>
              <a:rPr lang="ru-RU" sz="15000" b="1">
                <a:solidFill>
                  <a:srgbClr val="7030A0"/>
                </a:solidFill>
                <a:cs typeface="Arial" charset="0"/>
              </a:rPr>
              <a:t>4</a:t>
            </a: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3500438" y="3571875"/>
            <a:ext cx="2143125" cy="24003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0" b="1">
                <a:solidFill>
                  <a:srgbClr val="C00000"/>
                </a:solidFill>
                <a:cs typeface="Arial" charset="0"/>
              </a:rPr>
              <a:t> </a:t>
            </a:r>
            <a:r>
              <a:rPr lang="ru-RU" sz="15000" b="1">
                <a:solidFill>
                  <a:srgbClr val="7030A0"/>
                </a:solidFill>
                <a:cs typeface="Arial" charset="0"/>
              </a:rPr>
              <a:t>5</a:t>
            </a:r>
          </a:p>
        </p:txBody>
      </p:sp>
      <p:sp>
        <p:nvSpPr>
          <p:cNvPr id="27656" name="TextBox 9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357938" y="3571875"/>
            <a:ext cx="2071687" cy="24003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0" b="1">
                <a:solidFill>
                  <a:srgbClr val="C00000"/>
                </a:solidFill>
                <a:cs typeface="Arial" charset="0"/>
              </a:rPr>
              <a:t> </a:t>
            </a:r>
            <a:r>
              <a:rPr lang="ru-RU" sz="15000" b="1">
                <a:solidFill>
                  <a:srgbClr val="7030A0"/>
                </a:solidFill>
                <a:cs typeface="Arial" charset="0"/>
              </a:rPr>
              <a:t>6</a:t>
            </a:r>
          </a:p>
        </p:txBody>
      </p:sp>
      <p:sp>
        <p:nvSpPr>
          <p:cNvPr id="12" name="Управляющая кнопка: в начало 11">
            <a:hlinkClick r:id="rId3" action="ppaction://hlinksldjump" highlightClick="1"/>
          </p:cNvPr>
          <p:cNvSpPr/>
          <p:nvPr/>
        </p:nvSpPr>
        <p:spPr>
          <a:xfrm>
            <a:off x="5286375" y="2714625"/>
            <a:ext cx="328613" cy="47148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Управляющая кнопка: в начало 14">
            <a:hlinkClick r:id="rId4" action="ppaction://hlinksldjump" highlightClick="1"/>
          </p:cNvPr>
          <p:cNvSpPr/>
          <p:nvPr/>
        </p:nvSpPr>
        <p:spPr>
          <a:xfrm>
            <a:off x="8072438" y="2714625"/>
            <a:ext cx="285750" cy="428625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2500313" y="5500688"/>
            <a:ext cx="357187" cy="428625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Управляющая кнопка: в начало 16">
            <a:hlinkClick r:id="rId5" action="ppaction://hlinksldjump" highlightClick="1"/>
          </p:cNvPr>
          <p:cNvSpPr/>
          <p:nvPr/>
        </p:nvSpPr>
        <p:spPr>
          <a:xfrm>
            <a:off x="5214938" y="5429250"/>
            <a:ext cx="357187" cy="500063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Управляющая кнопка: в начало 17">
            <a:hlinkClick r:id="rId6" action="ppaction://hlinksldjump" highlightClick="1"/>
          </p:cNvPr>
          <p:cNvSpPr/>
          <p:nvPr/>
        </p:nvSpPr>
        <p:spPr>
          <a:xfrm>
            <a:off x="8001000" y="5500688"/>
            <a:ext cx="357188" cy="428625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Управляющая кнопка: в начало 10">
            <a:hlinkClick r:id="rId7" action="ppaction://hlinksldjump" highlightClick="1"/>
          </p:cNvPr>
          <p:cNvSpPr/>
          <p:nvPr/>
        </p:nvSpPr>
        <p:spPr>
          <a:xfrm>
            <a:off x="2500313" y="2714625"/>
            <a:ext cx="357187" cy="500063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6215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Что  здесь  изображено?   </a:t>
            </a:r>
            <a:b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Где,  когда  и  кем  найден?</a:t>
            </a:r>
            <a:b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320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</a:endParaRPr>
          </a:p>
        </p:txBody>
      </p:sp>
      <p:pic>
        <p:nvPicPr>
          <p:cNvPr id="8" name="Содержимое 7" descr="1175237700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00429" y="1857364"/>
            <a:ext cx="2143141" cy="450059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92882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</a:rPr>
              <a:t/>
            </a:r>
            <a:br>
              <a:rPr lang="ru-RU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</a:rPr>
            </a:br>
            <a:r>
              <a:rPr lang="ru-RU" sz="310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</a:rPr>
              <a:t>                    </a:t>
            </a:r>
            <a: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Для чего  предназначался  этот </a:t>
            </a:r>
            <a:b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         предмет? </a:t>
            </a:r>
            <a:b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Какие  религиозные  культы </a:t>
            </a:r>
            <a:b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присутствовали у    саков?</a:t>
            </a:r>
            <a:endParaRPr lang="ru-RU" sz="310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</a:endParaRPr>
          </a:p>
        </p:txBody>
      </p:sp>
      <p:pic>
        <p:nvPicPr>
          <p:cNvPr id="11" name="Содержимое 10" descr="Almaty_fix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2428868"/>
            <a:ext cx="3429024" cy="3857652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786842" cy="17859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</a:rPr>
              <a:t/>
            </a:r>
            <a:br>
              <a:rPr lang="ru-RU" sz="320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</a:rPr>
            </a:br>
            <a:r>
              <a:rPr lang="ru-RU" sz="320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</a:rPr>
              <a:t>                </a:t>
            </a:r>
            <a: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Каких  зверей  изображали  </a:t>
            </a:r>
            <a:r>
              <a:rPr lang="ru-RU" sz="2800" b="1" spc="0" err="1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сакские</a:t>
            </a:r>
            <a: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</a:t>
            </a:r>
            <a:b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  ювелиры, почему?</a:t>
            </a:r>
            <a:b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Как  назывался  такой вид в искусстве</a:t>
            </a:r>
            <a:b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               саков? </a:t>
            </a:r>
            <a:endParaRPr lang="ru-RU" sz="2800" b="1" spc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1" name="Содержимое 10" descr="3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643306" y="4000504"/>
            <a:ext cx="2071701" cy="2373312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214554"/>
            <a:ext cx="2143140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214554"/>
            <a:ext cx="2071703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6215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</a:rPr>
              <a:t>     </a:t>
            </a:r>
            <a: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Какой вид ремесла здесь изображен? </a:t>
            </a:r>
            <a:b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Какие еще ремесла вы знаете?</a:t>
            </a:r>
            <a:br>
              <a:rPr lang="ru-RU" sz="32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320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</a:endParaRPr>
          </a:p>
        </p:txBody>
      </p:sp>
      <p:pic>
        <p:nvPicPr>
          <p:cNvPr id="11" name="Содержимое 10" descr="Almaty_jugs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628" y="2000240"/>
            <a:ext cx="2857520" cy="3571900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1" name="Содержимое 20" descr="8b59b2d217f8d22c9122818a65d06518_almaty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296194" y="2000240"/>
            <a:ext cx="2847178" cy="3571900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92882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</a:rPr>
              <a:t>               </a:t>
            </a:r>
            <a: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Птица, конь, козел, 4 стрелы. </a:t>
            </a:r>
            <a:b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Что обозначали эти символы</a:t>
            </a:r>
            <a:b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на головном  уборе  Золотого человека? </a:t>
            </a:r>
            <a:br>
              <a:rPr lang="ru-RU" sz="3100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310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</a:endParaRPr>
          </a:p>
        </p:txBody>
      </p:sp>
      <p:pic>
        <p:nvPicPr>
          <p:cNvPr id="7" name="Содержимое 6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2286000"/>
            <a:ext cx="2357437" cy="2809875"/>
          </a:xfrm>
        </p:spPr>
      </p:pic>
      <p:pic>
        <p:nvPicPr>
          <p:cNvPr id="8" name="Содержимое 12" descr="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2286000"/>
            <a:ext cx="2325688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14" descr="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8" y="2286000"/>
            <a:ext cx="16541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62800" y="457200"/>
            <a:ext cx="19812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smtClean="0"/>
              <a:t> </a:t>
            </a:r>
            <a:endParaRPr lang="ru-RU" sz="200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5643570" y="1600200"/>
            <a:ext cx="2857520" cy="37338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rgbClr val="C00000"/>
                </a:solidFill>
              </a:rPr>
              <a:t>  </a:t>
            </a:r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вам известно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об этой   находке?</a:t>
            </a:r>
            <a:endParaRPr lang="ru-RU" sz="36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642918"/>
            <a:ext cx="3619500" cy="54959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sz="3600" b="1" dirty="0" smtClean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Напишите эссе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на тему: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«Я считаю, что саки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великий народ,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потому  что…»</a:t>
            </a:r>
            <a:endParaRPr lang="ru-RU" sz="36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00042"/>
            <a:ext cx="6715172" cy="114300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</a:t>
            </a:r>
            <a:br>
              <a:rPr lang="ru-RU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</a:t>
            </a:r>
            <a:br>
              <a:rPr lang="ru-RU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</a:t>
            </a:r>
            <a:br>
              <a:rPr lang="ru-RU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</a:t>
            </a:r>
            <a:b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</a:t>
            </a:r>
            <a:b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6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6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</a:t>
            </a:r>
            <a:b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</a:t>
            </a:r>
            <a:b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Закрепление </a:t>
            </a:r>
            <a:endParaRPr lang="ru-RU" sz="5300" b="1" spc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928802"/>
            <a:ext cx="3143272" cy="43195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Источники информации о саках.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Племена и территория их расселения.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Общественное устройство саков.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4. Борьба саков за независимость.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5. Хозяйство и быт саков.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6. Культура и религия саков.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7. Закрепление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>
                <a:ln w="3200">
                  <a:solidFill>
                    <a:srgbClr val="C00000"/>
                  </a:solidFill>
                  <a:prstDash val="solid"/>
                  <a:round/>
                </a:ln>
                <a:solidFill>
                  <a:srgbClr val="C00000"/>
                </a:solidFill>
              </a:rPr>
              <a:t>           </a:t>
            </a:r>
            <a:r>
              <a:rPr lang="ru-RU" smtClean="0">
                <a:ln w="3200">
                  <a:solidFill>
                    <a:srgbClr val="C00000"/>
                  </a:solidFill>
                  <a:prstDash val="solid"/>
                  <a:round/>
                </a:ln>
                <a:solidFill>
                  <a:srgbClr val="C00000"/>
                </a:solidFill>
              </a:rPr>
              <a:t>   </a:t>
            </a:r>
            <a:r>
              <a:rPr smtClean="0">
                <a:ln w="3200">
                  <a:solidFill>
                    <a:srgbClr val="C00000"/>
                  </a:solidFill>
                  <a:prstDash val="solid"/>
                  <a:round/>
                </a:ln>
                <a:solidFill>
                  <a:srgbClr val="C00000"/>
                </a:solidFill>
              </a:rPr>
              <a:t> </a:t>
            </a:r>
            <a:r>
              <a:rPr lang="ru-RU" smtClean="0">
                <a:ln w="3200">
                  <a:solidFill>
                    <a:srgbClr val="C00000"/>
                  </a:solidFill>
                  <a:prstDash val="solid"/>
                  <a:round/>
                </a:ln>
                <a:solidFill>
                  <a:srgbClr val="C00000"/>
                </a:solidFill>
              </a:rPr>
              <a:t>   </a:t>
            </a:r>
            <a:r>
              <a:rPr lang="ru-RU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План урока:</a:t>
            </a:r>
            <a:r>
              <a:rPr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ru-RU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3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14356"/>
            <a:ext cx="6786610" cy="1643074"/>
          </a:xfrm>
          <a:solidFill>
            <a:schemeClr val="accent2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smtClean="0">
                <a:ln w="3200">
                  <a:solidFill>
                    <a:srgbClr val="7030A0"/>
                  </a:solidFill>
                  <a:prstDash val="solid"/>
                  <a:round/>
                </a:ln>
                <a:solidFill>
                  <a:srgbClr val="7030A0"/>
                </a:solidFill>
                <a:latin typeface="Calibri" pitchFamily="34" charset="0"/>
              </a:rPr>
              <a:t>          </a:t>
            </a:r>
            <a:r>
              <a:rPr lang="ru-RU" sz="48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1. Источники</a:t>
            </a:r>
            <a:r>
              <a:rPr lang="ru-RU" sz="48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br>
              <a:rPr lang="ru-RU" sz="48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8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</a:t>
            </a:r>
            <a:r>
              <a:rPr lang="ru-RU" sz="4800" b="1" spc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информации о саках.</a:t>
            </a:r>
            <a:endParaRPr lang="ru-RU" sz="4800" b="1" spc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36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Содержимое 5" descr="3050909.origina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214546" y="3000372"/>
            <a:ext cx="4572032" cy="307183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8286808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            Назовите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источники  информации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            о   саках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 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727" y="3143248"/>
            <a:ext cx="6072231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Вещественные  источники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3786190"/>
            <a:ext cx="614366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Письменные  источники 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2000250" y="2357438"/>
            <a:ext cx="4857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nstantia" pitchFamily="18" charset="0"/>
              </a:rPr>
              <a:t>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7157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chemeClr val="accent2"/>
                </a:solidFill>
              </a:rPr>
              <a:t>     </a:t>
            </a:r>
            <a:r>
              <a:rPr lang="ru-RU"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Назовите </a:t>
            </a:r>
            <a:r>
              <a:rPr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ru-RU"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известные </a:t>
            </a:r>
            <a:r>
              <a:rPr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вам </a:t>
            </a:r>
            <a:r>
              <a:rPr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b="1" spc="0" err="1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сакские</a:t>
            </a:r>
            <a:r>
              <a:rPr lang="ru-RU"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</a:t>
            </a:r>
            <a:br>
              <a:rPr lang="ru-RU"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</a:t>
            </a:r>
            <a:r>
              <a:rPr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</a:t>
            </a:r>
            <a:r>
              <a:rPr lang="ru-RU"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курганы</a:t>
            </a:r>
            <a:endParaRPr lang="ru-RU" sz="3200" b="1" spc="0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Содержимое 4" descr="21657693-BE09-4B36-B493-0458FDF12FB2_mw800_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2214563"/>
            <a:ext cx="3900487" cy="3571875"/>
          </a:xfrm>
          <a:ln w="28575">
            <a:solidFill>
              <a:schemeClr val="bg1"/>
            </a:solidFill>
          </a:ln>
        </p:spPr>
      </p:pic>
      <p:pic>
        <p:nvPicPr>
          <p:cNvPr id="6" name="Содержимое 5" descr="images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6313" y="2214563"/>
            <a:ext cx="4071937" cy="3571875"/>
          </a:xfrm>
          <a:ln w="28575"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643042" y="357166"/>
            <a:ext cx="6072230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</a:rPr>
              <a:t>               </a:t>
            </a:r>
            <a:r>
              <a:rPr lang="ru-RU" sz="42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Курганы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            </a:t>
            </a:r>
            <a:r>
              <a:rPr lang="ru-RU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Греческие   ученые</a:t>
            </a:r>
            <a:endParaRPr lang="ru-RU" b="1" spc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Содержимое 4" descr="gerodo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47725" y="2357438"/>
            <a:ext cx="3224213" cy="3786187"/>
          </a:xfrm>
          <a:ln w="28575">
            <a:solidFill>
              <a:schemeClr val="bg1"/>
            </a:solidFill>
          </a:ln>
        </p:spPr>
      </p:pic>
      <p:pic>
        <p:nvPicPr>
          <p:cNvPr id="9" name="Содержимое 8" descr="Ptolemej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4938" y="2357438"/>
            <a:ext cx="3143250" cy="3786187"/>
          </a:xfrm>
          <a:ln w="28575">
            <a:solidFill>
              <a:schemeClr val="bg1"/>
            </a:solidFill>
          </a:ln>
        </p:spPr>
      </p:pic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428736"/>
            <a:ext cx="7686675" cy="1071577"/>
          </a:xfrm>
        </p:spPr>
        <p:txBody>
          <a:bodyPr>
            <a:normAutofit fontScale="2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                                                  </a:t>
            </a:r>
            <a:r>
              <a:rPr lang="ru-RU" sz="1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  они  называли саков?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12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5384800" y="1500188"/>
            <a:ext cx="3759200" cy="642937"/>
          </a:xfrm>
        </p:spPr>
        <p:txBody>
          <a:bodyPr>
            <a:normAutofit fontScale="5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chemeClr val="accent2"/>
                </a:solidFill>
              </a:rPr>
              <a:t>  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              </a:t>
            </a:r>
            <a:r>
              <a:rPr lang="ru-RU" b="1" spc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Персидские  цари      </a:t>
            </a:r>
            <a:endParaRPr lang="ru-RU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</a:endParaRPr>
          </a:p>
        </p:txBody>
      </p:sp>
      <p:pic>
        <p:nvPicPr>
          <p:cNvPr id="7" name="Содержимое 6" descr="image_b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2286000"/>
            <a:ext cx="2714625" cy="3429000"/>
          </a:xfrm>
          <a:ln w="28575">
            <a:solidFill>
              <a:schemeClr val="bg1"/>
            </a:solidFill>
          </a:ln>
        </p:spPr>
      </p:pic>
      <p:pic>
        <p:nvPicPr>
          <p:cNvPr id="8" name="Содержимое 7" descr="97249708_tonnel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49863" y="2286000"/>
            <a:ext cx="2857500" cy="3429000"/>
          </a:xfrm>
          <a:ln w="28575">
            <a:solidFill>
              <a:schemeClr val="bg1"/>
            </a:solidFill>
          </a:ln>
        </p:spPr>
      </p:pic>
      <p:sp>
        <p:nvSpPr>
          <p:cNvPr id="2" name="Текст 1"/>
          <p:cNvSpPr>
            <a:spLocks noGrp="1"/>
          </p:cNvSpPr>
          <p:nvPr>
            <p:ph type="body" idx="4294967295"/>
          </p:nvPr>
        </p:nvSpPr>
        <p:spPr>
          <a:xfrm>
            <a:off x="0" y="1400175"/>
            <a:ext cx="7786710" cy="76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</a:t>
            </a:r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</a:t>
            </a:r>
            <a:r>
              <a:rPr lang="en-US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персы </a:t>
            </a:r>
            <a:r>
              <a:rPr lang="en-US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называли </a:t>
            </a:r>
            <a:r>
              <a:rPr lang="en-US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саков ?        </a:t>
            </a:r>
            <a:endParaRPr lang="ru-RU" sz="32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342" name="Текст 5"/>
          <p:cNvSpPr>
            <a:spLocks noGrp="1"/>
          </p:cNvSpPr>
          <p:nvPr>
            <p:ph type="body" idx="4294967295"/>
          </p:nvPr>
        </p:nvSpPr>
        <p:spPr>
          <a:xfrm>
            <a:off x="7599363" y="1400175"/>
            <a:ext cx="1544637" cy="76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smtClean="0">
                <a:solidFill>
                  <a:schemeClr val="accent2"/>
                </a:solidFill>
              </a:rPr>
              <a:t>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aves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43250" y="1857375"/>
            <a:ext cx="2643188" cy="3786188"/>
          </a:xfrm>
          <a:ln w="38100">
            <a:solidFill>
              <a:srgbClr val="002060"/>
            </a:solidFill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 </a:t>
            </a:r>
            <a:r>
              <a:rPr smtClean="0"/>
              <a:t>  </a:t>
            </a:r>
            <a:r>
              <a:rPr lang="ru-RU" smtClean="0"/>
              <a:t>  </a:t>
            </a:r>
            <a:r>
              <a:rPr lang="ru-RU" b="1" spc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  иранцы  называли саков?</a:t>
            </a:r>
            <a:endParaRPr lang="ru-RU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7.9|1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1828</TotalTime>
  <Words>816</Words>
  <Application>Microsoft Office PowerPoint</Application>
  <PresentationFormat>Экран (4:3)</PresentationFormat>
  <Paragraphs>135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Бумажная</vt:lpstr>
      <vt:lpstr>Племена эпохи раннего железа   на территории Казахстана</vt:lpstr>
      <vt:lpstr>Презентация PowerPoint</vt:lpstr>
      <vt:lpstr>                  План урока:      </vt:lpstr>
      <vt:lpstr>          1. Источники       информации о саках.</vt:lpstr>
      <vt:lpstr>Презентация PowerPoint</vt:lpstr>
      <vt:lpstr>     Назовите   известные   вам   сакские                                      курганы</vt:lpstr>
      <vt:lpstr>            Греческие   ученые</vt:lpstr>
      <vt:lpstr>              Персидские  цари      </vt:lpstr>
      <vt:lpstr>     Как  иранцы  называли саков?</vt:lpstr>
      <vt:lpstr>       2. Племена саков           и  территория            их  расселения</vt:lpstr>
      <vt:lpstr>              Нанести  на карте  название  сакских          племен  там, где они проживали.    </vt:lpstr>
      <vt:lpstr>    Расселение сакских племен</vt:lpstr>
      <vt:lpstr>     </vt:lpstr>
      <vt:lpstr>Какие  из  утверждений  являются  ложными,                               а какие нет?</vt:lpstr>
      <vt:lpstr>Презентация PowerPoint</vt:lpstr>
      <vt:lpstr>Вставить  в   текст   пропущенные                           слова</vt:lpstr>
      <vt:lpstr>    цари.</vt:lpstr>
      <vt:lpstr>     5. Борьба   саков  за          независимость</vt:lpstr>
      <vt:lpstr>    Распределите  события по  именам  царей     </vt:lpstr>
      <vt:lpstr>Презентация PowerPoint</vt:lpstr>
      <vt:lpstr>  </vt:lpstr>
      <vt:lpstr>                        Что  здесь  изображено?                   Где,  когда  и  кем  найден? </vt:lpstr>
      <vt:lpstr>                     Для чего  предназначался  этот                                          предмет?                      Какие  религиозные  культы                          присутствовали у    саков?</vt:lpstr>
      <vt:lpstr>                 Каких  зверей  изображали  сакские                                                  ювелиры, почему?               Как  назывался  такой вид в искусстве                                               саков? </vt:lpstr>
      <vt:lpstr>     Какой вид ремесла здесь изображен?              Какие еще ремесла вы знаете? </vt:lpstr>
      <vt:lpstr>               Птица, конь, козел, 4 стрелы.                   Что обозначали эти символы        на головном  уборе  Золотого человека?  </vt:lpstr>
      <vt:lpstr> </vt:lpstr>
      <vt:lpstr>                                                                                                              Закрепление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Племена эпохи раннего железа   на территории Казахстана.</dc:title>
  <dc:creator>Admin</dc:creator>
  <cp:lastModifiedBy>Admin</cp:lastModifiedBy>
  <cp:revision>199</cp:revision>
  <dcterms:created xsi:type="dcterms:W3CDTF">2009-10-27T14:07:41Z</dcterms:created>
  <dcterms:modified xsi:type="dcterms:W3CDTF">2013-02-18T08:32:18Z</dcterms:modified>
</cp:coreProperties>
</file>