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2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59" r:id="rId4"/>
    <p:sldId id="286" r:id="rId5"/>
    <p:sldId id="260" r:id="rId6"/>
    <p:sldId id="264" r:id="rId7"/>
    <p:sldId id="265" r:id="rId8"/>
    <p:sldId id="266" r:id="rId9"/>
    <p:sldId id="268" r:id="rId10"/>
    <p:sldId id="269" r:id="rId11"/>
    <p:sldId id="270" r:id="rId12"/>
    <p:sldId id="287" r:id="rId13"/>
    <p:sldId id="272" r:id="rId14"/>
    <p:sldId id="283" r:id="rId15"/>
    <p:sldId id="285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5CBB8"/>
    <a:srgbClr val="6B8C44"/>
    <a:srgbClr val="C016AC"/>
    <a:srgbClr val="DB6D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59" autoAdjust="0"/>
    <p:restoredTop sz="95057" autoAdjust="0"/>
  </p:normalViewPr>
  <p:slideViewPr>
    <p:cSldViewPr snapToGrid="0">
      <p:cViewPr>
        <p:scale>
          <a:sx n="100" d="100"/>
          <a:sy n="100" d="100"/>
        </p:scale>
        <p:origin x="-2370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D75E9AE-FA2F-4793-80FE-204C17D0B7A5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en-US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1DF6727-EB8C-42E6-85B9-B7BDEB12E4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3138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51B3C52-EF73-4F5B-B668-CBEDA1C344F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D6D7363-B47D-48D4-BA48-EDDE618F6C38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229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2114C3C-7E86-4D50-AD10-2D603B61725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5858DF-8D0A-461E-ABF8-6F91F4DCE8B2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A8343E5-592A-4140-B77B-AD68A37814AF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1DF6727-EB8C-42E6-85B9-B7BDEB12E4E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F9EF9-85B4-4BC1-881B-11710EE483B8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215DE9-FAA1-41F1-ABE1-59AE439CA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12C042-A9C4-4568-8CF0-1AAA7EF5BE96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54747-2235-492D-A2B3-E138444CBA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869E29-F788-42D9-AFD0-07756D247527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2F0CC-FE75-4A20-A305-74F7033D48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64F0F-D8A6-4480-93FC-2E4BA0C117E3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B1601-3ACB-4322-977A-882307ACF4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3EDC6-30AA-4C04-97EB-1B1A69497501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52574-E646-4D16-8E07-32C9048754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1C887-75F3-4EB1-B126-DFAF4F3F4C78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C4CE1A-4376-401B-BBA3-7462232286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057A3-6D42-45CD-9D47-DDB6DF03F65D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ED20E-880A-4DDA-83BB-FF9F6D3B03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26EF1-5DFC-47CF-A73B-FD09C9B6F498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A93D14-084A-4132-B627-641DB23E2E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1C058-5D0F-42C4-B10E-01A4794A64BB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BCA0E-6AC0-4CE2-8FC1-A32E639FF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B1195-B7BE-455F-9BEA-D11514BDCE81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4B4848-D200-44A1-AB93-CD905D20B9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13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6" name="Right Triangle 14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621CF6-B58C-4B2A-BB89-C51325D8D512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57B404-8F6A-4E35-B832-4509A63C11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sz="1800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FC0244C9-6001-469E-B6A3-15EE1C963FC1}" type="datetimeFigureOut">
              <a:rPr lang="en-US"/>
              <a:pPr>
                <a:defRPr/>
              </a:pPr>
              <a:t>7/15/2013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17B4EE3E-A4AB-47D2-B60C-7E988393F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latin typeface="Arial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1800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ransition spd="slow">
    <p:fade thruBlk="1"/>
    <p:sndAc>
      <p:stSnd>
        <p:snd r:embed="rId13" name="type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temp_filipp\Demo\fil.wav" TargetMode="External"/><Relationship Id="rId5" Type="http://schemas.openxmlformats.org/officeDocument/2006/relationships/image" Target="../media/image2.png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2.png"/><Relationship Id="rId2" Type="http://schemas.openxmlformats.org/officeDocument/2006/relationships/audio" Target="file:///D:\temp_filipp\Demo\11.wav" TargetMode="External"/><Relationship Id="rId1" Type="http://schemas.openxmlformats.org/officeDocument/2006/relationships/tags" Target="../tags/tag2.xml"/><Relationship Id="rId6" Type="http://schemas.openxmlformats.org/officeDocument/2006/relationships/image" Target="../media/image7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3.wmf"/><Relationship Id="rId2" Type="http://schemas.openxmlformats.org/officeDocument/2006/relationships/audio" Target="../media/audio5.wav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12.xml"/><Relationship Id="rId9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133.wav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15.wav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audio" Target="../media/audio1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25135.wav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1234124.wav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7.png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Relationship Id="rId5" Type="http://schemas.openxmlformats.org/officeDocument/2006/relationships/image" Target="../media/image19.png"/><Relationship Id="rId4" Type="http://schemas.openxmlformats.org/officeDocument/2006/relationships/audio" Target="../media/audio1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1.wav" TargetMode="External"/><Relationship Id="rId5" Type="http://schemas.openxmlformats.org/officeDocument/2006/relationships/image" Target="../media/image20.png"/><Relationship Id="rId4" Type="http://schemas.openxmlformats.org/officeDocument/2006/relationships/audio" Target="../media/audio1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audio" Target="../media/audio1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2.wav" TargetMode="External"/><Relationship Id="rId5" Type="http://schemas.openxmlformats.org/officeDocument/2006/relationships/image" Target="../media/image21.png"/><Relationship Id="rId4" Type="http://schemas.openxmlformats.org/officeDocument/2006/relationships/audio" Target="../media/audio1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3.wav" TargetMode="Externa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audio" Target="../media/audio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4.wav" TargetMode="External"/><Relationship Id="rId5" Type="http://schemas.openxmlformats.org/officeDocument/2006/relationships/image" Target="../media/image11.png"/><Relationship Id="rId4" Type="http://schemas.openxmlformats.org/officeDocument/2006/relationships/audio" Target="../media/audio1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5.wav" TargetMode="Externa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audio" Target="../media/audio1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6.wav" TargetMode="Externa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audio" Target="../media/audio1.wav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4.wmf"/><Relationship Id="rId2" Type="http://schemas.openxmlformats.org/officeDocument/2006/relationships/audio" Target="file:///D:\temp_filipp\Demo\asdfa.wav" TargetMode="Externa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n4.wav" TargetMode="External"/><Relationship Id="rId5" Type="http://schemas.openxmlformats.org/officeDocument/2006/relationships/image" Target="../media/image6.png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8.wmf"/><Relationship Id="rId2" Type="http://schemas.openxmlformats.org/officeDocument/2006/relationships/audio" Target="file:///D:\temp_filipp\Demo\n6.wav" TargetMode="Externa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temp_filipp\Demo\n7.wav" TargetMode="Externa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5" Type="http://schemas.openxmlformats.org/officeDocument/2006/relationships/image" Target="../media/image9.png"/><Relationship Id="rId4" Type="http://schemas.openxmlformats.org/officeDocument/2006/relationships/audio" Target="../media/audio1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9.png"/><Relationship Id="rId2" Type="http://schemas.openxmlformats.org/officeDocument/2006/relationships/audio" Target="../media/audio3.wav"/><Relationship Id="rId1" Type="http://schemas.openxmlformats.org/officeDocument/2006/relationships/tags" Target="../tags/tag1.xml"/><Relationship Id="rId6" Type="http://schemas.openxmlformats.org/officeDocument/2006/relationships/image" Target="../media/image7.png"/><Relationship Id="rId5" Type="http://schemas.openxmlformats.org/officeDocument/2006/relationships/audio" Target="../media/audio1.wav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714375" y="0"/>
            <a:ext cx="7772400" cy="195738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marR="0" algn="ctr" eaLnBrk="1" hangingPunct="1"/>
            <a:r>
              <a:rPr lang="ru-RU" sz="7200" dirty="0" smtClean="0">
                <a:solidFill>
                  <a:srgbClr val="FF0000"/>
                </a:solidFill>
              </a:rPr>
              <a:t>График функции </a:t>
            </a:r>
            <a:endParaRPr lang="en-US" sz="7200" dirty="0" smtClean="0">
              <a:solidFill>
                <a:srgbClr val="FF0000"/>
              </a:solidFill>
            </a:endParaRPr>
          </a:p>
          <a:p>
            <a:pPr marR="0" algn="ctr" eaLnBrk="1" hangingPunct="1"/>
            <a:r>
              <a:rPr lang="ru-RU" sz="7200" dirty="0" smtClean="0">
                <a:solidFill>
                  <a:srgbClr val="FF0000"/>
                </a:solidFill>
              </a:rPr>
              <a:t> </a:t>
            </a:r>
            <a:endParaRPr lang="en-US" sz="7200" dirty="0" smtClean="0">
              <a:solidFill>
                <a:srgbClr val="FF0000"/>
              </a:solidFill>
            </a:endParaRPr>
          </a:p>
          <a:p>
            <a:pPr marR="0" algn="ctr" eaLnBrk="1" hangingPunct="1"/>
            <a:r>
              <a:rPr lang="ru-RU" sz="7200" dirty="0" smtClean="0">
                <a:solidFill>
                  <a:srgbClr val="FF0000"/>
                </a:solidFill>
              </a:rPr>
              <a:t>и его перемещение </a:t>
            </a:r>
            <a:endParaRPr lang="en-US" sz="7200" dirty="0" smtClean="0">
              <a:solidFill>
                <a:srgbClr val="FF0000"/>
              </a:solidFill>
            </a:endParaRPr>
          </a:p>
          <a:p>
            <a:pPr marR="0" algn="ctr" eaLnBrk="1" hangingPunct="1"/>
            <a:r>
              <a:rPr lang="ru-RU" sz="7200" dirty="0" smtClean="0">
                <a:solidFill>
                  <a:srgbClr val="FF0000"/>
                </a:solidFill>
              </a:rPr>
              <a:t>в координатной плоскости.</a:t>
            </a:r>
            <a:endParaRPr lang="en-US" sz="7200" dirty="0" smtClean="0">
              <a:solidFill>
                <a:srgbClr val="FF0000"/>
              </a:solidFill>
            </a:endParaRPr>
          </a:p>
        </p:txBody>
      </p:sp>
      <p:pic>
        <p:nvPicPr>
          <p:cNvPr id="5" name="fil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428625" y="25050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2015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5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6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654300"/>
            <a:ext cx="91440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Text Box 57"/>
          <p:cNvSpPr txBox="1">
            <a:spLocks noChangeArrowheads="1"/>
          </p:cNvSpPr>
          <p:nvPr/>
        </p:nvSpPr>
        <p:spPr bwMode="auto">
          <a:xfrm>
            <a:off x="4298950" y="6283325"/>
            <a:ext cx="704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/>
              <a:t>0   1</a:t>
            </a:r>
            <a:endParaRPr lang="ru-RU" sz="1400"/>
          </a:p>
        </p:txBody>
      </p:sp>
      <p:sp>
        <p:nvSpPr>
          <p:cNvPr id="41987" name="Text Box 56"/>
          <p:cNvSpPr txBox="1">
            <a:spLocks noChangeArrowheads="1"/>
          </p:cNvSpPr>
          <p:nvPr/>
        </p:nvSpPr>
        <p:spPr bwMode="auto">
          <a:xfrm>
            <a:off x="2374900" y="6273800"/>
            <a:ext cx="508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-5</a:t>
            </a:r>
            <a:endParaRPr lang="ru-RU" sz="1800" b="1">
              <a:solidFill>
                <a:srgbClr val="FF0000"/>
              </a:solidFill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2007032" y="3219451"/>
            <a:ext cx="5759018" cy="3035300"/>
            <a:chOff x="2425700" y="3502025"/>
            <a:chExt cx="4706938" cy="2752725"/>
          </a:xfrm>
        </p:grpSpPr>
        <p:sp>
          <p:nvSpPr>
            <p:cNvPr id="41990" name="Line 55"/>
            <p:cNvSpPr>
              <a:spLocks noChangeShapeType="1"/>
            </p:cNvSpPr>
            <p:nvPr/>
          </p:nvSpPr>
          <p:spPr bwMode="auto">
            <a:xfrm flipV="1">
              <a:off x="4327525" y="3502025"/>
              <a:ext cx="2805113" cy="275272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991" name="Line 56"/>
            <p:cNvSpPr>
              <a:spLocks noChangeShapeType="1"/>
            </p:cNvSpPr>
            <p:nvPr/>
          </p:nvSpPr>
          <p:spPr bwMode="auto">
            <a:xfrm flipH="1" flipV="1">
              <a:off x="2425700" y="4378325"/>
              <a:ext cx="1885950" cy="186372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989" name="Прямоугольник 10"/>
          <p:cNvSpPr>
            <a:spLocks noChangeArrowheads="1"/>
          </p:cNvSpPr>
          <p:nvPr/>
        </p:nvSpPr>
        <p:spPr bwMode="auto">
          <a:xfrm>
            <a:off x="0" y="781050"/>
            <a:ext cx="91440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i="1">
                <a:solidFill>
                  <a:srgbClr val="FF0000"/>
                </a:solidFill>
              </a:rPr>
              <a:t>Перемещение графика функции </a:t>
            </a:r>
            <a:br>
              <a:rPr lang="ru-RU" sz="4400" b="1" i="1">
                <a:solidFill>
                  <a:srgbClr val="FF0000"/>
                </a:solidFill>
              </a:rPr>
            </a:br>
            <a:r>
              <a:rPr lang="ru-RU" sz="4400" b="1" i="1">
                <a:solidFill>
                  <a:srgbClr val="FF0000"/>
                </a:solidFill>
              </a:rPr>
              <a:t> </a:t>
            </a:r>
            <a:r>
              <a:rPr lang="en-US" sz="4400" b="1" i="1">
                <a:solidFill>
                  <a:srgbClr val="FF0000"/>
                </a:solidFill>
              </a:rPr>
              <a:t>y = </a:t>
            </a:r>
            <a:r>
              <a:rPr lang="en-GB" sz="4400" b="1">
                <a:solidFill>
                  <a:srgbClr val="FF0000"/>
                </a:solidFill>
              </a:rPr>
              <a:t>|</a:t>
            </a:r>
            <a:r>
              <a:rPr lang="ru-RU" sz="4400" b="1">
                <a:solidFill>
                  <a:srgbClr val="FF0000"/>
                </a:solidFill>
              </a:rPr>
              <a:t> </a:t>
            </a:r>
            <a:r>
              <a:rPr lang="en-US" sz="4400" b="1" i="1">
                <a:solidFill>
                  <a:srgbClr val="FF0000"/>
                </a:solidFill>
              </a:rPr>
              <a:t>x </a:t>
            </a:r>
            <a:r>
              <a:rPr lang="en-GB" sz="4400" b="1">
                <a:solidFill>
                  <a:srgbClr val="FF0000"/>
                </a:solidFill>
              </a:rPr>
              <a:t>|</a:t>
            </a:r>
            <a:r>
              <a:rPr lang="ru-RU" sz="4400" b="1">
                <a:solidFill>
                  <a:srgbClr val="FF0000"/>
                </a:solidFill>
              </a:rPr>
              <a:t> </a:t>
            </a:r>
            <a:r>
              <a:rPr lang="ru-RU" sz="4400" b="1" i="1">
                <a:solidFill>
                  <a:srgbClr val="FF0000"/>
                </a:solidFill>
              </a:rPr>
              <a:t>вдоль оси </a:t>
            </a:r>
            <a:r>
              <a:rPr lang="en-US" sz="4400" b="1" i="1">
                <a:solidFill>
                  <a:srgbClr val="FF0000"/>
                </a:solidFill>
              </a:rPr>
              <a:t>x</a:t>
            </a:r>
            <a:r>
              <a:rPr lang="ru-RU" sz="4400" b="1" i="1">
                <a:solidFill>
                  <a:srgbClr val="FF0000"/>
                </a:solidFill>
              </a:rPr>
              <a:t> .</a:t>
            </a:r>
            <a:endParaRPr lang="ru-RU" sz="4400"/>
          </a:p>
        </p:txBody>
      </p:sp>
      <p:pic>
        <p:nvPicPr>
          <p:cNvPr id="1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6"/>
          <a:stretch>
            <a:fillRect/>
          </a:stretch>
        </p:blipFill>
        <p:spPr>
          <a:xfrm>
            <a:off x="-304800" y="3124200"/>
            <a:ext cx="304800" cy="304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19150" y="4000500"/>
            <a:ext cx="18085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y = </a:t>
            </a:r>
            <a:r>
              <a:rPr lang="en-GB" b="1" dirty="0" smtClean="0">
                <a:solidFill>
                  <a:srgbClr val="FF0000"/>
                </a:solidFill>
              </a:rPr>
              <a:t>| </a:t>
            </a:r>
            <a:r>
              <a:rPr lang="en-US" b="1" i="1" dirty="0" smtClean="0">
                <a:solidFill>
                  <a:srgbClr val="FF0000"/>
                </a:solidFill>
              </a:rPr>
              <a:t>x + 5 </a:t>
            </a:r>
            <a:r>
              <a:rPr lang="en-GB" b="1" dirty="0" smtClean="0">
                <a:solidFill>
                  <a:srgbClr val="FF0000"/>
                </a:solidFill>
              </a:rPr>
              <a:t>|</a:t>
            </a:r>
            <a:endParaRPr lang="ru-RU" dirty="0"/>
          </a:p>
        </p:txBody>
      </p:sp>
    </p:spTree>
  </p:cSld>
  <p:clrMapOvr>
    <a:masterClrMapping/>
  </p:clrMapOvr>
  <p:transition spd="slow" advTm="17562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6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Motion origin="layout" path="M 1.38889E-6 -2.59259E-6 L -0.1875 -2.59259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5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298700"/>
            <a:ext cx="91440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0" name="Title 1"/>
          <p:cNvSpPr>
            <a:spLocks noGrp="1"/>
          </p:cNvSpPr>
          <p:nvPr>
            <p:ph type="title"/>
          </p:nvPr>
        </p:nvSpPr>
        <p:spPr>
          <a:xfrm>
            <a:off x="481013" y="638175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800" b="1" i="1" smtClean="0">
                <a:solidFill>
                  <a:srgbClr val="FF0000"/>
                </a:solidFill>
              </a:rPr>
              <a:t>График функции</a:t>
            </a:r>
            <a:r>
              <a:rPr lang="en-US" sz="4800" b="1" i="1" smtClean="0">
                <a:solidFill>
                  <a:srgbClr val="FF0000"/>
                </a:solidFill>
              </a:rPr>
              <a:t> y = </a:t>
            </a:r>
            <a:r>
              <a:rPr lang="en-GB" sz="4800" b="1" smtClean="0">
                <a:solidFill>
                  <a:srgbClr val="FF0000"/>
                </a:solidFill>
              </a:rPr>
              <a:t>| </a:t>
            </a:r>
            <a:r>
              <a:rPr lang="en-US" sz="4800" b="1" i="1" smtClean="0">
                <a:solidFill>
                  <a:srgbClr val="FF0000"/>
                </a:solidFill>
              </a:rPr>
              <a:t>x – 2 </a:t>
            </a:r>
            <a:r>
              <a:rPr lang="en-GB" sz="4800" b="1" smtClean="0">
                <a:solidFill>
                  <a:srgbClr val="FF0000"/>
                </a:solidFill>
              </a:rPr>
              <a:t>| </a:t>
            </a:r>
            <a:r>
              <a:rPr lang="ru-RU" sz="4800" b="1" i="1" smtClean="0">
                <a:solidFill>
                  <a:srgbClr val="FF0000"/>
                </a:solidFill>
              </a:rPr>
              <a:t>.</a:t>
            </a:r>
          </a:p>
        </p:txBody>
      </p:sp>
      <p:grpSp>
        <p:nvGrpSpPr>
          <p:cNvPr id="42045" name="Group 61"/>
          <p:cNvGrpSpPr>
            <a:grpSpLocks/>
          </p:cNvGrpSpPr>
          <p:nvPr/>
        </p:nvGrpSpPr>
        <p:grpSpPr bwMode="auto">
          <a:xfrm>
            <a:off x="441324" y="2409825"/>
            <a:ext cx="7816851" cy="3489325"/>
            <a:chOff x="504" y="1742"/>
            <a:chExt cx="4445" cy="2198"/>
          </a:xfrm>
        </p:grpSpPr>
        <p:sp>
          <p:nvSpPr>
            <p:cNvPr id="43015" name="Line 63"/>
            <p:cNvSpPr>
              <a:spLocks noChangeShapeType="1"/>
            </p:cNvSpPr>
            <p:nvPr/>
          </p:nvSpPr>
          <p:spPr bwMode="auto">
            <a:xfrm flipH="1" flipV="1">
              <a:off x="504" y="1760"/>
              <a:ext cx="2216" cy="217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16" name="Line 64"/>
            <p:cNvSpPr>
              <a:spLocks noChangeShapeType="1"/>
            </p:cNvSpPr>
            <p:nvPr/>
          </p:nvSpPr>
          <p:spPr bwMode="auto">
            <a:xfrm flipV="1">
              <a:off x="2728" y="1742"/>
              <a:ext cx="2221" cy="219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3012" name="Text Box 65"/>
          <p:cNvSpPr txBox="1">
            <a:spLocks noChangeArrowheads="1"/>
          </p:cNvSpPr>
          <p:nvPr/>
        </p:nvSpPr>
        <p:spPr bwMode="auto">
          <a:xfrm>
            <a:off x="4270375" y="5908675"/>
            <a:ext cx="1819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0          1           2</a:t>
            </a:r>
            <a:endParaRPr lang="ru-RU" sz="1600"/>
          </a:p>
        </p:txBody>
      </p:sp>
      <p:sp>
        <p:nvSpPr>
          <p:cNvPr id="43013" name="Text Box 67"/>
          <p:cNvSpPr txBox="1">
            <a:spLocks noChangeArrowheads="1"/>
          </p:cNvSpPr>
          <p:nvPr/>
        </p:nvSpPr>
        <p:spPr bwMode="auto">
          <a:xfrm>
            <a:off x="4314825" y="4632325"/>
            <a:ext cx="371475" cy="839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000"/>
          </a:p>
          <a:p>
            <a:pPr>
              <a:spcBef>
                <a:spcPct val="50000"/>
              </a:spcBef>
            </a:pPr>
            <a:endParaRPr lang="en-US" sz="1000"/>
          </a:p>
          <a:p>
            <a:pPr>
              <a:spcBef>
                <a:spcPct val="50000"/>
              </a:spcBef>
            </a:pPr>
            <a:r>
              <a:rPr lang="en-US" sz="1600"/>
              <a:t>1</a:t>
            </a:r>
            <a:endParaRPr lang="ru-RU" sz="1600"/>
          </a:p>
        </p:txBody>
      </p:sp>
      <p:sp>
        <p:nvSpPr>
          <p:cNvPr id="42044" name="Text Box 60"/>
          <p:cNvSpPr txBox="1">
            <a:spLocks noChangeArrowheads="1"/>
          </p:cNvSpPr>
          <p:nvPr/>
        </p:nvSpPr>
        <p:spPr bwMode="auto">
          <a:xfrm>
            <a:off x="6781800" y="4775200"/>
            <a:ext cx="1587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rgbClr val="FF0000"/>
                </a:solidFill>
              </a:rPr>
              <a:t>y = </a:t>
            </a:r>
            <a:r>
              <a:rPr lang="en-GB" sz="2400" b="1">
                <a:solidFill>
                  <a:srgbClr val="FF0000"/>
                </a:solidFill>
              </a:rPr>
              <a:t>| </a:t>
            </a:r>
            <a:r>
              <a:rPr lang="en-US" sz="2400" b="1" i="1">
                <a:solidFill>
                  <a:srgbClr val="FF0000"/>
                </a:solidFill>
              </a:rPr>
              <a:t>x – 2 </a:t>
            </a:r>
            <a:r>
              <a:rPr lang="en-GB" sz="2400" b="1">
                <a:solidFill>
                  <a:srgbClr val="FF0000"/>
                </a:solidFill>
              </a:rPr>
              <a:t>|</a:t>
            </a:r>
            <a:endParaRPr lang="ru-RU" sz="2400" b="1">
              <a:solidFill>
                <a:srgbClr val="FF0000"/>
              </a:solidFill>
            </a:endParaRPr>
          </a:p>
        </p:txBody>
      </p:sp>
      <p:pic>
        <p:nvPicPr>
          <p:cNvPr id="11" name="11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-333375" y="3609975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17453">
    <p:fade thruBlk="1"/>
    <p:sndAc>
      <p:stSnd>
        <p:snd r:embed="rId5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502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42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12000"/>
                                  </p:stCondLst>
                                  <p:childTnLst>
                                    <p:animMotion origin="layout" path="M -3.88889E-6 1.11111E-6 L 0.15139 1.11111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20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2000"/>
                                        <p:tgtEl>
                                          <p:spTgt spid="42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204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Content Placeholder 2"/>
          <p:cNvSpPr>
            <a:spLocks noGrp="1"/>
          </p:cNvSpPr>
          <p:nvPr>
            <p:ph type="title"/>
          </p:nvPr>
        </p:nvSpPr>
        <p:spPr>
          <a:xfrm>
            <a:off x="5702300" y="1539875"/>
            <a:ext cx="3098800" cy="1143000"/>
          </a:xfrm>
        </p:spPr>
        <p:txBody>
          <a:bodyPr/>
          <a:lstStyle/>
          <a:p>
            <a:pPr algn="ctr" eaLnBrk="1" hangingPunct="1"/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у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=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x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+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3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(3;6) (5;8)</a:t>
            </a:r>
            <a:br>
              <a:rPr lang="en-US" sz="3200" dirty="0" smtClean="0">
                <a:solidFill>
                  <a:srgbClr val="FF0000"/>
                </a:solidFill>
                <a:latin typeface="Arial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у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=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-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x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+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7</a:t>
            </a:r>
            <a:r>
              <a:rPr lang="ru-RU" sz="3200" dirty="0" smtClean="0">
                <a:solidFill>
                  <a:srgbClr val="FF0000"/>
                </a:solidFill>
                <a:latin typeface="Arial" charset="0"/>
              </a:rPr>
              <a:t>  </a:t>
            </a:r>
            <a:r>
              <a:rPr lang="en-US" sz="3200" dirty="0" smtClean="0">
                <a:solidFill>
                  <a:srgbClr val="FF0000"/>
                </a:solidFill>
                <a:latin typeface="Arial" charset="0"/>
              </a:rPr>
              <a:t>(1;6) (-3;11)                  </a:t>
            </a:r>
            <a:endParaRPr lang="ru-RU" sz="3200" dirty="0" smtClean="0">
              <a:solidFill>
                <a:srgbClr val="FF0000"/>
              </a:solidFill>
              <a:latin typeface="Arial" charset="0"/>
            </a:endParaRPr>
          </a:p>
        </p:txBody>
      </p:sp>
      <p:graphicFrame>
        <p:nvGraphicFramePr>
          <p:cNvPr id="70659" name="Object 3"/>
          <p:cNvGraphicFramePr>
            <a:graphicFrameLocks noChangeAspect="1"/>
          </p:cNvGraphicFramePr>
          <p:nvPr/>
        </p:nvGraphicFramePr>
        <p:xfrm>
          <a:off x="-1" y="1079500"/>
          <a:ext cx="5818375" cy="1287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0660" name="Формула" r:id="rId6" imgW="2145960" imgH="457200" progId="Equation.3">
                  <p:embed/>
                </p:oleObj>
              </mc:Choice>
              <mc:Fallback>
                <p:oleObj name="Формула" r:id="rId6" imgW="2145960" imgH="457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" y="1079500"/>
                        <a:ext cx="5818375" cy="1287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0662" name="Picture 6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2654300"/>
            <a:ext cx="91440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3" name="Text Box 60"/>
          <p:cNvSpPr txBox="1">
            <a:spLocks noChangeArrowheads="1"/>
          </p:cNvSpPr>
          <p:nvPr/>
        </p:nvSpPr>
        <p:spPr bwMode="auto">
          <a:xfrm>
            <a:off x="4327525" y="6286500"/>
            <a:ext cx="2181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0  1         3          5</a:t>
            </a:r>
            <a:endParaRPr lang="ru-RU" sz="1800"/>
          </a:p>
        </p:txBody>
      </p:sp>
      <p:sp>
        <p:nvSpPr>
          <p:cNvPr id="70664" name="Text Box 67"/>
          <p:cNvSpPr txBox="1">
            <a:spLocks noChangeArrowheads="1"/>
          </p:cNvSpPr>
          <p:nvPr/>
        </p:nvSpPr>
        <p:spPr bwMode="auto">
          <a:xfrm>
            <a:off x="3111500" y="6286500"/>
            <a:ext cx="419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-3</a:t>
            </a:r>
            <a:endParaRPr lang="ru-RU" sz="1800"/>
          </a:p>
        </p:txBody>
      </p:sp>
      <p:sp>
        <p:nvSpPr>
          <p:cNvPr id="70665" name="Line 9"/>
          <p:cNvSpPr>
            <a:spLocks noChangeShapeType="1"/>
          </p:cNvSpPr>
          <p:nvPr/>
        </p:nvSpPr>
        <p:spPr bwMode="auto">
          <a:xfrm flipV="1">
            <a:off x="5029200" y="2768600"/>
            <a:ext cx="2159000" cy="19812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666" name="Line 10"/>
          <p:cNvSpPr>
            <a:spLocks noChangeShapeType="1"/>
          </p:cNvSpPr>
          <p:nvPr/>
        </p:nvSpPr>
        <p:spPr bwMode="auto">
          <a:xfrm flipH="1">
            <a:off x="2628900" y="4749800"/>
            <a:ext cx="2400300" cy="21082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667" name="Line 11"/>
          <p:cNvSpPr>
            <a:spLocks noChangeShapeType="1"/>
          </p:cNvSpPr>
          <p:nvPr/>
        </p:nvSpPr>
        <p:spPr bwMode="auto">
          <a:xfrm flipH="1" flipV="1">
            <a:off x="2870200" y="2806700"/>
            <a:ext cx="2159000" cy="19431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0668" name="Line 12"/>
          <p:cNvSpPr>
            <a:spLocks noChangeShapeType="1"/>
          </p:cNvSpPr>
          <p:nvPr/>
        </p:nvSpPr>
        <p:spPr bwMode="auto">
          <a:xfrm>
            <a:off x="5029200" y="4749800"/>
            <a:ext cx="2374900" cy="21082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11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9"/>
          <a:stretch>
            <a:fillRect/>
          </a:stretch>
        </p:blipFill>
        <p:spPr>
          <a:xfrm>
            <a:off x="-304800" y="2730500"/>
            <a:ext cx="304800" cy="3048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413500" y="3302000"/>
            <a:ext cx="2730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y = │x - 2│+ 5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Tm="38640">
    <p:fade thruBlk="1"/>
    <p:sndAc>
      <p:stSnd>
        <p:snd r:embed="rId5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71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70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1" nodeType="withEffect">
                                  <p:stCondLst>
                                    <p:cond delay="17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706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0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1" nodeType="withEffect">
                                  <p:stCondLst>
                                    <p:cond delay="2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706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70665" grpId="0" animBg="1"/>
      <p:bldP spid="70666" grpId="0" animBg="1"/>
      <p:bldP spid="70666" grpId="1" animBg="1"/>
      <p:bldP spid="70667" grpId="0" animBg="1"/>
      <p:bldP spid="70668" grpId="0" animBg="1"/>
      <p:bldP spid="70668" grpId="1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1" name="Picture 6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654300"/>
            <a:ext cx="91440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0" y="971550"/>
            <a:ext cx="9144000" cy="1143000"/>
          </a:xfrm>
        </p:spPr>
        <p:txBody>
          <a:bodyPr/>
          <a:lstStyle/>
          <a:p>
            <a:pPr algn="ctr" eaLnBrk="1" hangingPunct="1"/>
            <a:r>
              <a:rPr lang="ru-RU" sz="4000" b="1" smtClean="0">
                <a:solidFill>
                  <a:srgbClr val="FF0000"/>
                </a:solidFill>
              </a:rPr>
              <a:t>Перемещение  графика функции</a:t>
            </a:r>
            <a:r>
              <a:rPr lang="en-US" sz="4000" b="1" smtClean="0">
                <a:solidFill>
                  <a:srgbClr val="FF0000"/>
                </a:solidFill>
              </a:rPr>
              <a:t> </a:t>
            </a:r>
            <a:r>
              <a:rPr lang="ru-RU" sz="4000" b="1" smtClean="0">
                <a:solidFill>
                  <a:srgbClr val="FF0000"/>
                </a:solidFill>
              </a:rPr>
              <a:t/>
            </a:r>
            <a:br>
              <a:rPr lang="ru-RU" sz="4000" b="1" smtClean="0">
                <a:solidFill>
                  <a:srgbClr val="FF0000"/>
                </a:solidFill>
              </a:rPr>
            </a:br>
            <a:r>
              <a:rPr lang="en-US" sz="4000" b="1" smtClean="0">
                <a:solidFill>
                  <a:srgbClr val="FF0000"/>
                </a:solidFill>
              </a:rPr>
              <a:t>y = </a:t>
            </a:r>
            <a:r>
              <a:rPr lang="en-GB" sz="4000" b="1" smtClean="0">
                <a:solidFill>
                  <a:srgbClr val="FF0000"/>
                </a:solidFill>
              </a:rPr>
              <a:t>| </a:t>
            </a:r>
            <a:r>
              <a:rPr lang="en-US" sz="4000" b="1" smtClean="0">
                <a:solidFill>
                  <a:srgbClr val="FF0000"/>
                </a:solidFill>
              </a:rPr>
              <a:t>x</a:t>
            </a:r>
            <a:r>
              <a:rPr lang="en-GB" sz="4000" b="1" smtClean="0">
                <a:solidFill>
                  <a:srgbClr val="FF0000"/>
                </a:solidFill>
              </a:rPr>
              <a:t> |</a:t>
            </a:r>
            <a:r>
              <a:rPr lang="ru-RU" sz="4000" b="1" smtClean="0">
                <a:solidFill>
                  <a:srgbClr val="FF0000"/>
                </a:solidFill>
              </a:rPr>
              <a:t/>
            </a:r>
            <a:br>
              <a:rPr lang="ru-RU" sz="4000" b="1" smtClean="0">
                <a:solidFill>
                  <a:srgbClr val="FF0000"/>
                </a:solidFill>
              </a:rPr>
            </a:br>
            <a:r>
              <a:rPr lang="ru-RU" sz="4000" b="1" smtClean="0">
                <a:solidFill>
                  <a:srgbClr val="FF0000"/>
                </a:solidFill>
              </a:rPr>
              <a:t>вдоль обеих осей координат.</a:t>
            </a:r>
            <a:r>
              <a:rPr lang="en-US" sz="4000" b="1" smtClean="0">
                <a:solidFill>
                  <a:srgbClr val="FF0000"/>
                </a:solidFill>
              </a:rPr>
              <a:t>  </a:t>
            </a:r>
            <a:endParaRPr lang="ru-RU" sz="4000" smtClean="0">
              <a:solidFill>
                <a:srgbClr val="FF0000"/>
              </a:solidFill>
              <a:latin typeface="Arial" charset="0"/>
            </a:endParaRPr>
          </a:p>
        </p:txBody>
      </p:sp>
      <p:grpSp>
        <p:nvGrpSpPr>
          <p:cNvPr id="44100" name="Group 68"/>
          <p:cNvGrpSpPr>
            <a:grpSpLocks/>
          </p:cNvGrpSpPr>
          <p:nvPr/>
        </p:nvGrpSpPr>
        <p:grpSpPr bwMode="auto">
          <a:xfrm>
            <a:off x="2232025" y="4435475"/>
            <a:ext cx="4079875" cy="1838325"/>
            <a:chOff x="1558" y="2794"/>
            <a:chExt cx="2284" cy="1158"/>
          </a:xfrm>
        </p:grpSpPr>
        <p:sp>
          <p:nvSpPr>
            <p:cNvPr id="71688" name="Line 58"/>
            <p:cNvSpPr>
              <a:spLocks noChangeShapeType="1"/>
            </p:cNvSpPr>
            <p:nvPr/>
          </p:nvSpPr>
          <p:spPr bwMode="auto">
            <a:xfrm flipV="1">
              <a:off x="2730" y="2840"/>
              <a:ext cx="1112" cy="111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689" name="Line 59"/>
            <p:cNvSpPr>
              <a:spLocks noChangeShapeType="1"/>
            </p:cNvSpPr>
            <p:nvPr/>
          </p:nvSpPr>
          <p:spPr bwMode="auto">
            <a:xfrm flipH="1" flipV="1">
              <a:off x="1558" y="2794"/>
              <a:ext cx="1172" cy="1158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1684" name="Text Box 60"/>
          <p:cNvSpPr txBox="1">
            <a:spLocks noChangeArrowheads="1"/>
          </p:cNvSpPr>
          <p:nvPr/>
        </p:nvSpPr>
        <p:spPr bwMode="auto">
          <a:xfrm>
            <a:off x="4327525" y="6286500"/>
            <a:ext cx="2181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/>
              <a:t>0  1       </a:t>
            </a:r>
            <a:endParaRPr lang="ru-RU" sz="1800"/>
          </a:p>
        </p:txBody>
      </p:sp>
      <p:sp>
        <p:nvSpPr>
          <p:cNvPr id="12" name="TextBox 11"/>
          <p:cNvSpPr txBox="1"/>
          <p:nvPr/>
        </p:nvSpPr>
        <p:spPr>
          <a:xfrm>
            <a:off x="4324350" y="447675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5</a:t>
            </a:r>
            <a:endParaRPr lang="ru-RU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857750" y="6181725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</a:t>
            </a:r>
            <a:endParaRPr lang="ru-RU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394450" y="3654425"/>
            <a:ext cx="2730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y = │x - 2│+ 5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16" name="13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04800" y="23431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2750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75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4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Motion origin="layout" path="M 0.00209 2.96296E-6 L 0.07917 2.96296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4" presetClass="path" presetSubtype="0" accel="50000" decel="50000" fill="hold" nodeType="withEffect">
                                  <p:stCondLst>
                                    <p:cond delay="14000"/>
                                  </p:stCondLst>
                                  <p:childTnLst>
                                    <p:animMotion origin="layout" path="M 0.07812 2.96296E-6 L 0.07812 -0.22223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4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1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16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Итак, в общем виде получили, что графиком функции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: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/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 1) y = |x| + m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является </a:t>
            </a:r>
            <a:r>
              <a:rPr lang="en-US" dirty="0" smtClean="0">
                <a:solidFill>
                  <a:srgbClr val="FF0000"/>
                </a:solidFill>
              </a:rPr>
              <a:t>“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галка</a:t>
            </a:r>
            <a:r>
              <a:rPr lang="en-US" dirty="0" smtClean="0">
                <a:solidFill>
                  <a:srgbClr val="FF0000"/>
                </a:solidFill>
              </a:rPr>
              <a:t>”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 с вершиной в (0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;m)</a:t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2) y = | x + n |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 является 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“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галка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” c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вершиной в (-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n;0)</a:t>
            </a:r>
            <a:b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3) y = | x + n | + m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является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 ”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галка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”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</a:rPr>
              <a:t>с вершиной в (-</a:t>
            </a:r>
            <a:r>
              <a:rPr lang="en-US" dirty="0" err="1" smtClean="0">
                <a:solidFill>
                  <a:srgbClr val="FF0000"/>
                </a:solidFill>
                <a:latin typeface="Times New Roman" pitchFamily="18" charset="0"/>
              </a:rPr>
              <a:t>n;m</a:t>
            </a:r>
            <a:r>
              <a:rPr lang="en-US" dirty="0" smtClean="0">
                <a:solidFill>
                  <a:srgbClr val="FF0000"/>
                </a:solidFill>
                <a:latin typeface="Times New Roman" pitchFamily="18" charset="0"/>
              </a:rPr>
              <a:t>).</a:t>
            </a:r>
            <a:endParaRPr lang="ru-RU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 spd="slow" advTm="18047">
    <p:fade thruBlk="1"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7270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727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727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2209800"/>
            <a:ext cx="52578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47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График функции</a:t>
            </a:r>
            <a:br>
              <a:rPr lang="ru-RU" sz="5400" b="1" dirty="0" smtClean="0">
                <a:solidFill>
                  <a:srgbClr val="FF0000"/>
                </a:solidFill>
              </a:rPr>
            </a:br>
            <a:r>
              <a:rPr lang="en-US" sz="5400" b="1" dirty="0" smtClean="0">
                <a:solidFill>
                  <a:srgbClr val="FF0000"/>
                </a:solidFill>
              </a:rPr>
              <a:t>y = </a:t>
            </a:r>
            <a:r>
              <a:rPr lang="en-GB" sz="5400" b="1" dirty="0" smtClean="0">
                <a:solidFill>
                  <a:srgbClr val="FF0000"/>
                </a:solidFill>
              </a:rPr>
              <a:t>|| x - 3 | - 2 |.</a:t>
            </a:r>
            <a:endParaRPr lang="ru-RU" sz="5400" b="1" dirty="0" smtClean="0">
              <a:solidFill>
                <a:srgbClr val="FF0000"/>
              </a:solidFill>
            </a:endParaRPr>
          </a:p>
        </p:txBody>
      </p:sp>
      <p:sp>
        <p:nvSpPr>
          <p:cNvPr id="74756" name="Text Box 54"/>
          <p:cNvSpPr txBox="1">
            <a:spLocks noChangeArrowheads="1"/>
          </p:cNvSpPr>
          <p:nvPr/>
        </p:nvSpPr>
        <p:spPr bwMode="auto">
          <a:xfrm>
            <a:off x="5359400" y="4711700"/>
            <a:ext cx="2070100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0  1       3</a:t>
            </a:r>
          </a:p>
          <a:p>
            <a:pPr>
              <a:spcBef>
                <a:spcPct val="50000"/>
              </a:spcBef>
            </a:pPr>
            <a:r>
              <a:rPr lang="en-US"/>
              <a:t>-2</a:t>
            </a:r>
            <a:endParaRPr lang="ru-RU"/>
          </a:p>
        </p:txBody>
      </p:sp>
      <p:sp>
        <p:nvSpPr>
          <p:cNvPr id="74757" name="Line 55"/>
          <p:cNvSpPr>
            <a:spLocks noChangeShapeType="1"/>
          </p:cNvSpPr>
          <p:nvPr/>
        </p:nvSpPr>
        <p:spPr bwMode="auto">
          <a:xfrm flipV="1">
            <a:off x="7610475" y="4053840"/>
            <a:ext cx="769620" cy="77216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4758" name="Line 56"/>
          <p:cNvSpPr>
            <a:spLocks noChangeShapeType="1"/>
          </p:cNvSpPr>
          <p:nvPr/>
        </p:nvSpPr>
        <p:spPr bwMode="auto">
          <a:xfrm flipH="1" flipV="1">
            <a:off x="3390900" y="2349500"/>
            <a:ext cx="2501900" cy="24511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521" name="Line 57"/>
          <p:cNvSpPr>
            <a:spLocks noChangeShapeType="1"/>
          </p:cNvSpPr>
          <p:nvPr/>
        </p:nvSpPr>
        <p:spPr bwMode="auto">
          <a:xfrm flipV="1">
            <a:off x="6756400" y="4787900"/>
            <a:ext cx="901700" cy="8763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522" name="Line 58"/>
          <p:cNvSpPr>
            <a:spLocks noChangeShapeType="1"/>
          </p:cNvSpPr>
          <p:nvPr/>
        </p:nvSpPr>
        <p:spPr bwMode="auto">
          <a:xfrm flipH="1" flipV="1">
            <a:off x="5859251" y="4785360"/>
            <a:ext cx="897149" cy="87884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523" name="Line 59"/>
          <p:cNvSpPr>
            <a:spLocks noChangeShapeType="1"/>
          </p:cNvSpPr>
          <p:nvPr/>
        </p:nvSpPr>
        <p:spPr bwMode="auto">
          <a:xfrm flipV="1">
            <a:off x="5880100" y="3924300"/>
            <a:ext cx="876300" cy="8763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2524" name="Line 60"/>
          <p:cNvSpPr>
            <a:spLocks noChangeShapeType="1"/>
          </p:cNvSpPr>
          <p:nvPr/>
        </p:nvSpPr>
        <p:spPr bwMode="auto">
          <a:xfrm>
            <a:off x="6756400" y="3924300"/>
            <a:ext cx="876300" cy="8763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1" name="Rectangle 6"/>
          <p:cNvSpPr txBox="1">
            <a:spLocks/>
          </p:cNvSpPr>
          <p:nvPr/>
        </p:nvSpPr>
        <p:spPr bwMode="auto">
          <a:xfrm>
            <a:off x="66675" y="2249489"/>
            <a:ext cx="3076575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y = </a:t>
            </a:r>
            <a:r>
              <a:rPr kumimoji="0" lang="en-GB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|x-3|-2.</a:t>
            </a:r>
            <a:endParaRPr kumimoji="0" lang="ru-RU" sz="4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Вершина</a:t>
            </a:r>
            <a:endParaRPr kumimoji="0" lang="en-US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  <a:p>
            <a:pPr marL="273050" marR="0" lvl="0" indent="-27305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BD0D9"/>
              </a:buClr>
              <a:buSzPct val="95000"/>
              <a:buFont typeface="Wingdings 2" pitchFamily="18" charset="2"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 (3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;-2).</a:t>
            </a:r>
            <a:endParaRPr kumimoji="0" lang="ru-RU" sz="4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  <p:pic>
        <p:nvPicPr>
          <p:cNvPr id="63" name="1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23850" y="2590800"/>
            <a:ext cx="304800" cy="304800"/>
          </a:xfrm>
          <a:prstGeom prst="rect">
            <a:avLst/>
          </a:prstGeom>
        </p:spPr>
      </p:pic>
      <p:sp>
        <p:nvSpPr>
          <p:cNvPr id="64" name="Line 56"/>
          <p:cNvSpPr>
            <a:spLocks noChangeShapeType="1"/>
          </p:cNvSpPr>
          <p:nvPr/>
        </p:nvSpPr>
        <p:spPr bwMode="auto">
          <a:xfrm flipH="1" flipV="1">
            <a:off x="3381375" y="2349500"/>
            <a:ext cx="2501900" cy="24511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5" name="Line 59"/>
          <p:cNvSpPr>
            <a:spLocks noChangeShapeType="1"/>
          </p:cNvSpPr>
          <p:nvPr/>
        </p:nvSpPr>
        <p:spPr bwMode="auto">
          <a:xfrm flipV="1">
            <a:off x="5870575" y="3924300"/>
            <a:ext cx="876300" cy="8763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6" name="Line 60"/>
          <p:cNvSpPr>
            <a:spLocks noChangeShapeType="1"/>
          </p:cNvSpPr>
          <p:nvPr/>
        </p:nvSpPr>
        <p:spPr bwMode="auto">
          <a:xfrm>
            <a:off x="6746875" y="3924300"/>
            <a:ext cx="876300" cy="8763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 advTm="25203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003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74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4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2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2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625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20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625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2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62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</p:childTnLst>
        </p:cTn>
      </p:par>
    </p:tnLst>
    <p:bldLst>
      <p:bldP spid="74757" grpId="0" animBg="1"/>
      <p:bldP spid="74758" grpId="0" animBg="1"/>
      <p:bldP spid="62521" grpId="0" animBg="1"/>
      <p:bldP spid="62521" grpId="1" animBg="1"/>
      <p:bldP spid="62522" grpId="0" animBg="1"/>
      <p:bldP spid="62522" grpId="1" animBg="1"/>
      <p:bldP spid="62523" grpId="0" animBg="1"/>
      <p:bldP spid="62524" grpId="0" animBg="1"/>
      <p:bldP spid="64" grpId="0" animBg="1"/>
      <p:bldP spid="65" grpId="0" animBg="1"/>
      <p:bldP spid="6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7" name="Picture 6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5425" y="2563813"/>
            <a:ext cx="8486775" cy="39020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</p:pic>
      <p:sp>
        <p:nvSpPr>
          <p:cNvPr id="75778" name="Title 1"/>
          <p:cNvSpPr>
            <a:spLocks noGrp="1"/>
          </p:cNvSpPr>
          <p:nvPr>
            <p:ph type="title"/>
          </p:nvPr>
        </p:nvSpPr>
        <p:spPr>
          <a:xfrm>
            <a:off x="0" y="717550"/>
            <a:ext cx="9144000" cy="1143000"/>
          </a:xfrm>
        </p:spPr>
        <p:txBody>
          <a:bodyPr/>
          <a:lstStyle/>
          <a:p>
            <a:pPr algn="ctr" eaLnBrk="1" hangingPunct="1"/>
            <a:r>
              <a:rPr lang="ru-RU" sz="4400" dirty="0" smtClean="0">
                <a:solidFill>
                  <a:srgbClr val="FF0000"/>
                </a:solidFill>
              </a:rPr>
              <a:t>График функции </a:t>
            </a:r>
            <a:br>
              <a:rPr lang="ru-RU" sz="4400" dirty="0" smtClean="0">
                <a:solidFill>
                  <a:srgbClr val="FF0000"/>
                </a:solidFill>
              </a:rPr>
            </a:br>
            <a:r>
              <a:rPr lang="ru-RU" sz="4400" dirty="0" smtClean="0">
                <a:solidFill>
                  <a:srgbClr val="FF0000"/>
                </a:solidFill>
              </a:rPr>
              <a:t>у =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dirty="0" err="1" smtClean="0">
                <a:solidFill>
                  <a:srgbClr val="FF0000"/>
                </a:solidFill>
              </a:rPr>
              <a:t>х</a:t>
            </a:r>
            <a:r>
              <a:rPr lang="ru-RU" sz="4400" dirty="0" smtClean="0">
                <a:solidFill>
                  <a:srgbClr val="FF0000"/>
                </a:solidFill>
              </a:rPr>
              <a:t>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- 1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- 2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- 3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ru-RU" sz="4400" dirty="0" smtClean="0">
                <a:solidFill>
                  <a:srgbClr val="FF0000"/>
                </a:solidFill>
              </a:rPr>
              <a:t>- 4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en-GB" sz="4400" b="1" dirty="0" smtClean="0">
                <a:solidFill>
                  <a:srgbClr val="FF0000"/>
                </a:solidFill>
              </a:rPr>
              <a:t>.</a:t>
            </a:r>
            <a:endParaRPr lang="ru-RU" sz="4400" b="1" dirty="0" smtClean="0">
              <a:solidFill>
                <a:srgbClr val="FF0000"/>
              </a:solidFill>
            </a:endParaRPr>
          </a:p>
        </p:txBody>
      </p:sp>
      <p:sp>
        <p:nvSpPr>
          <p:cNvPr id="47106" name="Rectangle 19"/>
          <p:cNvSpPr>
            <a:spLocks noGrp="1"/>
          </p:cNvSpPr>
          <p:nvPr>
            <p:ph idx="4294967295"/>
          </p:nvPr>
        </p:nvSpPr>
        <p:spPr>
          <a:xfrm>
            <a:off x="1313180" y="2913063"/>
            <a:ext cx="2184400" cy="4397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dirty="0" smtClean="0"/>
              <a:t>у  = </a:t>
            </a:r>
            <a:r>
              <a:rPr lang="en-GB" sz="3200" b="1" dirty="0" smtClean="0"/>
              <a:t>|</a:t>
            </a:r>
            <a:r>
              <a:rPr lang="ru-RU" sz="3200" b="1" dirty="0" smtClean="0"/>
              <a:t> </a:t>
            </a:r>
            <a:r>
              <a:rPr lang="ru-RU" sz="3200" dirty="0" err="1" smtClean="0"/>
              <a:t>х</a:t>
            </a:r>
            <a:r>
              <a:rPr lang="ru-RU" sz="3200" dirty="0" smtClean="0"/>
              <a:t> </a:t>
            </a:r>
            <a:r>
              <a:rPr lang="en-GB" sz="3200" b="1" dirty="0" smtClean="0"/>
              <a:t>|</a:t>
            </a:r>
            <a:r>
              <a:rPr lang="ru-RU" sz="3200" b="1" dirty="0" smtClean="0"/>
              <a:t> </a:t>
            </a:r>
            <a:r>
              <a:rPr lang="ru-RU" sz="3200" dirty="0" smtClean="0"/>
              <a:t>- 1.</a:t>
            </a:r>
          </a:p>
          <a:p>
            <a:pPr eaLnBrk="1" hangingPunct="1"/>
            <a:endParaRPr lang="ru-RU" sz="3200" dirty="0" smtClean="0"/>
          </a:p>
        </p:txBody>
      </p:sp>
      <p:grpSp>
        <p:nvGrpSpPr>
          <p:cNvPr id="10" name="Группа 9"/>
          <p:cNvGrpSpPr/>
          <p:nvPr/>
        </p:nvGrpSpPr>
        <p:grpSpPr>
          <a:xfrm>
            <a:off x="365759" y="2385060"/>
            <a:ext cx="7818121" cy="3535680"/>
            <a:chOff x="365759" y="2674620"/>
            <a:chExt cx="7818121" cy="3535680"/>
          </a:xfrm>
        </p:grpSpPr>
        <p:sp>
          <p:nvSpPr>
            <p:cNvPr id="75782" name="Line 65"/>
            <p:cNvSpPr>
              <a:spLocks noChangeShapeType="1"/>
            </p:cNvSpPr>
            <p:nvPr/>
          </p:nvSpPr>
          <p:spPr bwMode="auto">
            <a:xfrm flipH="1" flipV="1">
              <a:off x="365759" y="2735579"/>
              <a:ext cx="3884769" cy="347472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783" name="Line 66"/>
            <p:cNvSpPr>
              <a:spLocks noChangeShapeType="1"/>
            </p:cNvSpPr>
            <p:nvPr/>
          </p:nvSpPr>
          <p:spPr bwMode="auto">
            <a:xfrm flipV="1">
              <a:off x="4250529" y="2674620"/>
              <a:ext cx="3933351" cy="35356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5781" name="Text Box 67"/>
          <p:cNvSpPr txBox="1">
            <a:spLocks noChangeArrowheads="1"/>
          </p:cNvSpPr>
          <p:nvPr/>
        </p:nvSpPr>
        <p:spPr bwMode="auto">
          <a:xfrm>
            <a:off x="4225925" y="5918200"/>
            <a:ext cx="8191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0  1</a:t>
            </a:r>
            <a:endParaRPr lang="ru-RU" sz="1600"/>
          </a:p>
        </p:txBody>
      </p:sp>
      <p:pic>
        <p:nvPicPr>
          <p:cNvPr id="11" name="2513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14325" y="30289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1203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5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471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087 4.44444E-6 L 0.00087 0.0476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4710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1" name="Picture 6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5425" y="2563813"/>
            <a:ext cx="8486775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2" name="Rectangle 2"/>
          <p:cNvSpPr>
            <a:spLocks noGrp="1"/>
          </p:cNvSpPr>
          <p:nvPr>
            <p:ph type="title"/>
          </p:nvPr>
        </p:nvSpPr>
        <p:spPr>
          <a:xfrm>
            <a:off x="0" y="849313"/>
            <a:ext cx="9144000" cy="1143000"/>
          </a:xfrm>
        </p:spPr>
        <p:txBody>
          <a:bodyPr/>
          <a:lstStyle/>
          <a:p>
            <a:pPr algn="ctr" eaLnBrk="1" hangingPunct="1"/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График функции у  = </a:t>
            </a:r>
            <a:r>
              <a:rPr lang="en-GB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- 1</a:t>
            </a:r>
            <a:r>
              <a:rPr lang="en-GB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4041" name="Line 9"/>
          <p:cNvSpPr>
            <a:spLocks noChangeShapeType="1"/>
          </p:cNvSpPr>
          <p:nvPr/>
        </p:nvSpPr>
        <p:spPr bwMode="auto">
          <a:xfrm flipV="1">
            <a:off x="4249738" y="5900738"/>
            <a:ext cx="314325" cy="3143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 flipV="1">
            <a:off x="3944938" y="5608638"/>
            <a:ext cx="288925" cy="2889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3" name="Line 11"/>
          <p:cNvSpPr>
            <a:spLocks noChangeShapeType="1"/>
          </p:cNvSpPr>
          <p:nvPr/>
        </p:nvSpPr>
        <p:spPr bwMode="auto">
          <a:xfrm flipH="1" flipV="1">
            <a:off x="3944938" y="5935663"/>
            <a:ext cx="292100" cy="2667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44" name="Line 12"/>
          <p:cNvSpPr>
            <a:spLocks noChangeShapeType="1"/>
          </p:cNvSpPr>
          <p:nvPr/>
        </p:nvSpPr>
        <p:spPr bwMode="auto">
          <a:xfrm flipH="1" flipV="1">
            <a:off x="4243388" y="5605463"/>
            <a:ext cx="317500" cy="279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807" name="Line 59"/>
          <p:cNvSpPr>
            <a:spLocks noChangeShapeType="1"/>
          </p:cNvSpPr>
          <p:nvPr/>
        </p:nvSpPr>
        <p:spPr bwMode="auto">
          <a:xfrm flipV="1">
            <a:off x="4575175" y="2635250"/>
            <a:ext cx="3667125" cy="32702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808" name="Line 60"/>
          <p:cNvSpPr>
            <a:spLocks noChangeShapeType="1"/>
          </p:cNvSpPr>
          <p:nvPr/>
        </p:nvSpPr>
        <p:spPr bwMode="auto">
          <a:xfrm flipH="1" flipV="1">
            <a:off x="341313" y="2711450"/>
            <a:ext cx="3582987" cy="31908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6809" name="Text Box 61"/>
          <p:cNvSpPr txBox="1">
            <a:spLocks noChangeArrowheads="1"/>
          </p:cNvSpPr>
          <p:nvPr/>
        </p:nvSpPr>
        <p:spPr bwMode="auto">
          <a:xfrm>
            <a:off x="4251325" y="5918200"/>
            <a:ext cx="5334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0  1</a:t>
            </a:r>
            <a:endParaRPr lang="ru-RU" sz="1400" dirty="0"/>
          </a:p>
        </p:txBody>
      </p:sp>
      <p:sp>
        <p:nvSpPr>
          <p:cNvPr id="12" name="Rectangle 19"/>
          <p:cNvSpPr>
            <a:spLocks noGrp="1"/>
          </p:cNvSpPr>
          <p:nvPr>
            <p:ph idx="4294967295"/>
          </p:nvPr>
        </p:nvSpPr>
        <p:spPr>
          <a:xfrm>
            <a:off x="1358900" y="2913063"/>
            <a:ext cx="2908300" cy="439737"/>
          </a:xfrm>
        </p:spPr>
        <p:txBody>
          <a:bodyPr/>
          <a:lstStyle/>
          <a:p>
            <a:pPr eaLnBrk="1" hangingPunct="1">
              <a:buNone/>
            </a:pPr>
            <a:r>
              <a:rPr lang="ru-RU" sz="3200" dirty="0" smtClean="0"/>
              <a:t>у  = </a:t>
            </a:r>
            <a:r>
              <a:rPr lang="en-GB" sz="3200" b="1" dirty="0" smtClean="0"/>
              <a:t>| |</a:t>
            </a:r>
            <a:r>
              <a:rPr lang="ru-RU" sz="3200" b="1" dirty="0" smtClean="0"/>
              <a:t> </a:t>
            </a:r>
            <a:r>
              <a:rPr lang="ru-RU" sz="3200" dirty="0" err="1" smtClean="0"/>
              <a:t>х</a:t>
            </a:r>
            <a:r>
              <a:rPr lang="ru-RU" sz="3200" dirty="0" smtClean="0"/>
              <a:t> </a:t>
            </a:r>
            <a:r>
              <a:rPr lang="en-GB" sz="3200" b="1" dirty="0" smtClean="0"/>
              <a:t>|</a:t>
            </a:r>
            <a:r>
              <a:rPr lang="ru-RU" sz="3200" b="1" dirty="0" smtClean="0"/>
              <a:t> </a:t>
            </a:r>
            <a:r>
              <a:rPr lang="ru-RU" sz="3200" dirty="0" smtClean="0"/>
              <a:t>- 1</a:t>
            </a:r>
            <a:r>
              <a:rPr lang="en-GB" sz="3200" b="1" dirty="0" smtClean="0"/>
              <a:t> |</a:t>
            </a:r>
            <a:r>
              <a:rPr lang="ru-RU" sz="3200" dirty="0" smtClean="0"/>
              <a:t>.</a:t>
            </a:r>
          </a:p>
          <a:p>
            <a:pPr eaLnBrk="1" hangingPunct="1"/>
            <a:endParaRPr lang="ru-RU" sz="3200" dirty="0" smtClean="0"/>
          </a:p>
        </p:txBody>
      </p:sp>
      <p:pic>
        <p:nvPicPr>
          <p:cNvPr id="13" name="123412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152400" y="40767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9719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502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xit" presetSubtype="1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40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4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4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1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  <p:bldLst>
      <p:bldP spid="44041" grpId="0" animBg="1"/>
      <p:bldP spid="44042" grpId="0" animBg="1"/>
      <p:bldP spid="44043" grpId="0" animBg="1"/>
      <p:bldP spid="44044" grpId="0" animBg="1"/>
      <p:bldP spid="12" grpI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33" name="Line 11"/>
          <p:cNvSpPr>
            <a:spLocks noChangeShapeType="1"/>
          </p:cNvSpPr>
          <p:nvPr/>
        </p:nvSpPr>
        <p:spPr bwMode="auto">
          <a:xfrm>
            <a:off x="1283195" y="4506334"/>
            <a:ext cx="6438605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7834" name="Line 12"/>
          <p:cNvSpPr>
            <a:spLocks noChangeShapeType="1"/>
          </p:cNvSpPr>
          <p:nvPr/>
        </p:nvSpPr>
        <p:spPr bwMode="auto">
          <a:xfrm flipV="1">
            <a:off x="4337177" y="1702728"/>
            <a:ext cx="0" cy="508809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7835" name="Line 13"/>
          <p:cNvSpPr>
            <a:spLocks noChangeShapeType="1"/>
          </p:cNvSpPr>
          <p:nvPr/>
        </p:nvSpPr>
        <p:spPr bwMode="auto">
          <a:xfrm>
            <a:off x="1242309" y="4260996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6" name="Line 14"/>
          <p:cNvSpPr>
            <a:spLocks noChangeShapeType="1"/>
          </p:cNvSpPr>
          <p:nvPr/>
        </p:nvSpPr>
        <p:spPr bwMode="auto">
          <a:xfrm>
            <a:off x="1238754" y="4022770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7" name="Line 15"/>
          <p:cNvSpPr>
            <a:spLocks noChangeShapeType="1"/>
          </p:cNvSpPr>
          <p:nvPr/>
        </p:nvSpPr>
        <p:spPr bwMode="auto">
          <a:xfrm>
            <a:off x="1245865" y="3784543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8" name="Line 16"/>
          <p:cNvSpPr>
            <a:spLocks noChangeShapeType="1"/>
          </p:cNvSpPr>
          <p:nvPr/>
        </p:nvSpPr>
        <p:spPr bwMode="auto">
          <a:xfrm>
            <a:off x="1222755" y="3535650"/>
            <a:ext cx="634794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39" name="Line 17"/>
          <p:cNvSpPr>
            <a:spLocks noChangeShapeType="1"/>
          </p:cNvSpPr>
          <p:nvPr/>
        </p:nvSpPr>
        <p:spPr bwMode="auto">
          <a:xfrm>
            <a:off x="1238754" y="3306312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0" name="Line 18"/>
          <p:cNvSpPr>
            <a:spLocks noChangeShapeType="1"/>
          </p:cNvSpPr>
          <p:nvPr/>
        </p:nvSpPr>
        <p:spPr bwMode="auto">
          <a:xfrm>
            <a:off x="1238754" y="3062753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1" name="Line 19"/>
          <p:cNvSpPr>
            <a:spLocks noChangeShapeType="1"/>
          </p:cNvSpPr>
          <p:nvPr/>
        </p:nvSpPr>
        <p:spPr bwMode="auto">
          <a:xfrm>
            <a:off x="1235199" y="2813859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2" name="Line 20"/>
          <p:cNvSpPr>
            <a:spLocks noChangeShapeType="1"/>
          </p:cNvSpPr>
          <p:nvPr/>
        </p:nvSpPr>
        <p:spPr bwMode="auto">
          <a:xfrm>
            <a:off x="1233421" y="2564966"/>
            <a:ext cx="634794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3" name="Line 21"/>
          <p:cNvSpPr>
            <a:spLocks noChangeShapeType="1"/>
          </p:cNvSpPr>
          <p:nvPr/>
        </p:nvSpPr>
        <p:spPr bwMode="auto">
          <a:xfrm>
            <a:off x="1238754" y="2335628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4" name="Line 22"/>
          <p:cNvSpPr>
            <a:spLocks noChangeShapeType="1"/>
          </p:cNvSpPr>
          <p:nvPr/>
        </p:nvSpPr>
        <p:spPr bwMode="auto">
          <a:xfrm>
            <a:off x="1245865" y="2088513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5" name="Line 23"/>
          <p:cNvSpPr>
            <a:spLocks noChangeShapeType="1"/>
          </p:cNvSpPr>
          <p:nvPr/>
        </p:nvSpPr>
        <p:spPr bwMode="auto">
          <a:xfrm>
            <a:off x="1252975" y="1839620"/>
            <a:ext cx="634794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6" name="Line 24"/>
          <p:cNvSpPr>
            <a:spLocks noChangeShapeType="1"/>
          </p:cNvSpPr>
          <p:nvPr/>
        </p:nvSpPr>
        <p:spPr bwMode="auto">
          <a:xfrm>
            <a:off x="1219200" y="4748116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7" name="Line 25"/>
          <p:cNvSpPr>
            <a:spLocks noChangeShapeType="1"/>
          </p:cNvSpPr>
          <p:nvPr/>
        </p:nvSpPr>
        <p:spPr bwMode="auto">
          <a:xfrm>
            <a:off x="1235199" y="4989898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8" name="Line 26"/>
          <p:cNvSpPr>
            <a:spLocks noChangeShapeType="1"/>
          </p:cNvSpPr>
          <p:nvPr/>
        </p:nvSpPr>
        <p:spPr bwMode="auto">
          <a:xfrm>
            <a:off x="1222755" y="5231680"/>
            <a:ext cx="634794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49" name="Line 27"/>
          <p:cNvSpPr>
            <a:spLocks noChangeShapeType="1"/>
          </p:cNvSpPr>
          <p:nvPr/>
        </p:nvSpPr>
        <p:spPr bwMode="auto">
          <a:xfrm>
            <a:off x="1229866" y="5473462"/>
            <a:ext cx="634794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0" name="Line 28"/>
          <p:cNvSpPr>
            <a:spLocks noChangeShapeType="1"/>
          </p:cNvSpPr>
          <p:nvPr/>
        </p:nvSpPr>
        <p:spPr bwMode="auto">
          <a:xfrm>
            <a:off x="1245865" y="5715244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1" name="Line 29"/>
          <p:cNvSpPr>
            <a:spLocks noChangeShapeType="1"/>
          </p:cNvSpPr>
          <p:nvPr/>
        </p:nvSpPr>
        <p:spPr bwMode="auto">
          <a:xfrm>
            <a:off x="1242309" y="5957026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2" name="Line 30"/>
          <p:cNvSpPr>
            <a:spLocks noChangeShapeType="1"/>
          </p:cNvSpPr>
          <p:nvPr/>
        </p:nvSpPr>
        <p:spPr bwMode="auto">
          <a:xfrm>
            <a:off x="1238754" y="6198809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3" name="Line 31"/>
          <p:cNvSpPr>
            <a:spLocks noChangeShapeType="1"/>
          </p:cNvSpPr>
          <p:nvPr/>
        </p:nvSpPr>
        <p:spPr bwMode="auto">
          <a:xfrm>
            <a:off x="1226311" y="6440591"/>
            <a:ext cx="6347945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4" name="Line 32"/>
          <p:cNvSpPr>
            <a:spLocks noChangeShapeType="1"/>
          </p:cNvSpPr>
          <p:nvPr/>
        </p:nvSpPr>
        <p:spPr bwMode="auto">
          <a:xfrm>
            <a:off x="1242309" y="6673484"/>
            <a:ext cx="6349723" cy="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5" name="Line 33"/>
          <p:cNvSpPr>
            <a:spLocks noChangeShapeType="1"/>
          </p:cNvSpPr>
          <p:nvPr/>
        </p:nvSpPr>
        <p:spPr bwMode="auto">
          <a:xfrm>
            <a:off x="1372077" y="1683172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6" name="Line 34"/>
          <p:cNvSpPr>
            <a:spLocks noChangeShapeType="1"/>
          </p:cNvSpPr>
          <p:nvPr/>
        </p:nvSpPr>
        <p:spPr bwMode="auto">
          <a:xfrm>
            <a:off x="1619169" y="1690284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7" name="Line 35"/>
          <p:cNvSpPr>
            <a:spLocks noChangeShapeType="1"/>
          </p:cNvSpPr>
          <p:nvPr/>
        </p:nvSpPr>
        <p:spPr bwMode="auto">
          <a:xfrm>
            <a:off x="1866260" y="1706284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8" name="Line 36"/>
          <p:cNvSpPr>
            <a:spLocks noChangeShapeType="1"/>
          </p:cNvSpPr>
          <p:nvPr/>
        </p:nvSpPr>
        <p:spPr bwMode="auto">
          <a:xfrm>
            <a:off x="2113352" y="1702728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59" name="Line 37"/>
          <p:cNvSpPr>
            <a:spLocks noChangeShapeType="1"/>
          </p:cNvSpPr>
          <p:nvPr/>
        </p:nvSpPr>
        <p:spPr bwMode="auto">
          <a:xfrm>
            <a:off x="2360444" y="1709839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0" name="Line 38"/>
          <p:cNvSpPr>
            <a:spLocks noChangeShapeType="1"/>
          </p:cNvSpPr>
          <p:nvPr/>
        </p:nvSpPr>
        <p:spPr bwMode="auto">
          <a:xfrm>
            <a:off x="2607535" y="1695617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1" name="Line 39"/>
          <p:cNvSpPr>
            <a:spLocks noChangeShapeType="1"/>
          </p:cNvSpPr>
          <p:nvPr/>
        </p:nvSpPr>
        <p:spPr bwMode="auto">
          <a:xfrm>
            <a:off x="2854627" y="1702728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2" name="Line 40"/>
          <p:cNvSpPr>
            <a:spLocks noChangeShapeType="1"/>
          </p:cNvSpPr>
          <p:nvPr/>
        </p:nvSpPr>
        <p:spPr bwMode="auto">
          <a:xfrm>
            <a:off x="3101719" y="1679617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3" name="Line 41"/>
          <p:cNvSpPr>
            <a:spLocks noChangeShapeType="1"/>
          </p:cNvSpPr>
          <p:nvPr/>
        </p:nvSpPr>
        <p:spPr bwMode="auto">
          <a:xfrm>
            <a:off x="3348810" y="1706284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4" name="Line 42"/>
          <p:cNvSpPr>
            <a:spLocks noChangeShapeType="1"/>
          </p:cNvSpPr>
          <p:nvPr/>
        </p:nvSpPr>
        <p:spPr bwMode="auto">
          <a:xfrm>
            <a:off x="3595902" y="1692061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5" name="Line 43"/>
          <p:cNvSpPr>
            <a:spLocks noChangeShapeType="1"/>
          </p:cNvSpPr>
          <p:nvPr/>
        </p:nvSpPr>
        <p:spPr bwMode="auto">
          <a:xfrm>
            <a:off x="3842994" y="1709839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6" name="Line 44"/>
          <p:cNvSpPr>
            <a:spLocks noChangeShapeType="1"/>
          </p:cNvSpPr>
          <p:nvPr/>
        </p:nvSpPr>
        <p:spPr bwMode="auto">
          <a:xfrm>
            <a:off x="4577158" y="1711617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7" name="Line 45"/>
          <p:cNvSpPr>
            <a:spLocks noChangeShapeType="1"/>
          </p:cNvSpPr>
          <p:nvPr/>
        </p:nvSpPr>
        <p:spPr bwMode="auto">
          <a:xfrm>
            <a:off x="4834916" y="1699173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8" name="Line 46"/>
          <p:cNvSpPr>
            <a:spLocks noChangeShapeType="1"/>
          </p:cNvSpPr>
          <p:nvPr/>
        </p:nvSpPr>
        <p:spPr bwMode="auto">
          <a:xfrm>
            <a:off x="5071341" y="1706284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69" name="Line 47"/>
          <p:cNvSpPr>
            <a:spLocks noChangeShapeType="1"/>
          </p:cNvSpPr>
          <p:nvPr/>
        </p:nvSpPr>
        <p:spPr bwMode="auto">
          <a:xfrm>
            <a:off x="5318433" y="1702728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0" name="Line 48"/>
          <p:cNvSpPr>
            <a:spLocks noChangeShapeType="1"/>
          </p:cNvSpPr>
          <p:nvPr/>
        </p:nvSpPr>
        <p:spPr bwMode="auto">
          <a:xfrm>
            <a:off x="5565525" y="1699173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1" name="Line 49"/>
          <p:cNvSpPr>
            <a:spLocks noChangeShapeType="1"/>
          </p:cNvSpPr>
          <p:nvPr/>
        </p:nvSpPr>
        <p:spPr bwMode="auto">
          <a:xfrm>
            <a:off x="5812617" y="1695617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2" name="Line 50"/>
          <p:cNvSpPr>
            <a:spLocks noChangeShapeType="1"/>
          </p:cNvSpPr>
          <p:nvPr/>
        </p:nvSpPr>
        <p:spPr bwMode="auto">
          <a:xfrm>
            <a:off x="6059708" y="1692061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3" name="Line 51"/>
          <p:cNvSpPr>
            <a:spLocks noChangeShapeType="1"/>
          </p:cNvSpPr>
          <p:nvPr/>
        </p:nvSpPr>
        <p:spPr bwMode="auto">
          <a:xfrm>
            <a:off x="6306800" y="1699173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4" name="Line 52"/>
          <p:cNvSpPr>
            <a:spLocks noChangeShapeType="1"/>
          </p:cNvSpPr>
          <p:nvPr/>
        </p:nvSpPr>
        <p:spPr bwMode="auto">
          <a:xfrm>
            <a:off x="6553892" y="1706284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5" name="Line 53"/>
          <p:cNvSpPr>
            <a:spLocks noChangeShapeType="1"/>
          </p:cNvSpPr>
          <p:nvPr/>
        </p:nvSpPr>
        <p:spPr bwMode="auto">
          <a:xfrm>
            <a:off x="6800983" y="1702728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6" name="Line 54"/>
          <p:cNvSpPr>
            <a:spLocks noChangeShapeType="1"/>
          </p:cNvSpPr>
          <p:nvPr/>
        </p:nvSpPr>
        <p:spPr bwMode="auto">
          <a:xfrm>
            <a:off x="7048075" y="1709839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7" name="Line 55"/>
          <p:cNvSpPr>
            <a:spLocks noChangeShapeType="1"/>
          </p:cNvSpPr>
          <p:nvPr/>
        </p:nvSpPr>
        <p:spPr bwMode="auto">
          <a:xfrm>
            <a:off x="7295167" y="1695617"/>
            <a:ext cx="0" cy="5040090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8" name="Line 56"/>
          <p:cNvSpPr>
            <a:spLocks noChangeShapeType="1"/>
          </p:cNvSpPr>
          <p:nvPr/>
        </p:nvSpPr>
        <p:spPr bwMode="auto">
          <a:xfrm>
            <a:off x="7531592" y="1702728"/>
            <a:ext cx="0" cy="5038312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79" name="Line 57"/>
          <p:cNvSpPr>
            <a:spLocks noChangeShapeType="1"/>
          </p:cNvSpPr>
          <p:nvPr/>
        </p:nvSpPr>
        <p:spPr bwMode="auto">
          <a:xfrm flipV="1">
            <a:off x="4086530" y="1692061"/>
            <a:ext cx="0" cy="5118314"/>
          </a:xfrm>
          <a:prstGeom prst="line">
            <a:avLst/>
          </a:prstGeom>
          <a:noFill/>
          <a:ln w="952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7880" name="Rectangle 58"/>
          <p:cNvSpPr>
            <a:spLocks noChangeArrowheads="1"/>
          </p:cNvSpPr>
          <p:nvPr/>
        </p:nvSpPr>
        <p:spPr bwMode="auto">
          <a:xfrm>
            <a:off x="7465820" y="4172106"/>
            <a:ext cx="298643" cy="36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charset="0"/>
              </a:rPr>
              <a:t>x</a:t>
            </a:r>
            <a:endParaRPr lang="ru-RU" sz="1800">
              <a:latin typeface="Arial" charset="0"/>
            </a:endParaRPr>
          </a:p>
        </p:txBody>
      </p:sp>
      <p:sp>
        <p:nvSpPr>
          <p:cNvPr id="77881" name="Rectangle 59"/>
          <p:cNvSpPr>
            <a:spLocks noChangeArrowheads="1"/>
          </p:cNvSpPr>
          <p:nvPr/>
        </p:nvSpPr>
        <p:spPr bwMode="auto">
          <a:xfrm>
            <a:off x="4050977" y="1471613"/>
            <a:ext cx="298643" cy="36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00">
                <a:latin typeface="Arial" charset="0"/>
              </a:rPr>
              <a:t>y</a:t>
            </a:r>
            <a:endParaRPr lang="ru-RU" sz="1800">
              <a:latin typeface="Arial" charset="0"/>
            </a:endParaRPr>
          </a:p>
        </p:txBody>
      </p:sp>
      <p:sp>
        <p:nvSpPr>
          <p:cNvPr id="77826" name="Rectangle 2"/>
          <p:cNvSpPr>
            <a:spLocks noGrp="1"/>
          </p:cNvSpPr>
          <p:nvPr>
            <p:ph type="title"/>
          </p:nvPr>
        </p:nvSpPr>
        <p:spPr>
          <a:xfrm>
            <a:off x="442913" y="1357313"/>
            <a:ext cx="8229600" cy="700087"/>
          </a:xfrm>
        </p:spPr>
        <p:txBody>
          <a:bodyPr/>
          <a:lstStyle/>
          <a:p>
            <a:pPr algn="ctr" eaLnBrk="1" hangingPunct="1"/>
            <a:r>
              <a:rPr lang="ru-RU" sz="4400" dirty="0" smtClean="0">
                <a:solidFill>
                  <a:srgbClr val="FF0000"/>
                </a:solidFill>
              </a:rPr>
              <a:t>График функции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 =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 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-2.</a:t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 smtClean="0">
              <a:solidFill>
                <a:srgbClr val="FF0000"/>
              </a:solidFill>
            </a:endParaRPr>
          </a:p>
        </p:txBody>
      </p:sp>
      <p:grpSp>
        <p:nvGrpSpPr>
          <p:cNvPr id="49212" name="Group 60"/>
          <p:cNvGrpSpPr>
            <a:grpSpLocks/>
          </p:cNvGrpSpPr>
          <p:nvPr/>
        </p:nvGrpSpPr>
        <p:grpSpPr bwMode="auto">
          <a:xfrm>
            <a:off x="1344613" y="1778000"/>
            <a:ext cx="6011862" cy="2720975"/>
            <a:chOff x="415" y="1120"/>
            <a:chExt cx="3787" cy="1714"/>
          </a:xfrm>
        </p:grpSpPr>
        <p:sp>
          <p:nvSpPr>
            <p:cNvPr id="77829" name="Line 6"/>
            <p:cNvSpPr>
              <a:spLocks noChangeShapeType="1"/>
            </p:cNvSpPr>
            <p:nvPr/>
          </p:nvSpPr>
          <p:spPr bwMode="auto">
            <a:xfrm flipV="1">
              <a:off x="2432" y="1120"/>
              <a:ext cx="1770" cy="1714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0" name="Line 7"/>
            <p:cNvSpPr>
              <a:spLocks noChangeShapeType="1"/>
            </p:cNvSpPr>
            <p:nvPr/>
          </p:nvSpPr>
          <p:spPr bwMode="auto">
            <a:xfrm flipH="1" flipV="1">
              <a:off x="415" y="1137"/>
              <a:ext cx="1745" cy="1697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1" name="Line 8"/>
            <p:cNvSpPr>
              <a:spLocks noChangeShapeType="1"/>
            </p:cNvSpPr>
            <p:nvPr/>
          </p:nvSpPr>
          <p:spPr bwMode="auto">
            <a:xfrm flipV="1">
              <a:off x="2154" y="2692"/>
              <a:ext cx="136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832" name="Line 9"/>
            <p:cNvSpPr>
              <a:spLocks noChangeShapeType="1"/>
            </p:cNvSpPr>
            <p:nvPr/>
          </p:nvSpPr>
          <p:spPr bwMode="auto">
            <a:xfrm flipH="1" flipV="1">
              <a:off x="2302" y="2692"/>
              <a:ext cx="136" cy="13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7828" name="Text Box 60"/>
          <p:cNvSpPr txBox="1">
            <a:spLocks noChangeArrowheads="1"/>
          </p:cNvSpPr>
          <p:nvPr/>
        </p:nvSpPr>
        <p:spPr bwMode="auto">
          <a:xfrm>
            <a:off x="4308475" y="4476750"/>
            <a:ext cx="533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0  1</a:t>
            </a:r>
            <a:endParaRPr lang="ru-RU" sz="1000" dirty="0"/>
          </a:p>
        </p:txBody>
      </p:sp>
      <p:pic>
        <p:nvPicPr>
          <p:cNvPr id="59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-584200" y="2768600"/>
            <a:ext cx="304800" cy="304800"/>
          </a:xfrm>
          <a:prstGeom prst="rect">
            <a:avLst/>
          </a:prstGeom>
        </p:spPr>
      </p:pic>
      <p:sp>
        <p:nvSpPr>
          <p:cNvPr id="61" name="Rectangle 19"/>
          <p:cNvSpPr>
            <a:spLocks noGrp="1"/>
          </p:cNvSpPr>
          <p:nvPr>
            <p:ph idx="4294967295"/>
          </p:nvPr>
        </p:nvSpPr>
        <p:spPr>
          <a:xfrm>
            <a:off x="5549900" y="3814763"/>
            <a:ext cx="3340100" cy="439737"/>
          </a:xfrm>
        </p:spPr>
        <p:txBody>
          <a:bodyPr/>
          <a:lstStyle/>
          <a:p>
            <a:pPr eaLnBrk="1" hangingPunct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  =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| 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-2.</a:t>
            </a:r>
          </a:p>
          <a:p>
            <a:pPr eaLnBrk="1" hangingPunct="1"/>
            <a:endParaRPr lang="ru-RU" sz="3200" dirty="0" smtClean="0"/>
          </a:p>
        </p:txBody>
      </p:sp>
    </p:spTree>
  </p:cSld>
  <p:clrMapOvr>
    <a:masterClrMapping/>
  </p:clrMapOvr>
  <p:transition spd="slow" advTm="9875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700" fill="hold"/>
                                        <p:tgtEl>
                                          <p:spTgt spid="5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4.44444E-6 1.11111E-6 L -4.44444E-6 0.0740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92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7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9"/>
                </p:tgtEl>
              </p:cMediaNode>
            </p:audio>
          </p:childTnLst>
        </p:cTn>
      </p:par>
    </p:tnLst>
    <p:bldLst>
      <p:bldP spid="61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849" name="Group 19"/>
          <p:cNvGrpSpPr>
            <a:grpSpLocks/>
          </p:cNvGrpSpPr>
          <p:nvPr/>
        </p:nvGrpSpPr>
        <p:grpSpPr bwMode="auto">
          <a:xfrm>
            <a:off x="1263650" y="1519238"/>
            <a:ext cx="6545263" cy="5338762"/>
            <a:chOff x="2214" y="1341"/>
            <a:chExt cx="3682" cy="3003"/>
          </a:xfrm>
        </p:grpSpPr>
        <p:sp>
          <p:nvSpPr>
            <p:cNvPr id="78866" name="Line 20"/>
            <p:cNvSpPr>
              <a:spLocks noChangeShapeType="1"/>
            </p:cNvSpPr>
            <p:nvPr/>
          </p:nvSpPr>
          <p:spPr bwMode="auto">
            <a:xfrm>
              <a:off x="2250" y="3048"/>
              <a:ext cx="362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7" name="Line 21"/>
            <p:cNvSpPr>
              <a:spLocks noChangeShapeType="1"/>
            </p:cNvSpPr>
            <p:nvPr/>
          </p:nvSpPr>
          <p:spPr bwMode="auto">
            <a:xfrm flipV="1">
              <a:off x="3968" y="1471"/>
              <a:ext cx="0" cy="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8" name="Line 22"/>
            <p:cNvSpPr>
              <a:spLocks noChangeShapeType="1"/>
            </p:cNvSpPr>
            <p:nvPr/>
          </p:nvSpPr>
          <p:spPr bwMode="auto">
            <a:xfrm>
              <a:off x="2227" y="291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69" name="Line 23"/>
            <p:cNvSpPr>
              <a:spLocks noChangeShapeType="1"/>
            </p:cNvSpPr>
            <p:nvPr/>
          </p:nvSpPr>
          <p:spPr bwMode="auto">
            <a:xfrm>
              <a:off x="2225" y="277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0" name="Line 24"/>
            <p:cNvSpPr>
              <a:spLocks noChangeShapeType="1"/>
            </p:cNvSpPr>
            <p:nvPr/>
          </p:nvSpPr>
          <p:spPr bwMode="auto">
            <a:xfrm>
              <a:off x="2229" y="2642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1" name="Line 25"/>
            <p:cNvSpPr>
              <a:spLocks noChangeShapeType="1"/>
            </p:cNvSpPr>
            <p:nvPr/>
          </p:nvSpPr>
          <p:spPr bwMode="auto">
            <a:xfrm>
              <a:off x="2216" y="250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2" name="Line 26"/>
            <p:cNvSpPr>
              <a:spLocks noChangeShapeType="1"/>
            </p:cNvSpPr>
            <p:nvPr/>
          </p:nvSpPr>
          <p:spPr bwMode="auto">
            <a:xfrm>
              <a:off x="2225" y="2373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3" name="Line 27"/>
            <p:cNvSpPr>
              <a:spLocks noChangeShapeType="1"/>
            </p:cNvSpPr>
            <p:nvPr/>
          </p:nvSpPr>
          <p:spPr bwMode="auto">
            <a:xfrm>
              <a:off x="2225" y="223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4" name="Line 28"/>
            <p:cNvSpPr>
              <a:spLocks noChangeShapeType="1"/>
            </p:cNvSpPr>
            <p:nvPr/>
          </p:nvSpPr>
          <p:spPr bwMode="auto">
            <a:xfrm>
              <a:off x="2223" y="209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5" name="Line 29"/>
            <p:cNvSpPr>
              <a:spLocks noChangeShapeType="1"/>
            </p:cNvSpPr>
            <p:nvPr/>
          </p:nvSpPr>
          <p:spPr bwMode="auto">
            <a:xfrm>
              <a:off x="2222" y="19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6" name="Line 30"/>
            <p:cNvSpPr>
              <a:spLocks noChangeShapeType="1"/>
            </p:cNvSpPr>
            <p:nvPr/>
          </p:nvSpPr>
          <p:spPr bwMode="auto">
            <a:xfrm>
              <a:off x="2225" y="182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7" name="Line 31"/>
            <p:cNvSpPr>
              <a:spLocks noChangeShapeType="1"/>
            </p:cNvSpPr>
            <p:nvPr/>
          </p:nvSpPr>
          <p:spPr bwMode="auto">
            <a:xfrm>
              <a:off x="2229" y="168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8" name="Line 32"/>
            <p:cNvSpPr>
              <a:spLocks noChangeShapeType="1"/>
            </p:cNvSpPr>
            <p:nvPr/>
          </p:nvSpPr>
          <p:spPr bwMode="auto">
            <a:xfrm>
              <a:off x="2233" y="1548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79" name="Line 33"/>
            <p:cNvSpPr>
              <a:spLocks noChangeShapeType="1"/>
            </p:cNvSpPr>
            <p:nvPr/>
          </p:nvSpPr>
          <p:spPr bwMode="auto">
            <a:xfrm>
              <a:off x="2214" y="318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0" name="Line 34"/>
            <p:cNvSpPr>
              <a:spLocks noChangeShapeType="1"/>
            </p:cNvSpPr>
            <p:nvPr/>
          </p:nvSpPr>
          <p:spPr bwMode="auto">
            <a:xfrm>
              <a:off x="2223" y="332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1" name="Line 35"/>
            <p:cNvSpPr>
              <a:spLocks noChangeShapeType="1"/>
            </p:cNvSpPr>
            <p:nvPr/>
          </p:nvSpPr>
          <p:spPr bwMode="auto">
            <a:xfrm>
              <a:off x="2216" y="34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2" name="Line 36"/>
            <p:cNvSpPr>
              <a:spLocks noChangeShapeType="1"/>
            </p:cNvSpPr>
            <p:nvPr/>
          </p:nvSpPr>
          <p:spPr bwMode="auto">
            <a:xfrm>
              <a:off x="2220" y="359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3" name="Line 37"/>
            <p:cNvSpPr>
              <a:spLocks noChangeShapeType="1"/>
            </p:cNvSpPr>
            <p:nvPr/>
          </p:nvSpPr>
          <p:spPr bwMode="auto">
            <a:xfrm>
              <a:off x="2229" y="372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4" name="Line 38"/>
            <p:cNvSpPr>
              <a:spLocks noChangeShapeType="1"/>
            </p:cNvSpPr>
            <p:nvPr/>
          </p:nvSpPr>
          <p:spPr bwMode="auto">
            <a:xfrm>
              <a:off x="2227" y="386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5" name="Line 39"/>
            <p:cNvSpPr>
              <a:spLocks noChangeShapeType="1"/>
            </p:cNvSpPr>
            <p:nvPr/>
          </p:nvSpPr>
          <p:spPr bwMode="auto">
            <a:xfrm>
              <a:off x="2225" y="400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6" name="Line 40"/>
            <p:cNvSpPr>
              <a:spLocks noChangeShapeType="1"/>
            </p:cNvSpPr>
            <p:nvPr/>
          </p:nvSpPr>
          <p:spPr bwMode="auto">
            <a:xfrm>
              <a:off x="2218" y="413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7" name="Line 41"/>
            <p:cNvSpPr>
              <a:spLocks noChangeShapeType="1"/>
            </p:cNvSpPr>
            <p:nvPr/>
          </p:nvSpPr>
          <p:spPr bwMode="auto">
            <a:xfrm>
              <a:off x="2227" y="426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8" name="Line 42"/>
            <p:cNvSpPr>
              <a:spLocks noChangeShapeType="1"/>
            </p:cNvSpPr>
            <p:nvPr/>
          </p:nvSpPr>
          <p:spPr bwMode="auto">
            <a:xfrm>
              <a:off x="2300" y="1460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89" name="Line 43"/>
            <p:cNvSpPr>
              <a:spLocks noChangeShapeType="1"/>
            </p:cNvSpPr>
            <p:nvPr/>
          </p:nvSpPr>
          <p:spPr bwMode="auto">
            <a:xfrm>
              <a:off x="2439" y="1464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0" name="Line 44"/>
            <p:cNvSpPr>
              <a:spLocks noChangeShapeType="1"/>
            </p:cNvSpPr>
            <p:nvPr/>
          </p:nvSpPr>
          <p:spPr bwMode="auto">
            <a:xfrm>
              <a:off x="2578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1" name="Line 45"/>
            <p:cNvSpPr>
              <a:spLocks noChangeShapeType="1"/>
            </p:cNvSpPr>
            <p:nvPr/>
          </p:nvSpPr>
          <p:spPr bwMode="auto">
            <a:xfrm>
              <a:off x="2717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2" name="Line 46"/>
            <p:cNvSpPr>
              <a:spLocks noChangeShapeType="1"/>
            </p:cNvSpPr>
            <p:nvPr/>
          </p:nvSpPr>
          <p:spPr bwMode="auto">
            <a:xfrm>
              <a:off x="2856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3" name="Line 47"/>
            <p:cNvSpPr>
              <a:spLocks noChangeShapeType="1"/>
            </p:cNvSpPr>
            <p:nvPr/>
          </p:nvSpPr>
          <p:spPr bwMode="auto">
            <a:xfrm>
              <a:off x="2995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4" name="Line 48"/>
            <p:cNvSpPr>
              <a:spLocks noChangeShapeType="1"/>
            </p:cNvSpPr>
            <p:nvPr/>
          </p:nvSpPr>
          <p:spPr bwMode="auto">
            <a:xfrm>
              <a:off x="313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5" name="Line 49"/>
            <p:cNvSpPr>
              <a:spLocks noChangeShapeType="1"/>
            </p:cNvSpPr>
            <p:nvPr/>
          </p:nvSpPr>
          <p:spPr bwMode="auto">
            <a:xfrm>
              <a:off x="3273" y="1458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6" name="Line 50"/>
            <p:cNvSpPr>
              <a:spLocks noChangeShapeType="1"/>
            </p:cNvSpPr>
            <p:nvPr/>
          </p:nvSpPr>
          <p:spPr bwMode="auto">
            <a:xfrm>
              <a:off x="3412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7" name="Line 51"/>
            <p:cNvSpPr>
              <a:spLocks noChangeShapeType="1"/>
            </p:cNvSpPr>
            <p:nvPr/>
          </p:nvSpPr>
          <p:spPr bwMode="auto">
            <a:xfrm>
              <a:off x="3551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8" name="Line 52"/>
            <p:cNvSpPr>
              <a:spLocks noChangeShapeType="1"/>
            </p:cNvSpPr>
            <p:nvPr/>
          </p:nvSpPr>
          <p:spPr bwMode="auto">
            <a:xfrm>
              <a:off x="3690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899" name="Line 53"/>
            <p:cNvSpPr>
              <a:spLocks noChangeShapeType="1"/>
            </p:cNvSpPr>
            <p:nvPr/>
          </p:nvSpPr>
          <p:spPr bwMode="auto">
            <a:xfrm>
              <a:off x="4103" y="1476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0" name="Line 54"/>
            <p:cNvSpPr>
              <a:spLocks noChangeShapeType="1"/>
            </p:cNvSpPr>
            <p:nvPr/>
          </p:nvSpPr>
          <p:spPr bwMode="auto">
            <a:xfrm>
              <a:off x="4248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1" name="Line 55"/>
            <p:cNvSpPr>
              <a:spLocks noChangeShapeType="1"/>
            </p:cNvSpPr>
            <p:nvPr/>
          </p:nvSpPr>
          <p:spPr bwMode="auto">
            <a:xfrm>
              <a:off x="4381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2" name="Line 56"/>
            <p:cNvSpPr>
              <a:spLocks noChangeShapeType="1"/>
            </p:cNvSpPr>
            <p:nvPr/>
          </p:nvSpPr>
          <p:spPr bwMode="auto">
            <a:xfrm>
              <a:off x="4520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3" name="Line 57"/>
            <p:cNvSpPr>
              <a:spLocks noChangeShapeType="1"/>
            </p:cNvSpPr>
            <p:nvPr/>
          </p:nvSpPr>
          <p:spPr bwMode="auto">
            <a:xfrm>
              <a:off x="4659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4" name="Line 58"/>
            <p:cNvSpPr>
              <a:spLocks noChangeShapeType="1"/>
            </p:cNvSpPr>
            <p:nvPr/>
          </p:nvSpPr>
          <p:spPr bwMode="auto">
            <a:xfrm>
              <a:off x="4798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5" name="Line 59"/>
            <p:cNvSpPr>
              <a:spLocks noChangeShapeType="1"/>
            </p:cNvSpPr>
            <p:nvPr/>
          </p:nvSpPr>
          <p:spPr bwMode="auto">
            <a:xfrm>
              <a:off x="4937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6" name="Line 60"/>
            <p:cNvSpPr>
              <a:spLocks noChangeShapeType="1"/>
            </p:cNvSpPr>
            <p:nvPr/>
          </p:nvSpPr>
          <p:spPr bwMode="auto">
            <a:xfrm>
              <a:off x="5076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7" name="Line 61"/>
            <p:cNvSpPr>
              <a:spLocks noChangeShapeType="1"/>
            </p:cNvSpPr>
            <p:nvPr/>
          </p:nvSpPr>
          <p:spPr bwMode="auto">
            <a:xfrm>
              <a:off x="5215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8" name="Line 62"/>
            <p:cNvSpPr>
              <a:spLocks noChangeShapeType="1"/>
            </p:cNvSpPr>
            <p:nvPr/>
          </p:nvSpPr>
          <p:spPr bwMode="auto">
            <a:xfrm>
              <a:off x="535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09" name="Line 63"/>
            <p:cNvSpPr>
              <a:spLocks noChangeShapeType="1"/>
            </p:cNvSpPr>
            <p:nvPr/>
          </p:nvSpPr>
          <p:spPr bwMode="auto">
            <a:xfrm>
              <a:off x="5493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10" name="Line 64"/>
            <p:cNvSpPr>
              <a:spLocks noChangeShapeType="1"/>
            </p:cNvSpPr>
            <p:nvPr/>
          </p:nvSpPr>
          <p:spPr bwMode="auto">
            <a:xfrm>
              <a:off x="5632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11" name="Line 65"/>
            <p:cNvSpPr>
              <a:spLocks noChangeShapeType="1"/>
            </p:cNvSpPr>
            <p:nvPr/>
          </p:nvSpPr>
          <p:spPr bwMode="auto">
            <a:xfrm>
              <a:off x="5765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12" name="Line 66"/>
            <p:cNvSpPr>
              <a:spLocks noChangeShapeType="1"/>
            </p:cNvSpPr>
            <p:nvPr/>
          </p:nvSpPr>
          <p:spPr bwMode="auto">
            <a:xfrm flipV="1">
              <a:off x="3827" y="1465"/>
              <a:ext cx="0" cy="287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913" name="Rectangle 67"/>
            <p:cNvSpPr>
              <a:spLocks noChangeArrowheads="1"/>
            </p:cNvSpPr>
            <p:nvPr/>
          </p:nvSpPr>
          <p:spPr bwMode="auto">
            <a:xfrm>
              <a:off x="5728" y="2860"/>
              <a:ext cx="16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x</a:t>
              </a:r>
              <a:endParaRPr lang="ru-RU" sz="1800">
                <a:latin typeface="Arial" charset="0"/>
              </a:endParaRPr>
            </a:p>
          </p:txBody>
        </p:sp>
        <p:sp>
          <p:nvSpPr>
            <p:cNvPr id="78914" name="Rectangle 68"/>
            <p:cNvSpPr>
              <a:spLocks noChangeArrowheads="1"/>
            </p:cNvSpPr>
            <p:nvPr/>
          </p:nvSpPr>
          <p:spPr bwMode="auto">
            <a:xfrm>
              <a:off x="3807" y="1341"/>
              <a:ext cx="16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sp>
        <p:nvSpPr>
          <p:cNvPr id="78850" name="Rectangle 2"/>
          <p:cNvSpPr>
            <a:spLocks noGrp="1"/>
          </p:cNvSpPr>
          <p:nvPr>
            <p:ph type="title"/>
          </p:nvPr>
        </p:nvSpPr>
        <p:spPr>
          <a:xfrm>
            <a:off x="0" y="457200"/>
            <a:ext cx="9143999" cy="130810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rgbClr val="FF0000"/>
                </a:solidFill>
              </a:rPr>
              <a:t>График функции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 = </a:t>
            </a:r>
            <a:r>
              <a:rPr lang="en-GB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 | |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GB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5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78851" name="Line 11"/>
          <p:cNvSpPr>
            <a:spLocks noChangeShapeType="1"/>
          </p:cNvSpPr>
          <p:nvPr/>
        </p:nvSpPr>
        <p:spPr bwMode="auto">
          <a:xfrm flipV="1">
            <a:off x="5121275" y="2044699"/>
            <a:ext cx="2536825" cy="25114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8852" name="Line 12"/>
          <p:cNvSpPr>
            <a:spLocks noChangeShapeType="1"/>
          </p:cNvSpPr>
          <p:nvPr/>
        </p:nvSpPr>
        <p:spPr bwMode="auto">
          <a:xfrm flipH="1" flipV="1">
            <a:off x="1219199" y="2171699"/>
            <a:ext cx="2447925" cy="23876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>
            <a:off x="3635375" y="4537075"/>
            <a:ext cx="250825" cy="2571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4" name="Line 14"/>
          <p:cNvSpPr>
            <a:spLocks noChangeShapeType="1"/>
          </p:cNvSpPr>
          <p:nvPr/>
        </p:nvSpPr>
        <p:spPr bwMode="auto">
          <a:xfrm>
            <a:off x="4127500" y="4067175"/>
            <a:ext cx="250825" cy="2381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>
            <a:off x="4622800" y="4067175"/>
            <a:ext cx="254000" cy="2413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6" name="Line 16"/>
          <p:cNvSpPr>
            <a:spLocks noChangeShapeType="1"/>
          </p:cNvSpPr>
          <p:nvPr/>
        </p:nvSpPr>
        <p:spPr bwMode="auto">
          <a:xfrm flipV="1">
            <a:off x="3879850" y="4067175"/>
            <a:ext cx="257175" cy="25717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7" name="Line 17"/>
          <p:cNvSpPr>
            <a:spLocks noChangeShapeType="1"/>
          </p:cNvSpPr>
          <p:nvPr/>
        </p:nvSpPr>
        <p:spPr bwMode="auto">
          <a:xfrm flipV="1">
            <a:off x="4130675" y="4784725"/>
            <a:ext cx="257175" cy="2603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8" name="Line 18"/>
          <p:cNvSpPr>
            <a:spLocks noChangeShapeType="1"/>
          </p:cNvSpPr>
          <p:nvPr/>
        </p:nvSpPr>
        <p:spPr bwMode="auto">
          <a:xfrm flipV="1">
            <a:off x="4619625" y="4781549"/>
            <a:ext cx="276225" cy="2635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099" name="Line 19"/>
          <p:cNvSpPr>
            <a:spLocks noChangeShapeType="1"/>
          </p:cNvSpPr>
          <p:nvPr/>
        </p:nvSpPr>
        <p:spPr bwMode="auto">
          <a:xfrm>
            <a:off x="4368800" y="4787900"/>
            <a:ext cx="250825" cy="2476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1" name="Line 21"/>
          <p:cNvSpPr>
            <a:spLocks noChangeShapeType="1"/>
          </p:cNvSpPr>
          <p:nvPr/>
        </p:nvSpPr>
        <p:spPr bwMode="auto">
          <a:xfrm flipV="1">
            <a:off x="4378325" y="4070349"/>
            <a:ext cx="250825" cy="2508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2" name="Line 22"/>
          <p:cNvSpPr>
            <a:spLocks noChangeShapeType="1"/>
          </p:cNvSpPr>
          <p:nvPr/>
        </p:nvSpPr>
        <p:spPr bwMode="auto">
          <a:xfrm>
            <a:off x="3883025" y="4791075"/>
            <a:ext cx="244475" cy="2508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3" name="Line 23"/>
          <p:cNvSpPr>
            <a:spLocks noChangeShapeType="1"/>
          </p:cNvSpPr>
          <p:nvPr/>
        </p:nvSpPr>
        <p:spPr bwMode="auto">
          <a:xfrm flipV="1">
            <a:off x="4870450" y="4559300"/>
            <a:ext cx="247650" cy="24765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4" name="Line 24"/>
          <p:cNvSpPr>
            <a:spLocks noChangeShapeType="1"/>
          </p:cNvSpPr>
          <p:nvPr/>
        </p:nvSpPr>
        <p:spPr bwMode="auto">
          <a:xfrm>
            <a:off x="4864101" y="4292601"/>
            <a:ext cx="269874" cy="269874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6105" name="Line 25"/>
          <p:cNvSpPr>
            <a:spLocks noChangeShapeType="1"/>
          </p:cNvSpPr>
          <p:nvPr/>
        </p:nvSpPr>
        <p:spPr bwMode="auto">
          <a:xfrm flipV="1">
            <a:off x="3660775" y="4302125"/>
            <a:ext cx="238125" cy="238125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8865" name="Text Box 69"/>
          <p:cNvSpPr txBox="1">
            <a:spLocks noChangeArrowheads="1"/>
          </p:cNvSpPr>
          <p:nvPr/>
        </p:nvSpPr>
        <p:spPr bwMode="auto">
          <a:xfrm>
            <a:off x="4340225" y="4514850"/>
            <a:ext cx="533400" cy="24447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0  1</a:t>
            </a:r>
            <a:endParaRPr lang="ru-RU" sz="1000"/>
          </a:p>
        </p:txBody>
      </p:sp>
      <p:sp>
        <p:nvSpPr>
          <p:cNvPr id="69" name="Rectangle 19"/>
          <p:cNvSpPr>
            <a:spLocks noGrp="1"/>
          </p:cNvSpPr>
          <p:nvPr>
            <p:ph idx="4294967295"/>
          </p:nvPr>
        </p:nvSpPr>
        <p:spPr>
          <a:xfrm>
            <a:off x="5803900" y="3662363"/>
            <a:ext cx="3340100" cy="439737"/>
          </a:xfrm>
        </p:spPr>
        <p:txBody>
          <a:bodyPr/>
          <a:lstStyle/>
          <a:p>
            <a:pPr eaLnBrk="1" hangingPunct="1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  =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| | 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GB" sz="3200" dirty="0" smtClean="0"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endParaRPr lang="ru-RU" sz="3200" dirty="0" smtClean="0"/>
          </a:p>
        </p:txBody>
      </p:sp>
      <p:pic>
        <p:nvPicPr>
          <p:cNvPr id="71" name="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304800" y="31813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2765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6" fill="hold"/>
                                        <p:tgtEl>
                                          <p:spTgt spid="7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46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xit" presetSubtype="1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46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6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6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6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1"/>
                </p:tgtEl>
              </p:cMediaNode>
            </p:audio>
          </p:childTnLst>
        </p:cTn>
      </p:par>
    </p:tnLst>
    <p:bldLst>
      <p:bldP spid="46093" grpId="0" animBg="1"/>
      <p:bldP spid="46094" grpId="0" animBg="1"/>
      <p:bldP spid="46095" grpId="0" animBg="1"/>
      <p:bldP spid="46096" grpId="0" animBg="1"/>
      <p:bldP spid="46097" grpId="0" animBg="1"/>
      <p:bldP spid="46098" grpId="0" animBg="1"/>
      <p:bldP spid="46099" grpId="0" animBg="1"/>
      <p:bldP spid="46101" grpId="0" animBg="1"/>
      <p:bldP spid="46102" grpId="0" animBg="1"/>
      <p:bldP spid="46103" grpId="0" animBg="1"/>
      <p:bldP spid="46104" grpId="0" animBg="1"/>
      <p:bldP spid="46105" grpId="0" animBg="1"/>
      <p:bldP spid="6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28625" y="1103313"/>
            <a:ext cx="8229600" cy="700087"/>
          </a:xfrm>
        </p:spPr>
        <p:txBody>
          <a:bodyPr/>
          <a:lstStyle/>
          <a:p>
            <a:pPr algn="ctr" eaLnBrk="1" hangingPunct="1"/>
            <a:r>
              <a:rPr lang="ru-RU" sz="4400" b="1" i="1" dirty="0" smtClean="0">
                <a:solidFill>
                  <a:srgbClr val="FF0000"/>
                </a:solidFill>
              </a:rPr>
              <a:t/>
            </a:r>
            <a:br>
              <a:rPr lang="ru-RU" sz="4400" b="1" i="1" dirty="0" smtClean="0">
                <a:solidFill>
                  <a:srgbClr val="FF0000"/>
                </a:solidFill>
              </a:rPr>
            </a:br>
            <a:r>
              <a:rPr lang="ru-RU" sz="4400" b="1" i="1" dirty="0" smtClean="0">
                <a:solidFill>
                  <a:srgbClr val="FF0000"/>
                </a:solidFill>
              </a:rPr>
              <a:t/>
            </a:r>
            <a:br>
              <a:rPr lang="ru-RU" sz="4400" b="1" i="1" dirty="0" smtClean="0">
                <a:solidFill>
                  <a:srgbClr val="FF0000"/>
                </a:solidFill>
              </a:rPr>
            </a:br>
            <a:r>
              <a:rPr lang="ru-RU" sz="4400" b="1" i="1" dirty="0" smtClean="0">
                <a:solidFill>
                  <a:srgbClr val="FF0000"/>
                </a:solidFill>
              </a:rPr>
              <a:t> Определение модуля</a:t>
            </a:r>
            <a:r>
              <a:rPr lang="ru-RU" sz="3200" b="1" i="1" dirty="0" smtClean="0">
                <a:solidFill>
                  <a:srgbClr val="FF0000"/>
                </a:solidFill>
              </a:rPr>
              <a:t>.</a:t>
            </a:r>
            <a:br>
              <a:rPr lang="ru-RU" sz="3200" b="1" i="1" dirty="0" smtClean="0">
                <a:solidFill>
                  <a:srgbClr val="FF0000"/>
                </a:solidFill>
              </a:rPr>
            </a:br>
            <a:endParaRPr lang="en-US" sz="3200" b="1" i="1" dirty="0" smtClean="0">
              <a:solidFill>
                <a:srgbClr val="FF0000"/>
              </a:solidFill>
            </a:endParaRPr>
          </a:p>
        </p:txBody>
      </p:sp>
      <p:sp>
        <p:nvSpPr>
          <p:cNvPr id="20483" name="Содержимое 4"/>
          <p:cNvSpPr>
            <a:spLocks noGrp="1"/>
          </p:cNvSpPr>
          <p:nvPr>
            <p:ph idx="1"/>
          </p:nvPr>
        </p:nvSpPr>
        <p:spPr>
          <a:xfrm>
            <a:off x="457200" y="1468438"/>
            <a:ext cx="8229600" cy="4389437"/>
          </a:xfrm>
        </p:spPr>
        <p:txBody>
          <a:bodyPr/>
          <a:lstStyle/>
          <a:p>
            <a:pPr eaLnBrk="1" hangingPunct="1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Модулем числа называется расстояние от нуля до заданной точки на числовой прямой.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| 6 | = 6              | 0 | = 0               | - 6 | = 6</a:t>
            </a:r>
          </a:p>
          <a:p>
            <a:pPr eaLnBrk="1" hangingPunct="1"/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Так как расстояние отрицательным быть не может, то и значение модуля любого числа неотрицательно, таким образом получим ещё одно определение модуля</a:t>
            </a: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31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en-GB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0481" name="Object 1"/>
          <p:cNvGraphicFramePr>
            <a:graphicFrameLocks noChangeAspect="1"/>
          </p:cNvGraphicFramePr>
          <p:nvPr/>
        </p:nvGraphicFramePr>
        <p:xfrm>
          <a:off x="1774825" y="5143500"/>
          <a:ext cx="5400675" cy="148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2" name="Формула" r:id="rId5" imgW="1549080" imgH="457200" progId="Equation.3">
                  <p:embed/>
                </p:oleObj>
              </mc:Choice>
              <mc:Fallback>
                <p:oleObj name="Формула" r:id="rId5" imgW="1549080" imgH="45720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74825" y="5143500"/>
                        <a:ext cx="5400675" cy="148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 advTm="13234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4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40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600"/>
                            </p:stCondLst>
                            <p:childTnLst>
                              <p:par>
                                <p:cTn id="2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9873" name="Group 14"/>
          <p:cNvGrpSpPr>
            <a:grpSpLocks/>
          </p:cNvGrpSpPr>
          <p:nvPr/>
        </p:nvGrpSpPr>
        <p:grpSpPr bwMode="auto">
          <a:xfrm>
            <a:off x="1314450" y="1471613"/>
            <a:ext cx="6545263" cy="5338762"/>
            <a:chOff x="2214" y="1341"/>
            <a:chExt cx="3682" cy="3003"/>
          </a:xfrm>
        </p:grpSpPr>
        <p:sp>
          <p:nvSpPr>
            <p:cNvPr id="79886" name="Line 15"/>
            <p:cNvSpPr>
              <a:spLocks noChangeShapeType="1"/>
            </p:cNvSpPr>
            <p:nvPr/>
          </p:nvSpPr>
          <p:spPr bwMode="auto">
            <a:xfrm>
              <a:off x="2250" y="3048"/>
              <a:ext cx="362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7" name="Line 16"/>
            <p:cNvSpPr>
              <a:spLocks noChangeShapeType="1"/>
            </p:cNvSpPr>
            <p:nvPr/>
          </p:nvSpPr>
          <p:spPr bwMode="auto">
            <a:xfrm flipV="1">
              <a:off x="3968" y="1471"/>
              <a:ext cx="0" cy="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8" name="Line 17"/>
            <p:cNvSpPr>
              <a:spLocks noChangeShapeType="1"/>
            </p:cNvSpPr>
            <p:nvPr/>
          </p:nvSpPr>
          <p:spPr bwMode="auto">
            <a:xfrm>
              <a:off x="2227" y="291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9" name="Line 18"/>
            <p:cNvSpPr>
              <a:spLocks noChangeShapeType="1"/>
            </p:cNvSpPr>
            <p:nvPr/>
          </p:nvSpPr>
          <p:spPr bwMode="auto">
            <a:xfrm>
              <a:off x="2225" y="277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0" name="Line 19"/>
            <p:cNvSpPr>
              <a:spLocks noChangeShapeType="1"/>
            </p:cNvSpPr>
            <p:nvPr/>
          </p:nvSpPr>
          <p:spPr bwMode="auto">
            <a:xfrm>
              <a:off x="2229" y="2642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1" name="Line 20"/>
            <p:cNvSpPr>
              <a:spLocks noChangeShapeType="1"/>
            </p:cNvSpPr>
            <p:nvPr/>
          </p:nvSpPr>
          <p:spPr bwMode="auto">
            <a:xfrm>
              <a:off x="2216" y="250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2" name="Line 21"/>
            <p:cNvSpPr>
              <a:spLocks noChangeShapeType="1"/>
            </p:cNvSpPr>
            <p:nvPr/>
          </p:nvSpPr>
          <p:spPr bwMode="auto">
            <a:xfrm>
              <a:off x="2225" y="2373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3" name="Line 22"/>
            <p:cNvSpPr>
              <a:spLocks noChangeShapeType="1"/>
            </p:cNvSpPr>
            <p:nvPr/>
          </p:nvSpPr>
          <p:spPr bwMode="auto">
            <a:xfrm>
              <a:off x="2225" y="223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4" name="Line 23"/>
            <p:cNvSpPr>
              <a:spLocks noChangeShapeType="1"/>
            </p:cNvSpPr>
            <p:nvPr/>
          </p:nvSpPr>
          <p:spPr bwMode="auto">
            <a:xfrm>
              <a:off x="2223" y="209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5" name="Line 24"/>
            <p:cNvSpPr>
              <a:spLocks noChangeShapeType="1"/>
            </p:cNvSpPr>
            <p:nvPr/>
          </p:nvSpPr>
          <p:spPr bwMode="auto">
            <a:xfrm>
              <a:off x="2222" y="19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6" name="Line 25"/>
            <p:cNvSpPr>
              <a:spLocks noChangeShapeType="1"/>
            </p:cNvSpPr>
            <p:nvPr/>
          </p:nvSpPr>
          <p:spPr bwMode="auto">
            <a:xfrm>
              <a:off x="2225" y="182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7" name="Line 26"/>
            <p:cNvSpPr>
              <a:spLocks noChangeShapeType="1"/>
            </p:cNvSpPr>
            <p:nvPr/>
          </p:nvSpPr>
          <p:spPr bwMode="auto">
            <a:xfrm>
              <a:off x="2229" y="168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8" name="Line 27"/>
            <p:cNvSpPr>
              <a:spLocks noChangeShapeType="1"/>
            </p:cNvSpPr>
            <p:nvPr/>
          </p:nvSpPr>
          <p:spPr bwMode="auto">
            <a:xfrm>
              <a:off x="2233" y="1548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99" name="Line 28"/>
            <p:cNvSpPr>
              <a:spLocks noChangeShapeType="1"/>
            </p:cNvSpPr>
            <p:nvPr/>
          </p:nvSpPr>
          <p:spPr bwMode="auto">
            <a:xfrm>
              <a:off x="2214" y="318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0" name="Line 29"/>
            <p:cNvSpPr>
              <a:spLocks noChangeShapeType="1"/>
            </p:cNvSpPr>
            <p:nvPr/>
          </p:nvSpPr>
          <p:spPr bwMode="auto">
            <a:xfrm>
              <a:off x="2223" y="332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1" name="Line 30"/>
            <p:cNvSpPr>
              <a:spLocks noChangeShapeType="1"/>
            </p:cNvSpPr>
            <p:nvPr/>
          </p:nvSpPr>
          <p:spPr bwMode="auto">
            <a:xfrm>
              <a:off x="2216" y="34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2" name="Line 31"/>
            <p:cNvSpPr>
              <a:spLocks noChangeShapeType="1"/>
            </p:cNvSpPr>
            <p:nvPr/>
          </p:nvSpPr>
          <p:spPr bwMode="auto">
            <a:xfrm>
              <a:off x="2220" y="359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3" name="Line 32"/>
            <p:cNvSpPr>
              <a:spLocks noChangeShapeType="1"/>
            </p:cNvSpPr>
            <p:nvPr/>
          </p:nvSpPr>
          <p:spPr bwMode="auto">
            <a:xfrm>
              <a:off x="2229" y="372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4" name="Line 33"/>
            <p:cNvSpPr>
              <a:spLocks noChangeShapeType="1"/>
            </p:cNvSpPr>
            <p:nvPr/>
          </p:nvSpPr>
          <p:spPr bwMode="auto">
            <a:xfrm>
              <a:off x="2227" y="386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5" name="Line 34"/>
            <p:cNvSpPr>
              <a:spLocks noChangeShapeType="1"/>
            </p:cNvSpPr>
            <p:nvPr/>
          </p:nvSpPr>
          <p:spPr bwMode="auto">
            <a:xfrm>
              <a:off x="2225" y="400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6" name="Line 35"/>
            <p:cNvSpPr>
              <a:spLocks noChangeShapeType="1"/>
            </p:cNvSpPr>
            <p:nvPr/>
          </p:nvSpPr>
          <p:spPr bwMode="auto">
            <a:xfrm>
              <a:off x="2218" y="413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7" name="Line 36"/>
            <p:cNvSpPr>
              <a:spLocks noChangeShapeType="1"/>
            </p:cNvSpPr>
            <p:nvPr/>
          </p:nvSpPr>
          <p:spPr bwMode="auto">
            <a:xfrm>
              <a:off x="2227" y="426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8" name="Line 37"/>
            <p:cNvSpPr>
              <a:spLocks noChangeShapeType="1"/>
            </p:cNvSpPr>
            <p:nvPr/>
          </p:nvSpPr>
          <p:spPr bwMode="auto">
            <a:xfrm>
              <a:off x="2300" y="1460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09" name="Line 38"/>
            <p:cNvSpPr>
              <a:spLocks noChangeShapeType="1"/>
            </p:cNvSpPr>
            <p:nvPr/>
          </p:nvSpPr>
          <p:spPr bwMode="auto">
            <a:xfrm>
              <a:off x="2439" y="1464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0" name="Line 39"/>
            <p:cNvSpPr>
              <a:spLocks noChangeShapeType="1"/>
            </p:cNvSpPr>
            <p:nvPr/>
          </p:nvSpPr>
          <p:spPr bwMode="auto">
            <a:xfrm>
              <a:off x="2578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1" name="Line 40"/>
            <p:cNvSpPr>
              <a:spLocks noChangeShapeType="1"/>
            </p:cNvSpPr>
            <p:nvPr/>
          </p:nvSpPr>
          <p:spPr bwMode="auto">
            <a:xfrm>
              <a:off x="2717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2" name="Line 41"/>
            <p:cNvSpPr>
              <a:spLocks noChangeShapeType="1"/>
            </p:cNvSpPr>
            <p:nvPr/>
          </p:nvSpPr>
          <p:spPr bwMode="auto">
            <a:xfrm>
              <a:off x="2856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3" name="Line 42"/>
            <p:cNvSpPr>
              <a:spLocks noChangeShapeType="1"/>
            </p:cNvSpPr>
            <p:nvPr/>
          </p:nvSpPr>
          <p:spPr bwMode="auto">
            <a:xfrm>
              <a:off x="2995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4" name="Line 43"/>
            <p:cNvSpPr>
              <a:spLocks noChangeShapeType="1"/>
            </p:cNvSpPr>
            <p:nvPr/>
          </p:nvSpPr>
          <p:spPr bwMode="auto">
            <a:xfrm>
              <a:off x="313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5" name="Line 44"/>
            <p:cNvSpPr>
              <a:spLocks noChangeShapeType="1"/>
            </p:cNvSpPr>
            <p:nvPr/>
          </p:nvSpPr>
          <p:spPr bwMode="auto">
            <a:xfrm>
              <a:off x="3273" y="1458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6" name="Line 45"/>
            <p:cNvSpPr>
              <a:spLocks noChangeShapeType="1"/>
            </p:cNvSpPr>
            <p:nvPr/>
          </p:nvSpPr>
          <p:spPr bwMode="auto">
            <a:xfrm>
              <a:off x="3412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7" name="Line 46"/>
            <p:cNvSpPr>
              <a:spLocks noChangeShapeType="1"/>
            </p:cNvSpPr>
            <p:nvPr/>
          </p:nvSpPr>
          <p:spPr bwMode="auto">
            <a:xfrm>
              <a:off x="3551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8" name="Line 47"/>
            <p:cNvSpPr>
              <a:spLocks noChangeShapeType="1"/>
            </p:cNvSpPr>
            <p:nvPr/>
          </p:nvSpPr>
          <p:spPr bwMode="auto">
            <a:xfrm>
              <a:off x="3690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19" name="Line 48"/>
            <p:cNvSpPr>
              <a:spLocks noChangeShapeType="1"/>
            </p:cNvSpPr>
            <p:nvPr/>
          </p:nvSpPr>
          <p:spPr bwMode="auto">
            <a:xfrm>
              <a:off x="4103" y="1476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0" name="Line 49"/>
            <p:cNvSpPr>
              <a:spLocks noChangeShapeType="1"/>
            </p:cNvSpPr>
            <p:nvPr/>
          </p:nvSpPr>
          <p:spPr bwMode="auto">
            <a:xfrm>
              <a:off x="4248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1" name="Line 50"/>
            <p:cNvSpPr>
              <a:spLocks noChangeShapeType="1"/>
            </p:cNvSpPr>
            <p:nvPr/>
          </p:nvSpPr>
          <p:spPr bwMode="auto">
            <a:xfrm>
              <a:off x="4381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2" name="Line 51"/>
            <p:cNvSpPr>
              <a:spLocks noChangeShapeType="1"/>
            </p:cNvSpPr>
            <p:nvPr/>
          </p:nvSpPr>
          <p:spPr bwMode="auto">
            <a:xfrm>
              <a:off x="4520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3" name="Line 52"/>
            <p:cNvSpPr>
              <a:spLocks noChangeShapeType="1"/>
            </p:cNvSpPr>
            <p:nvPr/>
          </p:nvSpPr>
          <p:spPr bwMode="auto">
            <a:xfrm>
              <a:off x="4659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4" name="Line 53"/>
            <p:cNvSpPr>
              <a:spLocks noChangeShapeType="1"/>
            </p:cNvSpPr>
            <p:nvPr/>
          </p:nvSpPr>
          <p:spPr bwMode="auto">
            <a:xfrm>
              <a:off x="4798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5" name="Line 54"/>
            <p:cNvSpPr>
              <a:spLocks noChangeShapeType="1"/>
            </p:cNvSpPr>
            <p:nvPr/>
          </p:nvSpPr>
          <p:spPr bwMode="auto">
            <a:xfrm>
              <a:off x="4937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6" name="Line 55"/>
            <p:cNvSpPr>
              <a:spLocks noChangeShapeType="1"/>
            </p:cNvSpPr>
            <p:nvPr/>
          </p:nvSpPr>
          <p:spPr bwMode="auto">
            <a:xfrm>
              <a:off x="5076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7" name="Line 56"/>
            <p:cNvSpPr>
              <a:spLocks noChangeShapeType="1"/>
            </p:cNvSpPr>
            <p:nvPr/>
          </p:nvSpPr>
          <p:spPr bwMode="auto">
            <a:xfrm>
              <a:off x="5215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79928" name="Line 57"/>
            <p:cNvSpPr>
              <a:spLocks noChangeShapeType="1"/>
            </p:cNvSpPr>
            <p:nvPr/>
          </p:nvSpPr>
          <p:spPr bwMode="auto">
            <a:xfrm>
              <a:off x="535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29" name="Line 58"/>
            <p:cNvSpPr>
              <a:spLocks noChangeShapeType="1"/>
            </p:cNvSpPr>
            <p:nvPr/>
          </p:nvSpPr>
          <p:spPr bwMode="auto">
            <a:xfrm>
              <a:off x="5493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0" name="Line 59"/>
            <p:cNvSpPr>
              <a:spLocks noChangeShapeType="1"/>
            </p:cNvSpPr>
            <p:nvPr/>
          </p:nvSpPr>
          <p:spPr bwMode="auto">
            <a:xfrm>
              <a:off x="5632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1" name="Line 60"/>
            <p:cNvSpPr>
              <a:spLocks noChangeShapeType="1"/>
            </p:cNvSpPr>
            <p:nvPr/>
          </p:nvSpPr>
          <p:spPr bwMode="auto">
            <a:xfrm>
              <a:off x="5765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2" name="Line 61"/>
            <p:cNvSpPr>
              <a:spLocks noChangeShapeType="1"/>
            </p:cNvSpPr>
            <p:nvPr/>
          </p:nvSpPr>
          <p:spPr bwMode="auto">
            <a:xfrm flipV="1">
              <a:off x="3827" y="1465"/>
              <a:ext cx="0" cy="287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933" name="Rectangle 62"/>
            <p:cNvSpPr>
              <a:spLocks noChangeArrowheads="1"/>
            </p:cNvSpPr>
            <p:nvPr/>
          </p:nvSpPr>
          <p:spPr bwMode="auto">
            <a:xfrm>
              <a:off x="5728" y="2860"/>
              <a:ext cx="16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x</a:t>
              </a:r>
              <a:endParaRPr lang="ru-RU" sz="1800">
                <a:latin typeface="Arial" charset="0"/>
              </a:endParaRPr>
            </a:p>
          </p:txBody>
        </p:sp>
        <p:sp>
          <p:nvSpPr>
            <p:cNvPr id="79934" name="Rectangle 63"/>
            <p:cNvSpPr>
              <a:spLocks noChangeArrowheads="1"/>
            </p:cNvSpPr>
            <p:nvPr/>
          </p:nvSpPr>
          <p:spPr bwMode="auto">
            <a:xfrm>
              <a:off x="3807" y="1341"/>
              <a:ext cx="16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sp>
        <p:nvSpPr>
          <p:cNvPr id="79874" name="Rectangle 2"/>
          <p:cNvSpPr>
            <a:spLocks noGrp="1"/>
          </p:cNvSpPr>
          <p:nvPr>
            <p:ph type="title"/>
          </p:nvPr>
        </p:nvSpPr>
        <p:spPr>
          <a:xfrm>
            <a:off x="457200" y="55880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600" dirty="0" smtClean="0">
                <a:solidFill>
                  <a:srgbClr val="FF0000"/>
                </a:solidFill>
              </a:rPr>
              <a:t>График функции </a:t>
            </a:r>
            <a:br>
              <a:rPr lang="ru-RU" sz="46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 = </a:t>
            </a:r>
            <a:r>
              <a:rPr lang="en-GB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- 2</a:t>
            </a:r>
            <a:r>
              <a:rPr lang="en-GB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- 3.</a:t>
            </a:r>
            <a:endParaRPr lang="ru-RU" sz="4600" dirty="0" smtClean="0">
              <a:solidFill>
                <a:srgbClr val="FF0000"/>
              </a:solidFill>
            </a:endParaRPr>
          </a:p>
        </p:txBody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>
          <a:xfrm>
            <a:off x="152400" y="1792288"/>
            <a:ext cx="1076325" cy="1255712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grpSp>
        <p:nvGrpSpPr>
          <p:cNvPr id="47117" name="Group 13"/>
          <p:cNvGrpSpPr>
            <a:grpSpLocks/>
          </p:cNvGrpSpPr>
          <p:nvPr/>
        </p:nvGrpSpPr>
        <p:grpSpPr bwMode="auto">
          <a:xfrm>
            <a:off x="1162148" y="1428750"/>
            <a:ext cx="7181850" cy="3076575"/>
            <a:chOff x="810" y="900"/>
            <a:chExt cx="4356" cy="1938"/>
          </a:xfrm>
        </p:grpSpPr>
        <p:sp>
          <p:nvSpPr>
            <p:cNvPr id="79878" name="Line 5"/>
            <p:cNvSpPr>
              <a:spLocks noChangeShapeType="1"/>
            </p:cNvSpPr>
            <p:nvPr/>
          </p:nvSpPr>
          <p:spPr bwMode="auto">
            <a:xfrm flipV="1">
              <a:off x="3228" y="900"/>
              <a:ext cx="1938" cy="193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79" name="Line 6"/>
            <p:cNvSpPr>
              <a:spLocks noChangeShapeType="1"/>
            </p:cNvSpPr>
            <p:nvPr/>
          </p:nvSpPr>
          <p:spPr bwMode="auto">
            <a:xfrm flipH="1" flipV="1">
              <a:off x="810" y="1290"/>
              <a:ext cx="1542" cy="154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0" name="Line 7"/>
            <p:cNvSpPr>
              <a:spLocks noChangeShapeType="1"/>
            </p:cNvSpPr>
            <p:nvPr/>
          </p:nvSpPr>
          <p:spPr bwMode="auto">
            <a:xfrm>
              <a:off x="2644" y="2548"/>
              <a:ext cx="144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1" name="Line 8"/>
            <p:cNvSpPr>
              <a:spLocks noChangeShapeType="1"/>
            </p:cNvSpPr>
            <p:nvPr/>
          </p:nvSpPr>
          <p:spPr bwMode="auto">
            <a:xfrm>
              <a:off x="2944" y="2548"/>
              <a:ext cx="144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2" name="Line 9"/>
            <p:cNvSpPr>
              <a:spLocks noChangeShapeType="1"/>
            </p:cNvSpPr>
            <p:nvPr/>
          </p:nvSpPr>
          <p:spPr bwMode="auto">
            <a:xfrm flipV="1">
              <a:off x="2484" y="2538"/>
              <a:ext cx="162" cy="16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3" name="Line 10"/>
            <p:cNvSpPr>
              <a:spLocks noChangeShapeType="1"/>
            </p:cNvSpPr>
            <p:nvPr/>
          </p:nvSpPr>
          <p:spPr bwMode="auto">
            <a:xfrm flipV="1">
              <a:off x="2792" y="2540"/>
              <a:ext cx="150" cy="15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4" name="Line 11"/>
            <p:cNvSpPr>
              <a:spLocks noChangeShapeType="1"/>
            </p:cNvSpPr>
            <p:nvPr/>
          </p:nvSpPr>
          <p:spPr bwMode="auto">
            <a:xfrm>
              <a:off x="3090" y="2694"/>
              <a:ext cx="144" cy="144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885" name="Line 12"/>
            <p:cNvSpPr>
              <a:spLocks noChangeShapeType="1"/>
            </p:cNvSpPr>
            <p:nvPr/>
          </p:nvSpPr>
          <p:spPr bwMode="auto">
            <a:xfrm flipV="1">
              <a:off x="2348" y="2684"/>
              <a:ext cx="150" cy="15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79877" name="Text Box 64"/>
          <p:cNvSpPr txBox="1">
            <a:spLocks noChangeArrowheads="1"/>
          </p:cNvSpPr>
          <p:nvPr/>
        </p:nvSpPr>
        <p:spPr bwMode="auto">
          <a:xfrm>
            <a:off x="4391025" y="4476750"/>
            <a:ext cx="533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0  1</a:t>
            </a:r>
            <a:endParaRPr lang="ru-RU" sz="1000"/>
          </a:p>
        </p:txBody>
      </p:sp>
      <p:sp>
        <p:nvSpPr>
          <p:cNvPr id="65" name="TextBox 64"/>
          <p:cNvSpPr txBox="1"/>
          <p:nvPr/>
        </p:nvSpPr>
        <p:spPr>
          <a:xfrm>
            <a:off x="5041900" y="4495801"/>
            <a:ext cx="4102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у  = </a:t>
            </a:r>
            <a:r>
              <a:rPr lang="en-GB" dirty="0" smtClean="0">
                <a:cs typeface="Times New Roman" pitchFamily="18" charset="0"/>
              </a:rPr>
              <a:t>|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х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en-GB" dirty="0" smtClean="0">
                <a:cs typeface="Times New Roman" pitchFamily="18" charset="0"/>
              </a:rPr>
              <a:t>|</a:t>
            </a:r>
            <a:r>
              <a:rPr lang="ru-RU" dirty="0" smtClean="0">
                <a:cs typeface="Times New Roman" pitchFamily="18" charset="0"/>
              </a:rPr>
              <a:t> - 1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- 2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- 3</a:t>
            </a:r>
            <a:endParaRPr lang="ru-RU" dirty="0"/>
          </a:p>
        </p:txBody>
      </p:sp>
      <p:pic>
        <p:nvPicPr>
          <p:cNvPr id="67" name="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304800" y="37909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9672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6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3.33333E-6 1.11111E-6 L -3.33333E-6 0.10972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47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5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</p:childTnLst>
        </p:cTn>
      </p:par>
    </p:tnLst>
    <p:bldLst>
      <p:bldP spid="6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0888" y="2095500"/>
            <a:ext cx="78200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0898" name="Rectangle 2"/>
          <p:cNvSpPr>
            <a:spLocks noGrp="1"/>
          </p:cNvSpPr>
          <p:nvPr>
            <p:ph type="title"/>
          </p:nvPr>
        </p:nvSpPr>
        <p:spPr>
          <a:xfrm>
            <a:off x="-177800" y="723900"/>
            <a:ext cx="9321800" cy="1130300"/>
          </a:xfrm>
        </p:spPr>
        <p:txBody>
          <a:bodyPr/>
          <a:lstStyle/>
          <a:p>
            <a:pPr algn="ctr" eaLnBrk="1" hangingPunct="1"/>
            <a:r>
              <a:rPr lang="ru-RU" sz="4400" dirty="0" smtClean="0">
                <a:solidFill>
                  <a:srgbClr val="FF0000"/>
                </a:solidFill>
              </a:rPr>
              <a:t>График функции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 = 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- 2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- 3 </a:t>
            </a:r>
            <a:r>
              <a:rPr lang="en-GB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.</a:t>
            </a:r>
            <a:endParaRPr lang="ru-RU" sz="4400" dirty="0" smtClean="0">
              <a:solidFill>
                <a:srgbClr val="FF0000"/>
              </a:solidFill>
            </a:endParaRPr>
          </a:p>
        </p:txBody>
      </p:sp>
      <p:sp>
        <p:nvSpPr>
          <p:cNvPr id="80899" name="Line 6"/>
          <p:cNvSpPr>
            <a:spLocks noChangeShapeType="1"/>
          </p:cNvSpPr>
          <p:nvPr/>
        </p:nvSpPr>
        <p:spPr bwMode="auto">
          <a:xfrm flipV="1">
            <a:off x="6292850" y="3556000"/>
            <a:ext cx="2101850" cy="20542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0900" name="Line 7"/>
          <p:cNvSpPr>
            <a:spLocks noChangeShapeType="1"/>
          </p:cNvSpPr>
          <p:nvPr/>
        </p:nvSpPr>
        <p:spPr bwMode="auto">
          <a:xfrm flipH="1" flipV="1">
            <a:off x="723900" y="3677505"/>
            <a:ext cx="1978025" cy="194542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08" name="Line 8"/>
          <p:cNvSpPr>
            <a:spLocks noChangeShapeType="1"/>
          </p:cNvSpPr>
          <p:nvPr/>
        </p:nvSpPr>
        <p:spPr bwMode="auto">
          <a:xfrm>
            <a:off x="4505521" y="5010051"/>
            <a:ext cx="276225" cy="3206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09" name="Line 9"/>
          <p:cNvSpPr>
            <a:spLocks noChangeShapeType="1"/>
          </p:cNvSpPr>
          <p:nvPr/>
        </p:nvSpPr>
        <p:spPr bwMode="auto">
          <a:xfrm>
            <a:off x="4798243" y="5929460"/>
            <a:ext cx="335831" cy="312394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0" name="Line 10"/>
          <p:cNvSpPr>
            <a:spLocks noChangeShapeType="1"/>
          </p:cNvSpPr>
          <p:nvPr/>
        </p:nvSpPr>
        <p:spPr bwMode="auto">
          <a:xfrm flipV="1">
            <a:off x="3883417" y="5901179"/>
            <a:ext cx="320938" cy="31835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1" name="Line 11"/>
          <p:cNvSpPr>
            <a:spLocks noChangeShapeType="1"/>
          </p:cNvSpPr>
          <p:nvPr/>
        </p:nvSpPr>
        <p:spPr bwMode="auto">
          <a:xfrm flipV="1">
            <a:off x="4496586" y="5901178"/>
            <a:ext cx="301658" cy="32051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2" name="Line 12"/>
          <p:cNvSpPr>
            <a:spLocks noChangeShapeType="1"/>
          </p:cNvSpPr>
          <p:nvPr/>
        </p:nvSpPr>
        <p:spPr bwMode="auto">
          <a:xfrm>
            <a:off x="5089721" y="6200580"/>
            <a:ext cx="311838" cy="285062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3" name="Line 13"/>
          <p:cNvSpPr>
            <a:spLocks noChangeShapeType="1"/>
          </p:cNvSpPr>
          <p:nvPr/>
        </p:nvSpPr>
        <p:spPr bwMode="auto">
          <a:xfrm flipV="1">
            <a:off x="3619500" y="6149973"/>
            <a:ext cx="339725" cy="339726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4" name="Line 14"/>
          <p:cNvSpPr>
            <a:spLocks noChangeShapeType="1"/>
          </p:cNvSpPr>
          <p:nvPr/>
        </p:nvSpPr>
        <p:spPr bwMode="auto">
          <a:xfrm flipH="1">
            <a:off x="5384800" y="5591175"/>
            <a:ext cx="939800" cy="9112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5" name="Line 15"/>
          <p:cNvSpPr>
            <a:spLocks noChangeShapeType="1"/>
          </p:cNvSpPr>
          <p:nvPr/>
        </p:nvSpPr>
        <p:spPr bwMode="auto">
          <a:xfrm>
            <a:off x="2717801" y="5613400"/>
            <a:ext cx="901700" cy="8890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6" name="Line 16"/>
          <p:cNvSpPr>
            <a:spLocks noChangeShapeType="1"/>
          </p:cNvSpPr>
          <p:nvPr/>
        </p:nvSpPr>
        <p:spPr bwMode="auto">
          <a:xfrm flipH="1">
            <a:off x="2711449" y="4749801"/>
            <a:ext cx="908050" cy="8572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7" name="Line 17"/>
          <p:cNvSpPr>
            <a:spLocks noChangeShapeType="1"/>
          </p:cNvSpPr>
          <p:nvPr/>
        </p:nvSpPr>
        <p:spPr bwMode="auto">
          <a:xfrm>
            <a:off x="5373278" y="4732256"/>
            <a:ext cx="903697" cy="88431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19" name="Line 19"/>
          <p:cNvSpPr>
            <a:spLocks noChangeShapeType="1"/>
          </p:cNvSpPr>
          <p:nvPr/>
        </p:nvSpPr>
        <p:spPr bwMode="auto">
          <a:xfrm flipV="1">
            <a:off x="5140325" y="4737099"/>
            <a:ext cx="257175" cy="2698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0" name="Line 20"/>
          <p:cNvSpPr>
            <a:spLocks noChangeShapeType="1"/>
          </p:cNvSpPr>
          <p:nvPr/>
        </p:nvSpPr>
        <p:spPr bwMode="auto">
          <a:xfrm flipV="1">
            <a:off x="4787901" y="4981574"/>
            <a:ext cx="374650" cy="3524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1" name="Line 21"/>
          <p:cNvSpPr>
            <a:spLocks noChangeShapeType="1"/>
          </p:cNvSpPr>
          <p:nvPr/>
        </p:nvSpPr>
        <p:spPr bwMode="auto">
          <a:xfrm>
            <a:off x="3619892" y="4751110"/>
            <a:ext cx="298057" cy="284146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2" name="Line 22"/>
          <p:cNvSpPr>
            <a:spLocks noChangeShapeType="1"/>
          </p:cNvSpPr>
          <p:nvPr/>
        </p:nvSpPr>
        <p:spPr bwMode="auto">
          <a:xfrm>
            <a:off x="3855563" y="4977353"/>
            <a:ext cx="357760" cy="36260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3" name="Line 23"/>
          <p:cNvSpPr>
            <a:spLocks noChangeShapeType="1"/>
          </p:cNvSpPr>
          <p:nvPr/>
        </p:nvSpPr>
        <p:spPr bwMode="auto">
          <a:xfrm>
            <a:off x="4207365" y="5908479"/>
            <a:ext cx="279400" cy="3048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1224" name="Line 24"/>
          <p:cNvSpPr>
            <a:spLocks noChangeShapeType="1"/>
          </p:cNvSpPr>
          <p:nvPr/>
        </p:nvSpPr>
        <p:spPr bwMode="auto">
          <a:xfrm flipV="1">
            <a:off x="4206973" y="5016402"/>
            <a:ext cx="301625" cy="3016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0917" name="Text Box 73"/>
          <p:cNvSpPr txBox="1">
            <a:spLocks noChangeArrowheads="1"/>
          </p:cNvSpPr>
          <p:nvPr/>
        </p:nvSpPr>
        <p:spPr bwMode="auto">
          <a:xfrm>
            <a:off x="4492625" y="5568950"/>
            <a:ext cx="533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/>
              <a:t>0  1</a:t>
            </a:r>
            <a:endParaRPr lang="ru-RU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4445392" y="3185622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у  =  </a:t>
            </a:r>
            <a:r>
              <a:rPr lang="en-GB" dirty="0" smtClean="0">
                <a:cs typeface="Times New Roman" pitchFamily="18" charset="0"/>
              </a:rPr>
              <a:t>|</a:t>
            </a:r>
            <a:r>
              <a:rPr lang="ru-RU" dirty="0" smtClean="0">
                <a:cs typeface="Times New Roman" pitchFamily="18" charset="0"/>
              </a:rPr>
              <a:t>  </a:t>
            </a:r>
            <a:r>
              <a:rPr lang="en-GB" dirty="0" smtClean="0">
                <a:cs typeface="Times New Roman" pitchFamily="18" charset="0"/>
              </a:rPr>
              <a:t>|</a:t>
            </a:r>
            <a:r>
              <a:rPr lang="ru-RU" dirty="0" smtClean="0">
                <a:cs typeface="Times New Roman" pitchFamily="18" charset="0"/>
              </a:rPr>
              <a:t>  </a:t>
            </a:r>
            <a:r>
              <a:rPr lang="en-GB" dirty="0" smtClean="0">
                <a:cs typeface="Times New Roman" pitchFamily="18" charset="0"/>
              </a:rPr>
              <a:t>|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ru-RU" dirty="0" err="1" smtClean="0">
                <a:cs typeface="Times New Roman" pitchFamily="18" charset="0"/>
              </a:rPr>
              <a:t>х</a:t>
            </a:r>
            <a:r>
              <a:rPr lang="ru-RU" dirty="0" smtClean="0">
                <a:cs typeface="Times New Roman" pitchFamily="18" charset="0"/>
              </a:rPr>
              <a:t> </a:t>
            </a:r>
            <a:r>
              <a:rPr lang="en-GB" dirty="0" smtClean="0">
                <a:cs typeface="Times New Roman" pitchFamily="18" charset="0"/>
              </a:rPr>
              <a:t>|</a:t>
            </a:r>
            <a:r>
              <a:rPr lang="ru-RU" dirty="0" smtClean="0">
                <a:cs typeface="Times New Roman" pitchFamily="18" charset="0"/>
              </a:rPr>
              <a:t> - 1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- 2</a:t>
            </a:r>
            <a:r>
              <a:rPr lang="en-GB" dirty="0" smtClean="0">
                <a:cs typeface="Times New Roman" pitchFamily="18" charset="0"/>
              </a:rPr>
              <a:t> |</a:t>
            </a:r>
            <a:r>
              <a:rPr lang="ru-RU" dirty="0" smtClean="0">
                <a:cs typeface="Times New Roman" pitchFamily="18" charset="0"/>
              </a:rPr>
              <a:t> - 3 </a:t>
            </a:r>
            <a:r>
              <a:rPr lang="en-GB" dirty="0" smtClean="0">
                <a:cs typeface="Times New Roman" pitchFamily="18" charset="0"/>
              </a:rPr>
              <a:t>|</a:t>
            </a:r>
            <a:endParaRPr lang="ru-RU" dirty="0"/>
          </a:p>
        </p:txBody>
      </p:sp>
      <p:pic>
        <p:nvPicPr>
          <p:cNvPr id="26" name="3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04800" y="32575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2406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6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500"/>
                                        <p:tgtEl>
                                          <p:spTgt spid="512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1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51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512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51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51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512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512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1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1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1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1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1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51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1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1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6"/>
                </p:tgtEl>
              </p:cMediaNode>
            </p:audio>
          </p:childTnLst>
        </p:cTn>
      </p:par>
    </p:tnLst>
    <p:bldLst>
      <p:bldP spid="51208" grpId="0" animBg="1"/>
      <p:bldP spid="51209" grpId="0" animBg="1"/>
      <p:bldP spid="51210" grpId="0" animBg="1"/>
      <p:bldP spid="51211" grpId="0" animBg="1"/>
      <p:bldP spid="51212" grpId="0" animBg="1"/>
      <p:bldP spid="51213" grpId="0" animBg="1"/>
      <p:bldP spid="51214" grpId="0" animBg="1"/>
      <p:bldP spid="51215" grpId="0" animBg="1"/>
      <p:bldP spid="51216" grpId="0" animBg="1"/>
      <p:bldP spid="51217" grpId="0" animBg="1"/>
      <p:bldP spid="51219" grpId="0" animBg="1"/>
      <p:bldP spid="51220" grpId="0" animBg="1"/>
      <p:bldP spid="51221" grpId="0" animBg="1"/>
      <p:bldP spid="51222" grpId="0" animBg="1"/>
      <p:bldP spid="51223" grpId="0" animBg="1"/>
      <p:bldP spid="51224" grpId="0" animBg="1"/>
      <p:bldP spid="7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/>
          </p:cNvSpPr>
          <p:nvPr>
            <p:ph type="title"/>
          </p:nvPr>
        </p:nvSpPr>
        <p:spPr>
          <a:xfrm>
            <a:off x="457200" y="43815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4000" dirty="0" smtClean="0">
                <a:solidFill>
                  <a:srgbClr val="FF0000"/>
                </a:solidFill>
              </a:rPr>
              <a:t>График функции </a:t>
            </a:r>
            <a:br>
              <a:rPr lang="ru-RU" sz="4000" dirty="0" smtClean="0">
                <a:solidFill>
                  <a:srgbClr val="FF0000"/>
                </a:solidFill>
              </a:rPr>
            </a:b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 =  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- 1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- 2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- 3 </a:t>
            </a:r>
            <a:r>
              <a:rPr lang="en-GB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|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- 4.</a:t>
            </a:r>
            <a:endParaRPr lang="ru-RU" sz="4000" dirty="0" smtClean="0">
              <a:latin typeface="Arial" charset="0"/>
            </a:endParaRPr>
          </a:p>
        </p:txBody>
      </p:sp>
      <p:grpSp>
        <p:nvGrpSpPr>
          <p:cNvPr id="52240" name="Group 16"/>
          <p:cNvGrpSpPr>
            <a:grpSpLocks/>
          </p:cNvGrpSpPr>
          <p:nvPr/>
        </p:nvGrpSpPr>
        <p:grpSpPr bwMode="auto">
          <a:xfrm>
            <a:off x="819150" y="2152650"/>
            <a:ext cx="7277100" cy="2359025"/>
            <a:chOff x="624" y="1356"/>
            <a:chExt cx="4344" cy="1486"/>
          </a:xfrm>
        </p:grpSpPr>
        <p:sp>
          <p:nvSpPr>
            <p:cNvPr id="81974" name="Line 6"/>
            <p:cNvSpPr>
              <a:spLocks noChangeShapeType="1"/>
            </p:cNvSpPr>
            <p:nvPr/>
          </p:nvSpPr>
          <p:spPr bwMode="auto">
            <a:xfrm flipH="1" flipV="1">
              <a:off x="624" y="1746"/>
              <a:ext cx="1086" cy="1086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1975" name="Group 15"/>
            <p:cNvGrpSpPr>
              <a:grpSpLocks/>
            </p:cNvGrpSpPr>
            <p:nvPr/>
          </p:nvGrpSpPr>
          <p:grpSpPr bwMode="auto">
            <a:xfrm>
              <a:off x="1702" y="1356"/>
              <a:ext cx="3266" cy="1486"/>
              <a:chOff x="1714" y="1356"/>
              <a:chExt cx="3266" cy="1486"/>
            </a:xfrm>
          </p:grpSpPr>
          <p:sp>
            <p:nvSpPr>
              <p:cNvPr id="81976" name="Line 5"/>
              <p:cNvSpPr>
                <a:spLocks noChangeShapeType="1"/>
              </p:cNvSpPr>
              <p:nvPr/>
            </p:nvSpPr>
            <p:spPr bwMode="auto">
              <a:xfrm flipV="1">
                <a:off x="3498" y="1356"/>
                <a:ext cx="1482" cy="148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77" name="Line 7"/>
              <p:cNvSpPr>
                <a:spLocks noChangeShapeType="1"/>
              </p:cNvSpPr>
              <p:nvPr/>
            </p:nvSpPr>
            <p:spPr bwMode="auto">
              <a:xfrm>
                <a:off x="2608" y="2542"/>
                <a:ext cx="144" cy="14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78" name="Line 8"/>
              <p:cNvSpPr>
                <a:spLocks noChangeShapeType="1"/>
              </p:cNvSpPr>
              <p:nvPr/>
            </p:nvSpPr>
            <p:spPr bwMode="auto">
              <a:xfrm flipH="1">
                <a:off x="1714" y="2386"/>
                <a:ext cx="450" cy="45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79" name="Line 9"/>
              <p:cNvSpPr>
                <a:spLocks noChangeShapeType="1"/>
              </p:cNvSpPr>
              <p:nvPr/>
            </p:nvSpPr>
            <p:spPr bwMode="auto">
              <a:xfrm>
                <a:off x="3034" y="2386"/>
                <a:ext cx="456" cy="45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80" name="Line 10"/>
              <p:cNvSpPr>
                <a:spLocks noChangeShapeType="1"/>
              </p:cNvSpPr>
              <p:nvPr/>
            </p:nvSpPr>
            <p:spPr bwMode="auto">
              <a:xfrm flipV="1">
                <a:off x="2884" y="2392"/>
                <a:ext cx="162" cy="16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81" name="Line 11"/>
              <p:cNvSpPr>
                <a:spLocks noChangeShapeType="1"/>
              </p:cNvSpPr>
              <p:nvPr/>
            </p:nvSpPr>
            <p:spPr bwMode="auto">
              <a:xfrm flipV="1">
                <a:off x="2748" y="2538"/>
                <a:ext cx="150" cy="15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82" name="Line 12"/>
              <p:cNvSpPr>
                <a:spLocks noChangeShapeType="1"/>
              </p:cNvSpPr>
              <p:nvPr/>
            </p:nvSpPr>
            <p:spPr bwMode="auto">
              <a:xfrm>
                <a:off x="2162" y="2402"/>
                <a:ext cx="144" cy="14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83" name="Line 13"/>
              <p:cNvSpPr>
                <a:spLocks noChangeShapeType="1"/>
              </p:cNvSpPr>
              <p:nvPr/>
            </p:nvSpPr>
            <p:spPr bwMode="auto">
              <a:xfrm>
                <a:off x="2278" y="2524"/>
                <a:ext cx="180" cy="168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984" name="Line 14"/>
              <p:cNvSpPr>
                <a:spLocks noChangeShapeType="1"/>
              </p:cNvSpPr>
              <p:nvPr/>
            </p:nvSpPr>
            <p:spPr bwMode="auto">
              <a:xfrm flipV="1">
                <a:off x="2454" y="2538"/>
                <a:ext cx="150" cy="15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81923" name="Group 17"/>
          <p:cNvGrpSpPr>
            <a:grpSpLocks/>
          </p:cNvGrpSpPr>
          <p:nvPr/>
        </p:nvGrpSpPr>
        <p:grpSpPr bwMode="auto">
          <a:xfrm>
            <a:off x="1009650" y="1481138"/>
            <a:ext cx="6545263" cy="5338762"/>
            <a:chOff x="2214" y="1341"/>
            <a:chExt cx="3682" cy="3003"/>
          </a:xfrm>
        </p:grpSpPr>
        <p:sp>
          <p:nvSpPr>
            <p:cNvPr id="81925" name="Line 18"/>
            <p:cNvSpPr>
              <a:spLocks noChangeShapeType="1"/>
            </p:cNvSpPr>
            <p:nvPr/>
          </p:nvSpPr>
          <p:spPr bwMode="auto">
            <a:xfrm>
              <a:off x="2250" y="3048"/>
              <a:ext cx="362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26" name="Line 19"/>
            <p:cNvSpPr>
              <a:spLocks noChangeShapeType="1"/>
            </p:cNvSpPr>
            <p:nvPr/>
          </p:nvSpPr>
          <p:spPr bwMode="auto">
            <a:xfrm flipV="1">
              <a:off x="3968" y="1471"/>
              <a:ext cx="0" cy="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27" name="Line 20"/>
            <p:cNvSpPr>
              <a:spLocks noChangeShapeType="1"/>
            </p:cNvSpPr>
            <p:nvPr/>
          </p:nvSpPr>
          <p:spPr bwMode="auto">
            <a:xfrm>
              <a:off x="2227" y="291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28" name="Line 21"/>
            <p:cNvSpPr>
              <a:spLocks noChangeShapeType="1"/>
            </p:cNvSpPr>
            <p:nvPr/>
          </p:nvSpPr>
          <p:spPr bwMode="auto">
            <a:xfrm>
              <a:off x="2225" y="277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29" name="Line 22"/>
            <p:cNvSpPr>
              <a:spLocks noChangeShapeType="1"/>
            </p:cNvSpPr>
            <p:nvPr/>
          </p:nvSpPr>
          <p:spPr bwMode="auto">
            <a:xfrm>
              <a:off x="2229" y="2642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0" name="Line 23"/>
            <p:cNvSpPr>
              <a:spLocks noChangeShapeType="1"/>
            </p:cNvSpPr>
            <p:nvPr/>
          </p:nvSpPr>
          <p:spPr bwMode="auto">
            <a:xfrm>
              <a:off x="2216" y="250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1" name="Line 24"/>
            <p:cNvSpPr>
              <a:spLocks noChangeShapeType="1"/>
            </p:cNvSpPr>
            <p:nvPr/>
          </p:nvSpPr>
          <p:spPr bwMode="auto">
            <a:xfrm>
              <a:off x="2225" y="2373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2" name="Line 25"/>
            <p:cNvSpPr>
              <a:spLocks noChangeShapeType="1"/>
            </p:cNvSpPr>
            <p:nvPr/>
          </p:nvSpPr>
          <p:spPr bwMode="auto">
            <a:xfrm>
              <a:off x="2225" y="223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3" name="Line 26"/>
            <p:cNvSpPr>
              <a:spLocks noChangeShapeType="1"/>
            </p:cNvSpPr>
            <p:nvPr/>
          </p:nvSpPr>
          <p:spPr bwMode="auto">
            <a:xfrm>
              <a:off x="2223" y="209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4" name="Line 27"/>
            <p:cNvSpPr>
              <a:spLocks noChangeShapeType="1"/>
            </p:cNvSpPr>
            <p:nvPr/>
          </p:nvSpPr>
          <p:spPr bwMode="auto">
            <a:xfrm>
              <a:off x="2222" y="19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5" name="Line 28"/>
            <p:cNvSpPr>
              <a:spLocks noChangeShapeType="1"/>
            </p:cNvSpPr>
            <p:nvPr/>
          </p:nvSpPr>
          <p:spPr bwMode="auto">
            <a:xfrm>
              <a:off x="2225" y="182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6" name="Line 29"/>
            <p:cNvSpPr>
              <a:spLocks noChangeShapeType="1"/>
            </p:cNvSpPr>
            <p:nvPr/>
          </p:nvSpPr>
          <p:spPr bwMode="auto">
            <a:xfrm>
              <a:off x="2229" y="168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7" name="Line 30"/>
            <p:cNvSpPr>
              <a:spLocks noChangeShapeType="1"/>
            </p:cNvSpPr>
            <p:nvPr/>
          </p:nvSpPr>
          <p:spPr bwMode="auto">
            <a:xfrm>
              <a:off x="2233" y="1548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8" name="Line 31"/>
            <p:cNvSpPr>
              <a:spLocks noChangeShapeType="1"/>
            </p:cNvSpPr>
            <p:nvPr/>
          </p:nvSpPr>
          <p:spPr bwMode="auto">
            <a:xfrm>
              <a:off x="2214" y="318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39" name="Line 32"/>
            <p:cNvSpPr>
              <a:spLocks noChangeShapeType="1"/>
            </p:cNvSpPr>
            <p:nvPr/>
          </p:nvSpPr>
          <p:spPr bwMode="auto">
            <a:xfrm>
              <a:off x="2223" y="332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0" name="Line 33"/>
            <p:cNvSpPr>
              <a:spLocks noChangeShapeType="1"/>
            </p:cNvSpPr>
            <p:nvPr/>
          </p:nvSpPr>
          <p:spPr bwMode="auto">
            <a:xfrm>
              <a:off x="2216" y="34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1" name="Line 34"/>
            <p:cNvSpPr>
              <a:spLocks noChangeShapeType="1"/>
            </p:cNvSpPr>
            <p:nvPr/>
          </p:nvSpPr>
          <p:spPr bwMode="auto">
            <a:xfrm>
              <a:off x="2220" y="359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2" name="Line 35"/>
            <p:cNvSpPr>
              <a:spLocks noChangeShapeType="1"/>
            </p:cNvSpPr>
            <p:nvPr/>
          </p:nvSpPr>
          <p:spPr bwMode="auto">
            <a:xfrm>
              <a:off x="2229" y="372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3" name="Line 36"/>
            <p:cNvSpPr>
              <a:spLocks noChangeShapeType="1"/>
            </p:cNvSpPr>
            <p:nvPr/>
          </p:nvSpPr>
          <p:spPr bwMode="auto">
            <a:xfrm>
              <a:off x="2227" y="386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4" name="Line 37"/>
            <p:cNvSpPr>
              <a:spLocks noChangeShapeType="1"/>
            </p:cNvSpPr>
            <p:nvPr/>
          </p:nvSpPr>
          <p:spPr bwMode="auto">
            <a:xfrm>
              <a:off x="2225" y="400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5" name="Line 38"/>
            <p:cNvSpPr>
              <a:spLocks noChangeShapeType="1"/>
            </p:cNvSpPr>
            <p:nvPr/>
          </p:nvSpPr>
          <p:spPr bwMode="auto">
            <a:xfrm>
              <a:off x="2218" y="413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6" name="Line 39"/>
            <p:cNvSpPr>
              <a:spLocks noChangeShapeType="1"/>
            </p:cNvSpPr>
            <p:nvPr/>
          </p:nvSpPr>
          <p:spPr bwMode="auto">
            <a:xfrm>
              <a:off x="2227" y="426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7" name="Line 40"/>
            <p:cNvSpPr>
              <a:spLocks noChangeShapeType="1"/>
            </p:cNvSpPr>
            <p:nvPr/>
          </p:nvSpPr>
          <p:spPr bwMode="auto">
            <a:xfrm>
              <a:off x="2300" y="1460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8" name="Line 41"/>
            <p:cNvSpPr>
              <a:spLocks noChangeShapeType="1"/>
            </p:cNvSpPr>
            <p:nvPr/>
          </p:nvSpPr>
          <p:spPr bwMode="auto">
            <a:xfrm>
              <a:off x="2439" y="1464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49" name="Line 42"/>
            <p:cNvSpPr>
              <a:spLocks noChangeShapeType="1"/>
            </p:cNvSpPr>
            <p:nvPr/>
          </p:nvSpPr>
          <p:spPr bwMode="auto">
            <a:xfrm>
              <a:off x="2578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0" name="Line 43"/>
            <p:cNvSpPr>
              <a:spLocks noChangeShapeType="1"/>
            </p:cNvSpPr>
            <p:nvPr/>
          </p:nvSpPr>
          <p:spPr bwMode="auto">
            <a:xfrm>
              <a:off x="2717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1" name="Line 44"/>
            <p:cNvSpPr>
              <a:spLocks noChangeShapeType="1"/>
            </p:cNvSpPr>
            <p:nvPr/>
          </p:nvSpPr>
          <p:spPr bwMode="auto">
            <a:xfrm>
              <a:off x="2856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2" name="Line 45"/>
            <p:cNvSpPr>
              <a:spLocks noChangeShapeType="1"/>
            </p:cNvSpPr>
            <p:nvPr/>
          </p:nvSpPr>
          <p:spPr bwMode="auto">
            <a:xfrm>
              <a:off x="2995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3" name="Line 46"/>
            <p:cNvSpPr>
              <a:spLocks noChangeShapeType="1"/>
            </p:cNvSpPr>
            <p:nvPr/>
          </p:nvSpPr>
          <p:spPr bwMode="auto">
            <a:xfrm>
              <a:off x="313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4" name="Line 47"/>
            <p:cNvSpPr>
              <a:spLocks noChangeShapeType="1"/>
            </p:cNvSpPr>
            <p:nvPr/>
          </p:nvSpPr>
          <p:spPr bwMode="auto">
            <a:xfrm>
              <a:off x="3273" y="1458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5" name="Line 48"/>
            <p:cNvSpPr>
              <a:spLocks noChangeShapeType="1"/>
            </p:cNvSpPr>
            <p:nvPr/>
          </p:nvSpPr>
          <p:spPr bwMode="auto">
            <a:xfrm>
              <a:off x="3412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6" name="Line 49"/>
            <p:cNvSpPr>
              <a:spLocks noChangeShapeType="1"/>
            </p:cNvSpPr>
            <p:nvPr/>
          </p:nvSpPr>
          <p:spPr bwMode="auto">
            <a:xfrm>
              <a:off x="3551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7" name="Line 50"/>
            <p:cNvSpPr>
              <a:spLocks noChangeShapeType="1"/>
            </p:cNvSpPr>
            <p:nvPr/>
          </p:nvSpPr>
          <p:spPr bwMode="auto">
            <a:xfrm>
              <a:off x="3690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8" name="Line 51"/>
            <p:cNvSpPr>
              <a:spLocks noChangeShapeType="1"/>
            </p:cNvSpPr>
            <p:nvPr/>
          </p:nvSpPr>
          <p:spPr bwMode="auto">
            <a:xfrm>
              <a:off x="4103" y="1476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59" name="Line 52"/>
            <p:cNvSpPr>
              <a:spLocks noChangeShapeType="1"/>
            </p:cNvSpPr>
            <p:nvPr/>
          </p:nvSpPr>
          <p:spPr bwMode="auto">
            <a:xfrm>
              <a:off x="4248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0" name="Line 53"/>
            <p:cNvSpPr>
              <a:spLocks noChangeShapeType="1"/>
            </p:cNvSpPr>
            <p:nvPr/>
          </p:nvSpPr>
          <p:spPr bwMode="auto">
            <a:xfrm>
              <a:off x="4381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1" name="Line 54"/>
            <p:cNvSpPr>
              <a:spLocks noChangeShapeType="1"/>
            </p:cNvSpPr>
            <p:nvPr/>
          </p:nvSpPr>
          <p:spPr bwMode="auto">
            <a:xfrm>
              <a:off x="4520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2" name="Line 55"/>
            <p:cNvSpPr>
              <a:spLocks noChangeShapeType="1"/>
            </p:cNvSpPr>
            <p:nvPr/>
          </p:nvSpPr>
          <p:spPr bwMode="auto">
            <a:xfrm>
              <a:off x="4659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3" name="Line 56"/>
            <p:cNvSpPr>
              <a:spLocks noChangeShapeType="1"/>
            </p:cNvSpPr>
            <p:nvPr/>
          </p:nvSpPr>
          <p:spPr bwMode="auto">
            <a:xfrm>
              <a:off x="4798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4" name="Line 57"/>
            <p:cNvSpPr>
              <a:spLocks noChangeShapeType="1"/>
            </p:cNvSpPr>
            <p:nvPr/>
          </p:nvSpPr>
          <p:spPr bwMode="auto">
            <a:xfrm>
              <a:off x="4937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5" name="Line 58"/>
            <p:cNvSpPr>
              <a:spLocks noChangeShapeType="1"/>
            </p:cNvSpPr>
            <p:nvPr/>
          </p:nvSpPr>
          <p:spPr bwMode="auto">
            <a:xfrm>
              <a:off x="5076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6" name="Line 59"/>
            <p:cNvSpPr>
              <a:spLocks noChangeShapeType="1"/>
            </p:cNvSpPr>
            <p:nvPr/>
          </p:nvSpPr>
          <p:spPr bwMode="auto">
            <a:xfrm>
              <a:off x="5215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7" name="Line 60"/>
            <p:cNvSpPr>
              <a:spLocks noChangeShapeType="1"/>
            </p:cNvSpPr>
            <p:nvPr/>
          </p:nvSpPr>
          <p:spPr bwMode="auto">
            <a:xfrm>
              <a:off x="535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8" name="Line 61"/>
            <p:cNvSpPr>
              <a:spLocks noChangeShapeType="1"/>
            </p:cNvSpPr>
            <p:nvPr/>
          </p:nvSpPr>
          <p:spPr bwMode="auto">
            <a:xfrm>
              <a:off x="5493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69" name="Line 62"/>
            <p:cNvSpPr>
              <a:spLocks noChangeShapeType="1"/>
            </p:cNvSpPr>
            <p:nvPr/>
          </p:nvSpPr>
          <p:spPr bwMode="auto">
            <a:xfrm>
              <a:off x="5632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70" name="Line 63"/>
            <p:cNvSpPr>
              <a:spLocks noChangeShapeType="1"/>
            </p:cNvSpPr>
            <p:nvPr/>
          </p:nvSpPr>
          <p:spPr bwMode="auto">
            <a:xfrm>
              <a:off x="5765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71" name="Line 64"/>
            <p:cNvSpPr>
              <a:spLocks noChangeShapeType="1"/>
            </p:cNvSpPr>
            <p:nvPr/>
          </p:nvSpPr>
          <p:spPr bwMode="auto">
            <a:xfrm flipV="1">
              <a:off x="3827" y="1465"/>
              <a:ext cx="0" cy="287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972" name="Rectangle 65"/>
            <p:cNvSpPr>
              <a:spLocks noChangeArrowheads="1"/>
            </p:cNvSpPr>
            <p:nvPr/>
          </p:nvSpPr>
          <p:spPr bwMode="auto">
            <a:xfrm>
              <a:off x="5728" y="2860"/>
              <a:ext cx="16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x</a:t>
              </a:r>
              <a:endParaRPr lang="ru-RU" sz="1800">
                <a:latin typeface="Arial" charset="0"/>
              </a:endParaRPr>
            </a:p>
          </p:txBody>
        </p:sp>
        <p:sp>
          <p:nvSpPr>
            <p:cNvPr id="81973" name="Rectangle 66"/>
            <p:cNvSpPr>
              <a:spLocks noChangeArrowheads="1"/>
            </p:cNvSpPr>
            <p:nvPr/>
          </p:nvSpPr>
          <p:spPr bwMode="auto">
            <a:xfrm>
              <a:off x="3807" y="1341"/>
              <a:ext cx="16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sp>
        <p:nvSpPr>
          <p:cNvPr id="81924" name="Text Box 67"/>
          <p:cNvSpPr txBox="1">
            <a:spLocks noChangeArrowheads="1"/>
          </p:cNvSpPr>
          <p:nvPr/>
        </p:nvSpPr>
        <p:spPr bwMode="auto">
          <a:xfrm>
            <a:off x="4076700" y="4476750"/>
            <a:ext cx="533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0  1</a:t>
            </a:r>
            <a:endParaRPr lang="ru-RU" sz="1000"/>
          </a:p>
        </p:txBody>
      </p:sp>
      <p:pic>
        <p:nvPicPr>
          <p:cNvPr id="68" name="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304800" y="34671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9547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 1.48148E-6 L 0 0.14305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522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2506" fill="hold"/>
                                        <p:tgtEl>
                                          <p:spTgt spid="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8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2150" y="1406525"/>
            <a:ext cx="77343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2946" name="Line 6"/>
          <p:cNvSpPr>
            <a:spLocks noChangeShapeType="1"/>
          </p:cNvSpPr>
          <p:nvPr/>
        </p:nvSpPr>
        <p:spPr bwMode="auto">
          <a:xfrm flipH="1" flipV="1">
            <a:off x="659910" y="4098533"/>
            <a:ext cx="798513" cy="7969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947" name="Line 8"/>
          <p:cNvSpPr>
            <a:spLocks noChangeShapeType="1"/>
          </p:cNvSpPr>
          <p:nvPr/>
        </p:nvSpPr>
        <p:spPr bwMode="auto">
          <a:xfrm flipV="1">
            <a:off x="7440808" y="3959258"/>
            <a:ext cx="930193" cy="904646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7" name="Line 9"/>
          <p:cNvSpPr>
            <a:spLocks noChangeShapeType="1"/>
          </p:cNvSpPr>
          <p:nvPr/>
        </p:nvSpPr>
        <p:spPr bwMode="auto">
          <a:xfrm>
            <a:off x="4430713" y="5459413"/>
            <a:ext cx="293687" cy="3175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8" name="Line 10"/>
          <p:cNvSpPr>
            <a:spLocks noChangeShapeType="1"/>
          </p:cNvSpPr>
          <p:nvPr/>
        </p:nvSpPr>
        <p:spPr bwMode="auto">
          <a:xfrm flipH="1">
            <a:off x="2673153" y="5156200"/>
            <a:ext cx="873125" cy="9017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59" name="Line 11"/>
          <p:cNvSpPr>
            <a:spLocks noChangeShapeType="1"/>
          </p:cNvSpPr>
          <p:nvPr/>
        </p:nvSpPr>
        <p:spPr bwMode="auto">
          <a:xfrm>
            <a:off x="5303838" y="5156200"/>
            <a:ext cx="931862" cy="9461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0" name="Line 12"/>
          <p:cNvSpPr>
            <a:spLocks noChangeShapeType="1"/>
          </p:cNvSpPr>
          <p:nvPr/>
        </p:nvSpPr>
        <p:spPr bwMode="auto">
          <a:xfrm flipV="1">
            <a:off x="5010150" y="5168900"/>
            <a:ext cx="284163" cy="30956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1" name="Line 13"/>
          <p:cNvSpPr>
            <a:spLocks noChangeShapeType="1"/>
          </p:cNvSpPr>
          <p:nvPr/>
        </p:nvSpPr>
        <p:spPr bwMode="auto">
          <a:xfrm flipV="1">
            <a:off x="4718050" y="5453063"/>
            <a:ext cx="328613" cy="3270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2" name="Line 14"/>
          <p:cNvSpPr>
            <a:spLocks noChangeShapeType="1"/>
          </p:cNvSpPr>
          <p:nvPr/>
        </p:nvSpPr>
        <p:spPr bwMode="auto">
          <a:xfrm>
            <a:off x="3580714" y="5159375"/>
            <a:ext cx="293688" cy="3317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3" name="Line 15"/>
          <p:cNvSpPr>
            <a:spLocks noChangeShapeType="1"/>
          </p:cNvSpPr>
          <p:nvPr/>
        </p:nvSpPr>
        <p:spPr bwMode="auto">
          <a:xfrm>
            <a:off x="3845925" y="5459511"/>
            <a:ext cx="300037" cy="3302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4" name="Line 16"/>
          <p:cNvSpPr>
            <a:spLocks noChangeShapeType="1"/>
          </p:cNvSpPr>
          <p:nvPr/>
        </p:nvSpPr>
        <p:spPr bwMode="auto">
          <a:xfrm flipV="1">
            <a:off x="4167893" y="5486399"/>
            <a:ext cx="262705" cy="29080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5" name="Line 17"/>
          <p:cNvSpPr>
            <a:spLocks noChangeShapeType="1"/>
          </p:cNvSpPr>
          <p:nvPr/>
        </p:nvSpPr>
        <p:spPr bwMode="auto">
          <a:xfrm flipH="1" flipV="1">
            <a:off x="1393628" y="4838797"/>
            <a:ext cx="1292225" cy="12350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6" name="Line 18"/>
          <p:cNvSpPr>
            <a:spLocks noChangeShapeType="1"/>
          </p:cNvSpPr>
          <p:nvPr/>
        </p:nvSpPr>
        <p:spPr bwMode="auto">
          <a:xfrm flipV="1">
            <a:off x="6211888" y="4845050"/>
            <a:ext cx="1252537" cy="12573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7" name="Line 19"/>
          <p:cNvSpPr>
            <a:spLocks noChangeShapeType="1"/>
          </p:cNvSpPr>
          <p:nvPr/>
        </p:nvSpPr>
        <p:spPr bwMode="auto">
          <a:xfrm flipH="1" flipV="1">
            <a:off x="6221691" y="3733013"/>
            <a:ext cx="1199970" cy="1121561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8" name="Line 20"/>
          <p:cNvSpPr>
            <a:spLocks noChangeShapeType="1"/>
          </p:cNvSpPr>
          <p:nvPr/>
        </p:nvSpPr>
        <p:spPr bwMode="auto">
          <a:xfrm flipV="1">
            <a:off x="1443038" y="3695699"/>
            <a:ext cx="1211262" cy="1174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69" name="Line 21"/>
          <p:cNvSpPr>
            <a:spLocks noChangeShapeType="1"/>
          </p:cNvSpPr>
          <p:nvPr/>
        </p:nvSpPr>
        <p:spPr bwMode="auto">
          <a:xfrm flipH="1">
            <a:off x="5340056" y="3723588"/>
            <a:ext cx="891062" cy="892176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0" name="Line 22"/>
          <p:cNvSpPr>
            <a:spLocks noChangeShapeType="1"/>
          </p:cNvSpPr>
          <p:nvPr/>
        </p:nvSpPr>
        <p:spPr bwMode="auto">
          <a:xfrm>
            <a:off x="2648932" y="3733015"/>
            <a:ext cx="912927" cy="87620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2" name="Line 24"/>
          <p:cNvSpPr>
            <a:spLocks noChangeShapeType="1"/>
          </p:cNvSpPr>
          <p:nvPr/>
        </p:nvSpPr>
        <p:spPr bwMode="auto">
          <a:xfrm>
            <a:off x="4703976" y="4006392"/>
            <a:ext cx="317092" cy="30923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3" name="Line 25"/>
          <p:cNvSpPr>
            <a:spLocks noChangeShapeType="1"/>
          </p:cNvSpPr>
          <p:nvPr/>
        </p:nvSpPr>
        <p:spPr bwMode="auto">
          <a:xfrm>
            <a:off x="5014815" y="4315628"/>
            <a:ext cx="320756" cy="322359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4" name="Line 26"/>
          <p:cNvSpPr>
            <a:spLocks noChangeShapeType="1"/>
          </p:cNvSpPr>
          <p:nvPr/>
        </p:nvSpPr>
        <p:spPr bwMode="auto">
          <a:xfrm flipV="1">
            <a:off x="3832029" y="4050222"/>
            <a:ext cx="296863" cy="30956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5" name="Line 27"/>
          <p:cNvSpPr>
            <a:spLocks noChangeShapeType="1"/>
          </p:cNvSpPr>
          <p:nvPr/>
        </p:nvSpPr>
        <p:spPr bwMode="auto">
          <a:xfrm flipV="1">
            <a:off x="3561762" y="4306104"/>
            <a:ext cx="322263" cy="3016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6" name="Line 28"/>
          <p:cNvSpPr>
            <a:spLocks noChangeShapeType="1"/>
          </p:cNvSpPr>
          <p:nvPr/>
        </p:nvSpPr>
        <p:spPr bwMode="auto">
          <a:xfrm flipV="1">
            <a:off x="4422775" y="4029683"/>
            <a:ext cx="303213" cy="2889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3277" name="Line 29"/>
          <p:cNvSpPr>
            <a:spLocks noChangeShapeType="1"/>
          </p:cNvSpPr>
          <p:nvPr/>
        </p:nvSpPr>
        <p:spPr bwMode="auto">
          <a:xfrm>
            <a:off x="4138367" y="4034672"/>
            <a:ext cx="301659" cy="27337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968" name="Text Box 77"/>
          <p:cNvSpPr txBox="1">
            <a:spLocks noChangeArrowheads="1"/>
          </p:cNvSpPr>
          <p:nvPr/>
        </p:nvSpPr>
        <p:spPr bwMode="auto">
          <a:xfrm>
            <a:off x="4378325" y="4933950"/>
            <a:ext cx="5334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0  1</a:t>
            </a:r>
            <a:endParaRPr lang="ru-RU" sz="1000"/>
          </a:p>
        </p:txBody>
      </p:sp>
      <p:sp>
        <p:nvSpPr>
          <p:cNvPr id="80" name="Прямоугольник 79"/>
          <p:cNvSpPr/>
          <p:nvPr/>
        </p:nvSpPr>
        <p:spPr>
          <a:xfrm>
            <a:off x="0" y="285403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График функции 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у  = 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 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3600" dirty="0" err="1" smtClean="0">
                <a:solidFill>
                  <a:srgbClr val="FF0000"/>
                </a:solidFill>
                <a:cs typeface="Times New Roman" pitchFamily="18" charset="0"/>
              </a:rPr>
              <a:t>х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- 1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 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- 2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 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- 3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- 4 </a:t>
            </a:r>
            <a:r>
              <a:rPr lang="en-GB" sz="36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3600" dirty="0" smtClean="0">
                <a:solidFill>
                  <a:srgbClr val="FF0000"/>
                </a:solidFill>
                <a:cs typeface="Times New Roman" pitchFamily="18" charset="0"/>
              </a:rPr>
              <a:t> .</a:t>
            </a:r>
            <a:endParaRPr lang="ru-RU" sz="3600" dirty="0"/>
          </a:p>
        </p:txBody>
      </p:sp>
      <p:pic>
        <p:nvPicPr>
          <p:cNvPr id="29" name="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04800" y="260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4563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6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" dur="1000"/>
                                        <p:tgtEl>
                                          <p:spTgt spid="53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1000"/>
                                        <p:tgtEl>
                                          <p:spTgt spid="53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1000"/>
                                        <p:tgtEl>
                                          <p:spTgt spid="532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1000"/>
                                        <p:tgtEl>
                                          <p:spTgt spid="53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1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1000"/>
                                        <p:tgtEl>
                                          <p:spTgt spid="532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1000"/>
                                        <p:tgtEl>
                                          <p:spTgt spid="532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1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3" presetClass="exit" presetSubtype="1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1000"/>
                                        <p:tgtEl>
                                          <p:spTgt spid="53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53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53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1000"/>
                                        <p:tgtEl>
                                          <p:spTgt spid="53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1000"/>
                                        <p:tgtEl>
                                          <p:spTgt spid="53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1000"/>
                                        <p:tgtEl>
                                          <p:spTgt spid="53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1000"/>
                                        <p:tgtEl>
                                          <p:spTgt spid="53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1000"/>
                                        <p:tgtEl>
                                          <p:spTgt spid="53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1000"/>
                                        <p:tgtEl>
                                          <p:spTgt spid="53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1000"/>
                                        <p:tgtEl>
                                          <p:spTgt spid="53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1000"/>
                                        <p:tgtEl>
                                          <p:spTgt spid="53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  <p:bldLst>
      <p:bldP spid="53257" grpId="0" animBg="1"/>
      <p:bldP spid="53258" grpId="0" animBg="1"/>
      <p:bldP spid="53259" grpId="0" animBg="1"/>
      <p:bldP spid="53260" grpId="0" animBg="1"/>
      <p:bldP spid="53261" grpId="0" animBg="1"/>
      <p:bldP spid="53262" grpId="0" animBg="1"/>
      <p:bldP spid="53263" grpId="0" animBg="1"/>
      <p:bldP spid="53264" grpId="0" animBg="1"/>
      <p:bldP spid="53265" grpId="0" animBg="1"/>
      <p:bldP spid="53266" grpId="0" animBg="1"/>
      <p:bldP spid="53267" grpId="0" animBg="1"/>
      <p:bldP spid="53268" grpId="0" animBg="1"/>
      <p:bldP spid="53269" grpId="0" animBg="1"/>
      <p:bldP spid="53270" grpId="0" animBg="1"/>
      <p:bldP spid="53272" grpId="0" animBg="1"/>
      <p:bldP spid="53273" grpId="0" animBg="1"/>
      <p:bldP spid="53274" grpId="0" animBg="1"/>
      <p:bldP spid="53275" grpId="0" animBg="1"/>
      <p:bldP spid="53276" grpId="0" animBg="1"/>
      <p:bldP spid="5327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8" name="Прямая соединительная линия 127"/>
          <p:cNvCxnSpPr/>
          <p:nvPr/>
        </p:nvCxnSpPr>
        <p:spPr>
          <a:xfrm rot="5400000" flipH="1">
            <a:off x="1744664" y="3108320"/>
            <a:ext cx="1476375" cy="1412875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4895850" y="4908768"/>
            <a:ext cx="22782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Если</a:t>
            </a:r>
            <a:r>
              <a:rPr lang="ru-RU" dirty="0" smtClean="0"/>
              <a:t> 3</a:t>
            </a:r>
            <a:r>
              <a:rPr lang="en-US" dirty="0" smtClean="0"/>
              <a:t>&lt;a&lt;4</a:t>
            </a:r>
            <a:r>
              <a:rPr lang="ru-RU" dirty="0" smtClean="0"/>
              <a:t>,</a:t>
            </a:r>
          </a:p>
          <a:p>
            <a:r>
              <a:rPr lang="ru-RU" dirty="0" smtClean="0"/>
              <a:t>то уравнение </a:t>
            </a:r>
          </a:p>
          <a:p>
            <a:r>
              <a:rPr lang="ru-RU" dirty="0" smtClean="0"/>
              <a:t>имеет шесть</a:t>
            </a:r>
          </a:p>
          <a:p>
            <a:r>
              <a:rPr lang="ru-RU" dirty="0" smtClean="0"/>
              <a:t>корней. </a:t>
            </a:r>
            <a:endParaRPr lang="ru-RU" dirty="0"/>
          </a:p>
        </p:txBody>
      </p:sp>
      <p:sp>
        <p:nvSpPr>
          <p:cNvPr id="57" name="TextBox 56"/>
          <p:cNvSpPr txBox="1"/>
          <p:nvPr/>
        </p:nvSpPr>
        <p:spPr>
          <a:xfrm>
            <a:off x="0" y="3497836"/>
            <a:ext cx="25781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Если а = 0,</a:t>
            </a:r>
          </a:p>
          <a:p>
            <a:pPr algn="ctr"/>
            <a:r>
              <a:rPr lang="ru-RU" dirty="0" smtClean="0"/>
              <a:t> то уравнение имеет 2 корня.</a:t>
            </a:r>
            <a:endParaRPr lang="ru-RU" dirty="0"/>
          </a:p>
        </p:txBody>
      </p:sp>
      <p:pic>
        <p:nvPicPr>
          <p:cNvPr id="83969" name="Picture 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57488" y="1390650"/>
            <a:ext cx="6399212" cy="355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0" name="Rectangle 2"/>
          <p:cNvSpPr>
            <a:spLocks noGrp="1"/>
          </p:cNvSpPr>
          <p:nvPr>
            <p:ph type="title"/>
          </p:nvPr>
        </p:nvSpPr>
        <p:spPr>
          <a:xfrm>
            <a:off x="0" y="492125"/>
            <a:ext cx="9144000" cy="1143000"/>
          </a:xfrm>
        </p:spPr>
        <p:txBody>
          <a:bodyPr/>
          <a:lstStyle/>
          <a:p>
            <a:pPr algn="ctr" eaLnBrk="1" hangingPunct="1"/>
            <a:r>
              <a:rPr lang="ru-RU" sz="4600" dirty="0" smtClean="0">
                <a:solidFill>
                  <a:srgbClr val="FF0000"/>
                </a:solidFill>
              </a:rPr>
              <a:t/>
            </a:r>
            <a:br>
              <a:rPr lang="ru-RU" sz="4600" dirty="0" smtClean="0">
                <a:solidFill>
                  <a:srgbClr val="FF0000"/>
                </a:solidFill>
              </a:rPr>
            </a:br>
            <a:r>
              <a:rPr lang="ru-RU" sz="4600" dirty="0" smtClean="0">
                <a:solidFill>
                  <a:srgbClr val="FF0000"/>
                </a:solidFill>
              </a:rPr>
              <a:t>Решение уравнения </a:t>
            </a:r>
            <a:br>
              <a:rPr lang="ru-RU" sz="4600" dirty="0" smtClean="0">
                <a:solidFill>
                  <a:srgbClr val="FF0000"/>
                </a:solidFill>
              </a:rPr>
            </a:br>
            <a:r>
              <a:rPr lang="en-GB" sz="4800" dirty="0" smtClean="0">
                <a:solidFill>
                  <a:srgbClr val="FF0000"/>
                </a:solidFill>
                <a:cs typeface="Times New Roman" pitchFamily="18" charset="0"/>
              </a:rPr>
              <a:t>|||||</a:t>
            </a: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ru-RU" sz="4800" dirty="0" err="1" smtClean="0">
                <a:solidFill>
                  <a:srgbClr val="FF0000"/>
                </a:solidFill>
                <a:cs typeface="Times New Roman" pitchFamily="18" charset="0"/>
              </a:rPr>
              <a:t>х</a:t>
            </a: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 </a:t>
            </a:r>
            <a:r>
              <a:rPr lang="en-GB" sz="48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 - 1</a:t>
            </a:r>
            <a:r>
              <a:rPr lang="en-GB" sz="4800" dirty="0" smtClean="0">
                <a:solidFill>
                  <a:srgbClr val="FF0000"/>
                </a:solidFill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 - 2</a:t>
            </a:r>
            <a:r>
              <a:rPr lang="en-GB" sz="4800" dirty="0" smtClean="0">
                <a:solidFill>
                  <a:srgbClr val="FF0000"/>
                </a:solidFill>
                <a:cs typeface="Times New Roman" pitchFamily="18" charset="0"/>
              </a:rPr>
              <a:t> |</a:t>
            </a: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 - 3 </a:t>
            </a:r>
            <a:r>
              <a:rPr lang="en-GB" sz="48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ru-RU" sz="4800" dirty="0" smtClean="0">
                <a:solidFill>
                  <a:srgbClr val="FF0000"/>
                </a:solidFill>
                <a:cs typeface="Times New Roman" pitchFamily="18" charset="0"/>
              </a:rPr>
              <a:t> - 4 </a:t>
            </a:r>
            <a:r>
              <a:rPr lang="en-GB" sz="4800" dirty="0" smtClean="0">
                <a:solidFill>
                  <a:srgbClr val="FF0000"/>
                </a:solidFill>
                <a:cs typeface="Times New Roman" pitchFamily="18" charset="0"/>
              </a:rPr>
              <a:t>|</a:t>
            </a:r>
            <a:r>
              <a:rPr lang="en-US" sz="4600" dirty="0" smtClean="0">
                <a:solidFill>
                  <a:srgbClr val="FF0000"/>
                </a:solidFill>
              </a:rPr>
              <a:t> </a:t>
            </a:r>
            <a:r>
              <a:rPr lang="ru-RU" sz="4600" dirty="0" smtClean="0">
                <a:solidFill>
                  <a:srgbClr val="FF0000"/>
                </a:solidFill>
              </a:rPr>
              <a:t>= а.</a:t>
            </a:r>
            <a:r>
              <a:rPr lang="en-US" sz="4600" dirty="0" smtClean="0">
                <a:solidFill>
                  <a:srgbClr val="FF0000"/>
                </a:solidFill>
              </a:rPr>
              <a:t> </a:t>
            </a:r>
            <a:endParaRPr lang="ru-RU" sz="4600" dirty="0" smtClean="0">
              <a:solidFill>
                <a:srgbClr val="FF0000"/>
              </a:solidFill>
            </a:endParaRPr>
          </a:p>
        </p:txBody>
      </p:sp>
      <p:sp>
        <p:nvSpPr>
          <p:cNvPr id="83978" name="Line 5"/>
          <p:cNvSpPr>
            <a:spLocks noChangeShapeType="1"/>
          </p:cNvSpPr>
          <p:nvPr/>
        </p:nvSpPr>
        <p:spPr bwMode="auto">
          <a:xfrm flipH="1" flipV="1">
            <a:off x="2209799" y="3530599"/>
            <a:ext cx="989013" cy="9810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79" name="Line 6"/>
          <p:cNvSpPr>
            <a:spLocks noChangeShapeType="1"/>
          </p:cNvSpPr>
          <p:nvPr/>
        </p:nvSpPr>
        <p:spPr bwMode="auto">
          <a:xfrm flipV="1">
            <a:off x="7875588" y="3095625"/>
            <a:ext cx="1430338" cy="14287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0" name="Line 7"/>
          <p:cNvSpPr>
            <a:spLocks noChangeShapeType="1"/>
          </p:cNvSpPr>
          <p:nvPr/>
        </p:nvSpPr>
        <p:spPr bwMode="auto">
          <a:xfrm flipH="1" flipV="1">
            <a:off x="6927850" y="3556000"/>
            <a:ext cx="941388" cy="9398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1" name="Line 8"/>
          <p:cNvSpPr>
            <a:spLocks noChangeShapeType="1"/>
          </p:cNvSpPr>
          <p:nvPr/>
        </p:nvSpPr>
        <p:spPr bwMode="auto">
          <a:xfrm flipV="1">
            <a:off x="3201988" y="3556000"/>
            <a:ext cx="944563" cy="9429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2" name="Line 9"/>
          <p:cNvSpPr>
            <a:spLocks noChangeShapeType="1"/>
          </p:cNvSpPr>
          <p:nvPr/>
        </p:nvSpPr>
        <p:spPr bwMode="auto">
          <a:xfrm flipH="1">
            <a:off x="6223000" y="3571875"/>
            <a:ext cx="717550" cy="7175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3" name="Line 10"/>
          <p:cNvSpPr>
            <a:spLocks noChangeShapeType="1"/>
          </p:cNvSpPr>
          <p:nvPr/>
        </p:nvSpPr>
        <p:spPr bwMode="auto">
          <a:xfrm>
            <a:off x="4119563" y="3571875"/>
            <a:ext cx="728663" cy="7270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4" name="Line 11"/>
          <p:cNvSpPr>
            <a:spLocks noChangeShapeType="1"/>
          </p:cNvSpPr>
          <p:nvPr/>
        </p:nvSpPr>
        <p:spPr bwMode="auto">
          <a:xfrm>
            <a:off x="5775325" y="3825875"/>
            <a:ext cx="230188" cy="230188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5" name="Line 12"/>
          <p:cNvSpPr>
            <a:spLocks noChangeShapeType="1"/>
          </p:cNvSpPr>
          <p:nvPr/>
        </p:nvSpPr>
        <p:spPr bwMode="auto">
          <a:xfrm>
            <a:off x="5961063" y="4021138"/>
            <a:ext cx="287338" cy="2667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6" name="Line 13"/>
          <p:cNvSpPr>
            <a:spLocks noChangeShapeType="1"/>
          </p:cNvSpPr>
          <p:nvPr/>
        </p:nvSpPr>
        <p:spPr bwMode="auto">
          <a:xfrm flipV="1">
            <a:off x="5041900" y="3790950"/>
            <a:ext cx="258763" cy="258763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7" name="Line 14"/>
          <p:cNvSpPr>
            <a:spLocks noChangeShapeType="1"/>
          </p:cNvSpPr>
          <p:nvPr/>
        </p:nvSpPr>
        <p:spPr bwMode="auto">
          <a:xfrm flipV="1">
            <a:off x="4826000" y="4024313"/>
            <a:ext cx="239713" cy="2381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8" name="Line 15"/>
          <p:cNvSpPr>
            <a:spLocks noChangeShapeType="1"/>
          </p:cNvSpPr>
          <p:nvPr/>
        </p:nvSpPr>
        <p:spPr bwMode="auto">
          <a:xfrm flipV="1">
            <a:off x="5537200" y="3805238"/>
            <a:ext cx="239713" cy="2381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3989" name="Line 16"/>
          <p:cNvSpPr>
            <a:spLocks noChangeShapeType="1"/>
          </p:cNvSpPr>
          <p:nvPr/>
        </p:nvSpPr>
        <p:spPr bwMode="auto">
          <a:xfrm>
            <a:off x="5307013" y="3821113"/>
            <a:ext cx="230188" cy="22860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15" name="Rectangle 3"/>
          <p:cNvSpPr>
            <a:spLocks/>
          </p:cNvSpPr>
          <p:nvPr/>
        </p:nvSpPr>
        <p:spPr bwMode="auto">
          <a:xfrm>
            <a:off x="2260600" y="5038725"/>
            <a:ext cx="2247900" cy="16002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400" dirty="0"/>
              <a:t>Если </a:t>
            </a:r>
            <a:r>
              <a:rPr lang="ru-RU" sz="2400" dirty="0" smtClean="0"/>
              <a:t>а</a:t>
            </a:r>
            <a:r>
              <a:rPr lang="en-US" sz="2400" dirty="0" smtClean="0"/>
              <a:t> </a:t>
            </a:r>
            <a:r>
              <a:rPr lang="ru-RU" sz="2400" dirty="0"/>
              <a:t>=</a:t>
            </a:r>
            <a:r>
              <a:rPr lang="en-US" sz="2400" dirty="0"/>
              <a:t> </a:t>
            </a:r>
            <a:r>
              <a:rPr lang="ru-RU" sz="2400" dirty="0"/>
              <a:t>2, </a:t>
            </a:r>
            <a:r>
              <a:rPr lang="ru-RU" sz="2400" dirty="0" smtClean="0"/>
              <a:t>то  уравнение имеет девять корней</a:t>
            </a:r>
            <a:endParaRPr lang="ru-RU" sz="2400" dirty="0"/>
          </a:p>
        </p:txBody>
      </p:sp>
      <p:sp>
        <p:nvSpPr>
          <p:cNvPr id="55316" name="Rectangle 3"/>
          <p:cNvSpPr>
            <a:spLocks/>
          </p:cNvSpPr>
          <p:nvPr/>
        </p:nvSpPr>
        <p:spPr bwMode="auto">
          <a:xfrm>
            <a:off x="4616450" y="5216956"/>
            <a:ext cx="21463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400" dirty="0"/>
              <a:t>Если </a:t>
            </a:r>
            <a:r>
              <a:rPr lang="ru-RU" sz="2400" dirty="0" smtClean="0"/>
              <a:t>а</a:t>
            </a:r>
            <a:r>
              <a:rPr lang="en-US" sz="2400" dirty="0" smtClean="0"/>
              <a:t> </a:t>
            </a:r>
            <a:r>
              <a:rPr lang="ru-RU" sz="2400" dirty="0"/>
              <a:t>=</a:t>
            </a:r>
            <a:r>
              <a:rPr lang="en-US" sz="2400" dirty="0"/>
              <a:t> </a:t>
            </a:r>
            <a:r>
              <a:rPr lang="ru-RU" sz="2400" dirty="0"/>
              <a:t>3, </a:t>
            </a:r>
          </a:p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400" dirty="0" smtClean="0"/>
              <a:t>то уравнение </a:t>
            </a:r>
          </a:p>
          <a:p>
            <a:pPr marL="273050" indent="-273050" algn="ctr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None/>
            </a:pPr>
            <a:r>
              <a:rPr lang="ru-RU" sz="2400" dirty="0" smtClean="0"/>
              <a:t>имеет восемь корней</a:t>
            </a:r>
            <a:endParaRPr lang="ru-RU" sz="2400" dirty="0"/>
          </a:p>
        </p:txBody>
      </p:sp>
      <p:sp>
        <p:nvSpPr>
          <p:cNvPr id="55317" name="Line 21"/>
          <p:cNvSpPr>
            <a:spLocks noChangeShapeType="1"/>
          </p:cNvSpPr>
          <p:nvPr/>
        </p:nvSpPr>
        <p:spPr bwMode="auto">
          <a:xfrm>
            <a:off x="2755900" y="4305300"/>
            <a:ext cx="60071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ru-RU"/>
          </a:p>
        </p:txBody>
      </p:sp>
      <p:sp>
        <p:nvSpPr>
          <p:cNvPr id="55318" name="Line 22"/>
          <p:cNvSpPr>
            <a:spLocks noChangeShapeType="1"/>
          </p:cNvSpPr>
          <p:nvPr/>
        </p:nvSpPr>
        <p:spPr bwMode="auto">
          <a:xfrm>
            <a:off x="2794000" y="4076700"/>
            <a:ext cx="6045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5319" name="Line 23"/>
          <p:cNvSpPr>
            <a:spLocks noChangeShapeType="1"/>
          </p:cNvSpPr>
          <p:nvPr/>
        </p:nvSpPr>
        <p:spPr bwMode="auto">
          <a:xfrm>
            <a:off x="2489200" y="3835400"/>
            <a:ext cx="6324600" cy="127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6731000" y="5259765"/>
            <a:ext cx="2413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Если а = 4,</a:t>
            </a:r>
          </a:p>
          <a:p>
            <a:pPr algn="ctr"/>
            <a:r>
              <a:rPr lang="ru-RU" sz="2400" dirty="0" smtClean="0"/>
              <a:t>то уравнение имеет четыре корня.</a:t>
            </a:r>
            <a:endParaRPr lang="ru-RU" sz="2400" dirty="0"/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>
            <a:off x="2238375" y="3590925"/>
            <a:ext cx="6562725" cy="476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Овал 28"/>
          <p:cNvSpPr/>
          <p:nvPr/>
        </p:nvSpPr>
        <p:spPr>
          <a:xfrm flipV="1">
            <a:off x="2870200" y="4254500"/>
            <a:ext cx="1524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 flipV="1">
            <a:off x="3340100" y="4254500"/>
            <a:ext cx="1524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 flipV="1">
            <a:off x="4749800" y="4254500"/>
            <a:ext cx="1524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 flipV="1">
            <a:off x="6172200" y="4229100"/>
            <a:ext cx="1524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 flipV="1">
            <a:off x="7581900" y="4241800"/>
            <a:ext cx="1524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 flipV="1">
            <a:off x="8039100" y="4229100"/>
            <a:ext cx="152400" cy="1143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Овал 35"/>
          <p:cNvSpPr/>
          <p:nvPr/>
        </p:nvSpPr>
        <p:spPr>
          <a:xfrm flipV="1">
            <a:off x="2679700" y="40005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Овал 36"/>
          <p:cNvSpPr/>
          <p:nvPr/>
        </p:nvSpPr>
        <p:spPr>
          <a:xfrm flipV="1">
            <a:off x="3581400" y="40132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Овал 37"/>
          <p:cNvSpPr/>
          <p:nvPr/>
        </p:nvSpPr>
        <p:spPr>
          <a:xfrm flipV="1">
            <a:off x="4521200" y="40132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Овал 38"/>
          <p:cNvSpPr/>
          <p:nvPr/>
        </p:nvSpPr>
        <p:spPr>
          <a:xfrm flipV="1">
            <a:off x="4991100" y="40005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Овал 39"/>
          <p:cNvSpPr/>
          <p:nvPr/>
        </p:nvSpPr>
        <p:spPr>
          <a:xfrm flipV="1">
            <a:off x="5435600" y="40259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 flipV="1">
            <a:off x="5930900" y="40005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 flipV="1">
            <a:off x="6413500" y="40132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 flipV="1">
            <a:off x="7340600" y="40132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 flipV="1">
            <a:off x="8293100" y="3987800"/>
            <a:ext cx="152400" cy="114300"/>
          </a:xfrm>
          <a:prstGeom prst="ellipse">
            <a:avLst/>
          </a:prstGeom>
          <a:solidFill>
            <a:srgbClr val="DB6D1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 flipV="1">
            <a:off x="8534400" y="37719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 flipV="1">
            <a:off x="7112000" y="37719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 flipV="1">
            <a:off x="6637337" y="37846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 flipV="1">
            <a:off x="5702300" y="37846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 flipV="1">
            <a:off x="5219700" y="37592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 flipV="1">
            <a:off x="4292600" y="37846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 flipV="1">
            <a:off x="3797300" y="37719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Овал 51"/>
          <p:cNvSpPr/>
          <p:nvPr/>
        </p:nvSpPr>
        <p:spPr>
          <a:xfrm flipV="1">
            <a:off x="2451100" y="3784600"/>
            <a:ext cx="152400" cy="1143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Овал 52"/>
          <p:cNvSpPr/>
          <p:nvPr/>
        </p:nvSpPr>
        <p:spPr>
          <a:xfrm flipV="1">
            <a:off x="4038600" y="3530600"/>
            <a:ext cx="152400" cy="1143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Овал 53"/>
          <p:cNvSpPr/>
          <p:nvPr/>
        </p:nvSpPr>
        <p:spPr>
          <a:xfrm flipV="1">
            <a:off x="6870700" y="3530600"/>
            <a:ext cx="152400" cy="1143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 flipV="1">
            <a:off x="8763000" y="3536950"/>
            <a:ext cx="152400" cy="1143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 flipV="1">
            <a:off x="2216150" y="3543300"/>
            <a:ext cx="152400" cy="1143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9" name="Прямая соединительная линия 58"/>
          <p:cNvCxnSpPr/>
          <p:nvPr/>
        </p:nvCxnSpPr>
        <p:spPr>
          <a:xfrm>
            <a:off x="2679700" y="4533900"/>
            <a:ext cx="6362700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Овал 59"/>
          <p:cNvSpPr/>
          <p:nvPr/>
        </p:nvSpPr>
        <p:spPr>
          <a:xfrm flipV="1">
            <a:off x="7810500" y="4470400"/>
            <a:ext cx="152400" cy="1143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Овал 60"/>
          <p:cNvSpPr/>
          <p:nvPr/>
        </p:nvSpPr>
        <p:spPr>
          <a:xfrm flipV="1">
            <a:off x="3098800" y="4495800"/>
            <a:ext cx="152400" cy="1143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TextBox 57"/>
          <p:cNvSpPr txBox="1"/>
          <p:nvPr/>
        </p:nvSpPr>
        <p:spPr>
          <a:xfrm>
            <a:off x="152400" y="1752600"/>
            <a:ext cx="22225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а </a:t>
            </a:r>
            <a:r>
              <a:rPr lang="en-US" dirty="0" smtClean="0"/>
              <a:t>&lt;0</a:t>
            </a:r>
            <a:r>
              <a:rPr lang="ru-RU" dirty="0" smtClean="0"/>
              <a:t>,</a:t>
            </a:r>
          </a:p>
          <a:p>
            <a:r>
              <a:rPr lang="ru-RU" dirty="0" smtClean="0"/>
              <a:t>то уравнение </a:t>
            </a:r>
          </a:p>
          <a:p>
            <a:pPr algn="ctr"/>
            <a:r>
              <a:rPr lang="ru-RU" dirty="0" smtClean="0"/>
              <a:t>не имеет корней.</a:t>
            </a:r>
            <a:endParaRPr lang="ru-RU" dirty="0"/>
          </a:p>
        </p:txBody>
      </p:sp>
      <p:cxnSp>
        <p:nvCxnSpPr>
          <p:cNvPr id="63" name="Прямая соединительная линия 62"/>
          <p:cNvCxnSpPr/>
          <p:nvPr/>
        </p:nvCxnSpPr>
        <p:spPr>
          <a:xfrm>
            <a:off x="2806700" y="4826000"/>
            <a:ext cx="6070600" cy="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44384" y="1756608"/>
            <a:ext cx="23907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Если 0</a:t>
            </a:r>
            <a:r>
              <a:rPr lang="en-US" dirty="0" smtClean="0"/>
              <a:t>&lt;a&lt;1</a:t>
            </a:r>
            <a:r>
              <a:rPr lang="ru-RU" dirty="0" smtClean="0"/>
              <a:t>,</a:t>
            </a:r>
          </a:p>
          <a:p>
            <a:r>
              <a:rPr lang="ru-RU" dirty="0" smtClean="0"/>
              <a:t>то уравнение имеет четыре корня</a:t>
            </a:r>
            <a:endParaRPr lang="ru-RU" dirty="0"/>
          </a:p>
        </p:txBody>
      </p:sp>
      <p:cxnSp>
        <p:nvCxnSpPr>
          <p:cNvPr id="66" name="Прямая соединительная линия 65"/>
          <p:cNvCxnSpPr/>
          <p:nvPr/>
        </p:nvCxnSpPr>
        <p:spPr>
          <a:xfrm>
            <a:off x="2819400" y="4438650"/>
            <a:ext cx="608647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Овал 61"/>
          <p:cNvSpPr/>
          <p:nvPr/>
        </p:nvSpPr>
        <p:spPr>
          <a:xfrm flipV="1">
            <a:off x="3208621" y="4382836"/>
            <a:ext cx="152400" cy="1143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5" name="Овал 64"/>
          <p:cNvSpPr/>
          <p:nvPr/>
        </p:nvSpPr>
        <p:spPr>
          <a:xfrm flipV="1">
            <a:off x="3023468" y="4377489"/>
            <a:ext cx="152400" cy="1143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7" name="Овал 66"/>
          <p:cNvSpPr/>
          <p:nvPr/>
        </p:nvSpPr>
        <p:spPr>
          <a:xfrm flipV="1">
            <a:off x="7711564" y="4384507"/>
            <a:ext cx="152400" cy="1143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8" name="Овал 67"/>
          <p:cNvSpPr/>
          <p:nvPr/>
        </p:nvSpPr>
        <p:spPr>
          <a:xfrm flipV="1">
            <a:off x="7916100" y="4390189"/>
            <a:ext cx="152400" cy="1143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72" name="Прямая соединительная линия 71"/>
          <p:cNvCxnSpPr/>
          <p:nvPr/>
        </p:nvCxnSpPr>
        <p:spPr>
          <a:xfrm>
            <a:off x="2827420" y="4199021"/>
            <a:ext cx="597969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19509" y="5187976"/>
            <a:ext cx="258678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Если </a:t>
            </a:r>
            <a:r>
              <a:rPr lang="en-US" sz="2400" dirty="0" smtClean="0"/>
              <a:t>1&lt;a&lt;2,</a:t>
            </a:r>
          </a:p>
          <a:p>
            <a:pPr algn="ctr"/>
            <a:r>
              <a:rPr lang="ru-RU" sz="2400" dirty="0" smtClean="0"/>
              <a:t>то уравнение </a:t>
            </a:r>
          </a:p>
          <a:p>
            <a:pPr algn="ctr"/>
            <a:r>
              <a:rPr lang="ru-RU" sz="2400" dirty="0" smtClean="0"/>
              <a:t>имеет</a:t>
            </a:r>
          </a:p>
          <a:p>
            <a:pPr algn="ctr"/>
            <a:r>
              <a:rPr lang="ru-RU" sz="2400" dirty="0" smtClean="0"/>
              <a:t>восемь корней</a:t>
            </a:r>
            <a:endParaRPr lang="ru-RU" sz="2400" dirty="0"/>
          </a:p>
        </p:txBody>
      </p:sp>
      <p:sp>
        <p:nvSpPr>
          <p:cNvPr id="76" name="Овал 75"/>
          <p:cNvSpPr/>
          <p:nvPr/>
        </p:nvSpPr>
        <p:spPr>
          <a:xfrm flipV="1">
            <a:off x="2816860" y="413258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Овал 76"/>
          <p:cNvSpPr/>
          <p:nvPr/>
        </p:nvSpPr>
        <p:spPr>
          <a:xfrm flipV="1">
            <a:off x="3418840" y="414020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 flipV="1">
            <a:off x="4638040" y="414782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 flipV="1">
            <a:off x="4820920" y="414782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 flipV="1">
            <a:off x="6047740" y="414020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Овал 80"/>
          <p:cNvSpPr/>
          <p:nvPr/>
        </p:nvSpPr>
        <p:spPr>
          <a:xfrm flipV="1">
            <a:off x="6245860" y="414020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Овал 81"/>
          <p:cNvSpPr/>
          <p:nvPr/>
        </p:nvSpPr>
        <p:spPr>
          <a:xfrm flipV="1">
            <a:off x="7487920" y="414020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Овал 82"/>
          <p:cNvSpPr/>
          <p:nvPr/>
        </p:nvSpPr>
        <p:spPr>
          <a:xfrm flipV="1">
            <a:off x="8128000" y="4155440"/>
            <a:ext cx="152400" cy="114300"/>
          </a:xfrm>
          <a:prstGeom prst="ellipse">
            <a:avLst/>
          </a:prstGeom>
          <a:solidFill>
            <a:srgbClr val="C016A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88" name="Прямая соединительная линия 87"/>
          <p:cNvCxnSpPr>
            <a:endCxn id="91" idx="2"/>
          </p:cNvCxnSpPr>
          <p:nvPr/>
        </p:nvCxnSpPr>
        <p:spPr>
          <a:xfrm rot="10800000">
            <a:off x="2565307" y="3969545"/>
            <a:ext cx="6313999" cy="246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2419851" y="5048248"/>
            <a:ext cx="198079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Если </a:t>
            </a:r>
            <a:r>
              <a:rPr lang="en-US" sz="2400" dirty="0" smtClean="0"/>
              <a:t>2&lt;a&lt;3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то уравнение </a:t>
            </a:r>
          </a:p>
          <a:p>
            <a:r>
              <a:rPr lang="ru-RU" sz="2400" dirty="0" smtClean="0"/>
              <a:t>Имеет</a:t>
            </a:r>
            <a:r>
              <a:rPr lang="en-US" sz="2400" dirty="0" smtClean="0"/>
              <a:t> </a:t>
            </a:r>
            <a:r>
              <a:rPr lang="ru-RU" sz="2400" dirty="0" smtClean="0"/>
              <a:t>десять</a:t>
            </a:r>
          </a:p>
          <a:p>
            <a:r>
              <a:rPr lang="ru-RU" sz="2400" dirty="0" smtClean="0"/>
              <a:t> корней</a:t>
            </a:r>
            <a:endParaRPr lang="ru-RU" sz="2400" dirty="0"/>
          </a:p>
        </p:txBody>
      </p:sp>
      <p:sp>
        <p:nvSpPr>
          <p:cNvPr id="90" name="Овал 89"/>
          <p:cNvSpPr/>
          <p:nvPr/>
        </p:nvSpPr>
        <p:spPr>
          <a:xfrm flipV="1">
            <a:off x="3636868" y="3914776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Овал 90"/>
          <p:cNvSpPr/>
          <p:nvPr/>
        </p:nvSpPr>
        <p:spPr>
          <a:xfrm flipV="1">
            <a:off x="2565306" y="3912395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Овал 91"/>
          <p:cNvSpPr/>
          <p:nvPr/>
        </p:nvSpPr>
        <p:spPr>
          <a:xfrm flipV="1">
            <a:off x="4446494" y="3905252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 flipV="1">
            <a:off x="5048950" y="3912396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 flipV="1">
            <a:off x="5363275" y="3902871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 flipV="1">
            <a:off x="5541868" y="3902871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 flipV="1">
            <a:off x="5837143" y="3907634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Овал 96"/>
          <p:cNvSpPr/>
          <p:nvPr/>
        </p:nvSpPr>
        <p:spPr>
          <a:xfrm flipV="1">
            <a:off x="6465793" y="3912396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Овал 97"/>
          <p:cNvSpPr/>
          <p:nvPr/>
        </p:nvSpPr>
        <p:spPr>
          <a:xfrm flipV="1">
            <a:off x="7258749" y="3907634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Овал 98"/>
          <p:cNvSpPr/>
          <p:nvPr/>
        </p:nvSpPr>
        <p:spPr>
          <a:xfrm flipV="1">
            <a:off x="8358886" y="3902871"/>
            <a:ext cx="152400" cy="114300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4" name="Прямая соединительная линия 103"/>
          <p:cNvCxnSpPr>
            <a:stCxn id="107" idx="2"/>
          </p:cNvCxnSpPr>
          <p:nvPr/>
        </p:nvCxnSpPr>
        <p:spPr>
          <a:xfrm rot="10800000" flipH="1">
            <a:off x="2314574" y="3706813"/>
            <a:ext cx="6524625" cy="222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Овал 106"/>
          <p:cNvSpPr/>
          <p:nvPr/>
        </p:nvSpPr>
        <p:spPr>
          <a:xfrm flipV="1">
            <a:off x="2314575" y="3651885"/>
            <a:ext cx="152400" cy="114300"/>
          </a:xfrm>
          <a:prstGeom prst="ellipse">
            <a:avLst/>
          </a:prstGeom>
          <a:solidFill>
            <a:srgbClr val="6B8C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8" name="Овал 107"/>
          <p:cNvSpPr/>
          <p:nvPr/>
        </p:nvSpPr>
        <p:spPr>
          <a:xfrm flipV="1">
            <a:off x="4187825" y="3655060"/>
            <a:ext cx="152400" cy="114300"/>
          </a:xfrm>
          <a:prstGeom prst="ellipse">
            <a:avLst/>
          </a:prstGeom>
          <a:solidFill>
            <a:srgbClr val="6B8C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9" name="Овал 108"/>
          <p:cNvSpPr/>
          <p:nvPr/>
        </p:nvSpPr>
        <p:spPr>
          <a:xfrm flipV="1">
            <a:off x="3921125" y="3648710"/>
            <a:ext cx="152400" cy="114300"/>
          </a:xfrm>
          <a:prstGeom prst="ellipse">
            <a:avLst/>
          </a:prstGeom>
          <a:solidFill>
            <a:srgbClr val="6B8C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1" name="Овал 110"/>
          <p:cNvSpPr/>
          <p:nvPr/>
        </p:nvSpPr>
        <p:spPr>
          <a:xfrm flipV="1">
            <a:off x="6724650" y="3645535"/>
            <a:ext cx="152400" cy="114300"/>
          </a:xfrm>
          <a:prstGeom prst="ellipse">
            <a:avLst/>
          </a:prstGeom>
          <a:solidFill>
            <a:srgbClr val="6B8C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Овал 111"/>
          <p:cNvSpPr/>
          <p:nvPr/>
        </p:nvSpPr>
        <p:spPr>
          <a:xfrm flipV="1">
            <a:off x="7010400" y="3648710"/>
            <a:ext cx="152400" cy="114300"/>
          </a:xfrm>
          <a:prstGeom prst="ellipse">
            <a:avLst/>
          </a:prstGeom>
          <a:solidFill>
            <a:srgbClr val="6B8C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3" name="Овал 112"/>
          <p:cNvSpPr/>
          <p:nvPr/>
        </p:nvSpPr>
        <p:spPr>
          <a:xfrm flipV="1">
            <a:off x="8626475" y="3655060"/>
            <a:ext cx="152400" cy="114300"/>
          </a:xfrm>
          <a:prstGeom prst="ellipse">
            <a:avLst/>
          </a:prstGeom>
          <a:solidFill>
            <a:srgbClr val="6B8C4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6" name="TextBox 115"/>
          <p:cNvSpPr txBox="1"/>
          <p:nvPr/>
        </p:nvSpPr>
        <p:spPr>
          <a:xfrm>
            <a:off x="276225" y="4791075"/>
            <a:ext cx="20288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hangingPunct="1">
              <a:buFont typeface="Wingdings 2" pitchFamily="18" charset="2"/>
              <a:buNone/>
            </a:pPr>
            <a:r>
              <a:rPr lang="ru-RU" sz="2400" dirty="0" smtClean="0"/>
              <a:t>Если а</a:t>
            </a:r>
            <a:r>
              <a:rPr lang="en-US" sz="2400" dirty="0" smtClean="0"/>
              <a:t> </a:t>
            </a:r>
            <a:r>
              <a:rPr lang="ru-RU" sz="2400" dirty="0" smtClean="0"/>
              <a:t>=</a:t>
            </a:r>
            <a:r>
              <a:rPr lang="en-US" sz="2400" dirty="0" smtClean="0"/>
              <a:t> </a:t>
            </a:r>
            <a:r>
              <a:rPr lang="ru-RU" sz="2400" dirty="0" smtClean="0"/>
              <a:t>1,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2400" dirty="0" smtClean="0"/>
              <a:t>то уравнение имеет шесть корней</a:t>
            </a:r>
          </a:p>
          <a:p>
            <a:endParaRPr lang="ru-RU" sz="2400" dirty="0"/>
          </a:p>
        </p:txBody>
      </p:sp>
      <p:sp>
        <p:nvSpPr>
          <p:cNvPr id="118" name="TextBox 117"/>
          <p:cNvSpPr txBox="1"/>
          <p:nvPr/>
        </p:nvSpPr>
        <p:spPr>
          <a:xfrm>
            <a:off x="6758514" y="5075713"/>
            <a:ext cx="231127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Если а</a:t>
            </a:r>
            <a:r>
              <a:rPr lang="en-US" dirty="0" smtClean="0"/>
              <a:t>&gt;4,</a:t>
            </a:r>
            <a:endParaRPr lang="ru-RU" dirty="0" smtClean="0"/>
          </a:p>
          <a:p>
            <a:r>
              <a:rPr lang="ru-RU" dirty="0" smtClean="0"/>
              <a:t>то уравнение </a:t>
            </a:r>
          </a:p>
          <a:p>
            <a:r>
              <a:rPr lang="ru-RU" dirty="0" smtClean="0"/>
              <a:t>имеет 2 корня</a:t>
            </a:r>
            <a:endParaRPr lang="ru-RU" dirty="0"/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2021305" y="3344779"/>
            <a:ext cx="7122695" cy="15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Овал 123"/>
          <p:cNvSpPr/>
          <p:nvPr/>
        </p:nvSpPr>
        <p:spPr>
          <a:xfrm flipV="1">
            <a:off x="1967727" y="3291624"/>
            <a:ext cx="152400" cy="114300"/>
          </a:xfrm>
          <a:prstGeom prst="ellipse">
            <a:avLst/>
          </a:prstGeom>
          <a:solidFill>
            <a:srgbClr val="05CB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Овал 125"/>
          <p:cNvSpPr/>
          <p:nvPr/>
        </p:nvSpPr>
        <p:spPr>
          <a:xfrm flipV="1">
            <a:off x="8991600" y="3306666"/>
            <a:ext cx="152400" cy="114300"/>
          </a:xfrm>
          <a:prstGeom prst="ellipse">
            <a:avLst/>
          </a:prstGeom>
          <a:solidFill>
            <a:srgbClr val="05CBB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0" name="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04800" y="39052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578" fill="hold"/>
                                        <p:tgtEl>
                                          <p:spTgt spid="10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7" presetClass="emph" presetSubtype="2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7" presetClass="emph" presetSubtype="2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emph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5" presetClass="emph" presetSubtype="0" fill="hold" nodeType="withEffect">
                                  <p:stCondLst>
                                    <p:cond delay="1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" presetClass="exit" presetSubtype="10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" presetClass="exit" presetSubtype="10" fill="hold" grpId="1" nodeType="withEffect">
                                  <p:stCondLst>
                                    <p:cond delay="1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1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7" presetClass="emph" presetSubtype="2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2B9C18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7" presetClass="emph" presetSubtype="2" fill="hold" nodeType="withEffect">
                                  <p:stCondLst>
                                    <p:cond delay="1300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2B9C18"/>
                                      </p:to>
                                    </p:animClr>
                                    <p:set>
                                      <p:cBhvr>
                                        <p:cTn id="37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xit" presetSubtype="10" fill="hold" grpId="1" nodeType="withEffect">
                                  <p:stCondLst>
                                    <p:cond delay="1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xit" presetSubtype="10" fill="hold" grpId="1" nodeType="withEffect">
                                  <p:stCondLst>
                                    <p:cond delay="1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" presetClass="exit" presetSubtype="10" fill="hold" nodeType="withEffect">
                                  <p:stCondLst>
                                    <p:cond delay="1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3" presetClass="exit" presetSubtype="10" fill="hold" grpId="1" nodeType="withEffect">
                                  <p:stCondLst>
                                    <p:cond delay="1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19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7" presetClass="emph" presetSubtype="2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7" presetClass="emph" presetSubtype="2" fill="hold" nodeType="withEffect">
                                  <p:stCondLst>
                                    <p:cond delay="2100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hlink"/>
                                      </p:to>
                                    </p:animClr>
                                    <p:set>
                                      <p:cBhvr>
                                        <p:cTn id="6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grpId="1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" presetClass="exit" presetSubtype="10" fill="hold" grpId="1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" presetClass="exit" presetSubtype="10" fill="hold" grpId="1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3" presetClass="exit" presetSubtype="10" fill="hold" grpId="1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" presetClass="exit" presetSubtype="10" fill="hold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3" presetClass="exit" presetSubtype="10" fill="hold" grpId="1" nodeType="withEffect">
                                  <p:stCondLst>
                                    <p:cond delay="24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3" presetClass="entr" presetSubtype="1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3" presetClass="entr" presetSubtype="10" fill="hold" grpId="0" nodeType="withEffect">
                                  <p:stCondLst>
                                    <p:cond delay="25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7" presetClass="emph" presetSubtype="2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animClr clrSpc="rgb" dir="cw">
                                      <p:cBhvr>
                                        <p:cTn id="105" dur="2000" fill="hold"/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6" dur="2000" fill="hold"/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7" presetClass="emph" presetSubtype="2" fill="hold" nodeType="withEffect">
                                  <p:stCondLst>
                                    <p:cond delay="27000"/>
                                  </p:stCondLst>
                                  <p:childTnLst>
                                    <p:animClr clrSpc="rgb" dir="cw">
                                      <p:cBhvr>
                                        <p:cTn id="108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09" dur="2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3" presetClass="entr" presetSubtype="10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3" presetClass="entr" presetSubtype="10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3" presetClass="entr" presetSubtype="10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3" presetClass="entr" presetSubtype="10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" presetClass="entr" presetSubtype="10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" presetClass="entr" presetSubtype="10" fill="hold" grpId="0" nodeType="withEffect">
                                  <p:stCondLst>
                                    <p:cond delay="29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5" dur="500"/>
                                        <p:tgtEl>
                                          <p:spTgt spid="553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3" presetClass="exit" presetSubtype="10" fill="hold" grpId="1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8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6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3" presetClass="exit" presetSubtype="10" fill="hold" nodeType="withEffect">
                                  <p:stCondLst>
                                    <p:cond delay="31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2" presetID="3" presetClass="entr" presetSubtype="10" fill="hold" grpId="0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3" presetClass="entr" presetSubtype="10" fill="hold" nodeType="withEffect">
                                  <p:stCondLst>
                                    <p:cond delay="33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7" presetClass="emph" presetSubtype="2" fill="hold" nodeType="withEffect">
                                  <p:stCondLst>
                                    <p:cond delay="34000"/>
                                  </p:stCondLst>
                                  <p:childTnLst>
                                    <p:animClr clrSpc="rgb" dir="cw">
                                      <p:cBhvr>
                                        <p:cTn id="159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E0FCB"/>
                                      </p:to>
                                    </p:animClr>
                                    <p:set>
                                      <p:cBhvr>
                                        <p:cTn id="160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7" presetClass="emph" presetSubtype="2" fill="hold" nodeType="withEffect">
                                  <p:stCondLst>
                                    <p:cond delay="34000"/>
                                  </p:stCondLst>
                                  <p:childTnLst>
                                    <p:animClr clrSpc="rgb" dir="cw">
                                      <p:cBhvr>
                                        <p:cTn id="16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E0FCB"/>
                                      </p:to>
                                    </p:animClr>
                                    <p:set>
                                      <p:cBhvr>
                                        <p:cTn id="163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3" presetClass="entr" presetSubtype="1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3" presetClass="exit" presetSubtype="10" fill="hold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4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0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3" presetClass="exit" presetSubtype="10" fill="hold" grpId="1" nodeType="withEffect">
                                  <p:stCondLst>
                                    <p:cond delay="3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3" presetClass="entr" presetSubtype="10" fill="hold" grpId="0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2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0" dur="500"/>
                                        <p:tgtEl>
                                          <p:spTgt spid="55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3" presetClass="entr" presetSubtype="10" fill="hold" grpId="0" nodeType="withEffect">
                                  <p:stCondLst>
                                    <p:cond delay="40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3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4" presetID="7" presetClass="emph" presetSubtype="2" fill="hold" nodeType="withEffect">
                                  <p:stCondLst>
                                    <p:cond delay="41000"/>
                                  </p:stCondLst>
                                  <p:childTnLst>
                                    <p:animClr clrSpc="rgb" dir="cw">
                                      <p:cBhvr>
                                        <p:cTn id="225" dur="20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D18A09"/>
                                      </p:to>
                                    </p:animClr>
                                    <p:set>
                                      <p:cBhvr>
                                        <p:cTn id="226" dur="2000" fill="hold"/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7" presetClass="emph" presetSubtype="2" fill="hold" nodeType="withEffect">
                                  <p:stCondLst>
                                    <p:cond delay="41000"/>
                                  </p:stCondLst>
                                  <p:childTnLst>
                                    <p:animClr clrSpc="rgb" dir="cw">
                                      <p:cBhvr>
                                        <p:cTn id="228" dur="20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D18A09"/>
                                      </p:to>
                                    </p:animClr>
                                    <p:set>
                                      <p:cBhvr>
                                        <p:cTn id="229" dur="2000" fill="hold"/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2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8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3" presetClass="entr" presetSubtype="10" fill="hold" grpId="0" nodeType="withEffect">
                                  <p:stCondLst>
                                    <p:cond delay="420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0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6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9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2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8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7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1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4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5" dur="500"/>
                                        <p:tgtEl>
                                          <p:spTgt spid="553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7" presetID="3" presetClass="exit" presetSubtype="10" fill="hold" grpId="1" nodeType="withEffect">
                                  <p:stCondLst>
                                    <p:cond delay="4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8" dur="500"/>
                                        <p:tgtEl>
                                          <p:spTgt spid="553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0" presetID="3" presetClass="entr" presetSubtype="10" fill="hold" grpId="0" nodeType="withEffect">
                                  <p:stCondLst>
                                    <p:cond delay="470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3" presetClass="entr" presetSubtype="10" fill="hold" nodeType="withEffect">
                                  <p:stCondLst>
                                    <p:cond delay="470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7" presetClass="emph" presetSubtype="2" fill="hold" nodeType="withEffect">
                                  <p:stCondLst>
                                    <p:cond delay="48000"/>
                                  </p:stCondLst>
                                  <p:childTnLst>
                                    <p:animClr clrSpc="rgb" dir="cw">
                                      <p:cBhvr>
                                        <p:cTn id="297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16917"/>
                                      </p:to>
                                    </p:animClr>
                                    <p:set>
                                      <p:cBhvr>
                                        <p:cTn id="298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9" presetID="7" presetClass="emph" presetSubtype="2" fill="hold" nodeType="withEffect">
                                  <p:stCondLst>
                                    <p:cond delay="48000"/>
                                  </p:stCondLst>
                                  <p:childTnLst>
                                    <p:animClr clrSpc="rgb" dir="cw">
                                      <p:cBhvr>
                                        <p:cTn id="300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616917"/>
                                      </p:to>
                                    </p:animClr>
                                    <p:set>
                                      <p:cBhvr>
                                        <p:cTn id="301" dur="2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2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6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0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2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3" presetClass="entr" presetSubtype="10" fill="hold" grpId="0" nodeType="withEffect">
                                  <p:stCondLst>
                                    <p:cond delay="5000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2" presetID="3" presetClass="exit" presetSubtype="10" fill="hold" grpId="1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5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8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3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1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4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4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0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6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0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3" presetClass="exit" presetSubtype="10" fill="hold" nodeType="withEffect">
                                  <p:stCondLst>
                                    <p:cond delay="5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6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3" presetClass="entr" presetSubtype="10" fill="hold" grpId="0" nodeType="withEffect">
                                  <p:stCondLst>
                                    <p:cond delay="5400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0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3" presetClass="entr" presetSubtype="10" fill="hold" grpId="0" nodeType="withEffect">
                                  <p:stCondLst>
                                    <p:cond delay="540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3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4" presetID="7" presetClass="emph" presetSubtype="2" fill="hold" nodeType="withEffect">
                                  <p:stCondLst>
                                    <p:cond delay="55000"/>
                                  </p:stCondLst>
                                  <p:childTnLst>
                                    <p:animClr clrSpc="rgb" dir="cw">
                                      <p:cBhvr>
                                        <p:cTn id="375" dur="2000" fill="hold"/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44816"/>
                                      </p:to>
                                    </p:animClr>
                                    <p:set>
                                      <p:cBhvr>
                                        <p:cTn id="376" dur="2000" fill="hold"/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7" presetClass="emph" presetSubtype="2" fill="hold" nodeType="withEffect">
                                  <p:stCondLst>
                                    <p:cond delay="55000"/>
                                  </p:stCondLst>
                                  <p:childTnLst>
                                    <p:animClr clrSpc="rgb" dir="cw">
                                      <p:cBhvr>
                                        <p:cTn id="378" dur="2000" fill="hold"/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C44816"/>
                                      </p:to>
                                    </p:animClr>
                                    <p:set>
                                      <p:cBhvr>
                                        <p:cTn id="379" dur="2000" fill="hold"/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0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6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2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8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3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3" presetClass="entr" presetSubtype="10" fill="hold" grpId="0" nodeType="withEffect">
                                  <p:stCondLst>
                                    <p:cond delay="5700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5" dur="500"/>
                                        <p:tgtEl>
                                          <p:spTgt spid="55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7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8" dur="500"/>
                                        <p:tgtEl>
                                          <p:spTgt spid="55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0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3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6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9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2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5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8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2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1" presetID="3" presetClass="exit" presetSubtype="10" fill="hold" grpId="1" nodeType="withEffect">
                                  <p:stCondLst>
                                    <p:cond delay="5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4" presetID="3" presetClass="entr" presetSubtype="10" fill="hold" grpId="0" nodeType="withEffect">
                                  <p:stCondLst>
                                    <p:cond delay="61000"/>
                                  </p:stCondLst>
                                  <p:childTnLst>
                                    <p:set>
                                      <p:cBhvr>
                                        <p:cTn id="4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3" presetClass="entr" presetSubtype="10" fill="hold" nodeType="withEffect">
                                  <p:stCondLst>
                                    <p:cond delay="6100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0" presetID="7" presetClass="emph" presetSubtype="2" fill="hold" nodeType="withEffect">
                                  <p:stCondLst>
                                    <p:cond delay="62000"/>
                                  </p:stCondLst>
                                  <p:childTnLst>
                                    <p:animClr clrSpc="rgb" dir="cw">
                                      <p:cBhvr>
                                        <p:cTn id="441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8C9941"/>
                                      </p:to>
                                    </p:animClr>
                                    <p:set>
                                      <p:cBhvr>
                                        <p:cTn id="442" dur="2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3" presetID="7" presetClass="emph" presetSubtype="2" fill="hold" nodeType="withEffect">
                                  <p:stCondLst>
                                    <p:cond delay="62000"/>
                                  </p:stCondLst>
                                  <p:childTnLst>
                                    <p:animClr clrSpc="rgb" dir="cw">
                                      <p:cBhvr>
                                        <p:cTn id="444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8C9941"/>
                                      </p:to>
                                    </p:animClr>
                                    <p:set>
                                      <p:cBhvr>
                                        <p:cTn id="445" dur="2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6" presetID="3" presetClass="entr" presetSubtype="10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4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8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3" presetClass="entr" presetSubtype="10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1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presetID="3" presetClass="entr" presetSubtype="10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3" presetClass="entr" presetSubtype="10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8" presetID="3" presetClass="entr" presetSubtype="10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4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3" presetClass="entr" presetSubtype="10" fill="hold" grpId="0" nodeType="withEffect">
                                  <p:stCondLst>
                                    <p:cond delay="6300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4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5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7" presetID="3" presetClass="exit" presetSubtype="10" fill="hold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6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0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6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9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2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5" presetID="3" presetClass="exit" presetSubtype="10" fill="hold" grpId="1" nodeType="withEffect">
                                  <p:stCondLst>
                                    <p:cond delay="6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8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8" presetID="3" presetClass="entr" presetSubtype="10" fill="hold" grpId="0" nodeType="withEffect">
                                  <p:stCondLst>
                                    <p:cond delay="67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3" presetClass="entr" presetSubtype="10" fill="hold" nodeType="withEffect">
                                  <p:stCondLst>
                                    <p:cond delay="67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7" presetClass="emph" presetSubtype="2" fill="hold" nodeType="withEffect">
                                  <p:stCondLst>
                                    <p:cond delay="68000"/>
                                  </p:stCondLst>
                                  <p:childTnLst>
                                    <p:animClr clrSpc="rgb" dir="cw">
                                      <p:cBhvr>
                                        <p:cTn id="495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E0FCB"/>
                                      </p:to>
                                    </p:animClr>
                                    <p:set>
                                      <p:cBhvr>
                                        <p:cTn id="49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7" presetID="7" presetClass="emph" presetSubtype="2" fill="hold" nodeType="withEffect">
                                  <p:stCondLst>
                                    <p:cond delay="68000"/>
                                  </p:stCondLst>
                                  <p:childTnLst>
                                    <p:animClr clrSpc="rgb" dir="cw">
                                      <p:cBhvr>
                                        <p:cTn id="498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9E0FCB"/>
                                      </p:to>
                                    </p:animClr>
                                    <p:set>
                                      <p:cBhvr>
                                        <p:cTn id="49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0" presetID="3" presetClass="entr" presetSubtype="10" fill="hold" grpId="0" nodeType="withEffect">
                                  <p:stCondLst>
                                    <p:cond delay="70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3" presetClass="entr" presetSubtype="10" fill="hold" grpId="0" nodeType="withEffect">
                                  <p:stCondLst>
                                    <p:cond delay="700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3" presetClass="entr" presetSubtype="10" fill="hold" grpId="0" nodeType="withEffect">
                                  <p:stCondLst>
                                    <p:cond delay="70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3" presetClass="entr" presetSubtype="10" fill="hold" grpId="0" nodeType="withEffect">
                                  <p:stCondLst>
                                    <p:cond delay="70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3" presetClass="exit" presetSubtype="10" fill="hold" grpId="1" nodeType="withEffect">
                                  <p:stCondLst>
                                    <p:cond delay="7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5" presetID="3" presetClass="exit" presetSubtype="10" fill="hold" grpId="1" nodeType="withEffect">
                                  <p:stCondLst>
                                    <p:cond delay="7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8" presetID="3" presetClass="exit" presetSubtype="10" fill="hold" grpId="1" nodeType="withEffect">
                                  <p:stCondLst>
                                    <p:cond delay="7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1" presetID="3" presetClass="exit" presetSubtype="10" fill="hold" grpId="1" nodeType="withEffect">
                                  <p:stCondLst>
                                    <p:cond delay="7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4" presetID="3" presetClass="exit" presetSubtype="10" fill="hold" nodeType="withEffect">
                                  <p:stCondLst>
                                    <p:cond delay="7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7" presetID="3" presetClass="exit" presetSubtype="10" fill="hold" grpId="1" nodeType="withEffect">
                                  <p:stCondLst>
                                    <p:cond delay="7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0" presetID="3" presetClass="entr" presetSubtype="10" fill="hold" grpId="0" nodeType="withEffect">
                                  <p:stCondLst>
                                    <p:cond delay="74000"/>
                                  </p:stCondLst>
                                  <p:childTnLst>
                                    <p:set>
                                      <p:cBhvr>
                                        <p:cTn id="5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3" presetID="3" presetClass="entr" presetSubtype="10" fill="hold" nodeType="withEffect">
                                  <p:stCondLst>
                                    <p:cond delay="7400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5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6" presetID="7" presetClass="emph" presetSubtype="2" fill="hold" nodeType="withEffect">
                                  <p:stCondLst>
                                    <p:cond delay="75000"/>
                                  </p:stCondLst>
                                  <p:childTnLst>
                                    <p:animClr clrSpc="rgb" dir="cw">
                                      <p:cBhvr>
                                        <p:cTn id="537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38" dur="2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9" presetID="7" presetClass="emph" presetSubtype="2" fill="hold" nodeType="withEffect">
                                  <p:stCondLst>
                                    <p:cond delay="75000"/>
                                  </p:stCondLst>
                                  <p:childTnLst>
                                    <p:animClr clrSpc="rgb" dir="cw">
                                      <p:cBhvr>
                                        <p:cTn id="540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1" dur="2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2" presetID="3" presetClass="entr" presetSubtype="10" fill="hold" grpId="0" nodeType="withEffect">
                                  <p:stCondLst>
                                    <p:cond delay="7600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5" presetID="3" presetClass="entr" presetSubtype="10" fill="hold" grpId="0" nodeType="withEffect">
                                  <p:stCondLst>
                                    <p:cond delay="7600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7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8" presetID="3" presetClass="exit" presetSubtype="10" fill="hold" grpId="1" nodeType="withEffect">
                                  <p:stCondLst>
                                    <p:cond delay="7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4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3" presetClass="exit" presetSubtype="10" fill="hold" grpId="1" nodeType="withEffect">
                                  <p:stCondLst>
                                    <p:cond delay="7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2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4" presetID="3" presetClass="exit" presetSubtype="10" fill="hold" grpId="1" nodeType="withEffect">
                                  <p:stCondLst>
                                    <p:cond delay="7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7" presetID="3" presetClass="exit" presetSubtype="10" fill="hold" nodeType="withEffect">
                                  <p:stCondLst>
                                    <p:cond delay="7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56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0"/>
                </p:tgtEl>
              </p:cMediaNode>
            </p:audio>
          </p:childTnLst>
        </p:cTn>
      </p:par>
    </p:tnLst>
    <p:bldLst>
      <p:bldP spid="102" grpId="0"/>
      <p:bldP spid="102" grpId="1"/>
      <p:bldP spid="57" grpId="0"/>
      <p:bldP spid="57" grpId="1"/>
      <p:bldP spid="55315" grpId="0"/>
      <p:bldP spid="55315" grpId="1"/>
      <p:bldP spid="55316" grpId="0"/>
      <p:bldP spid="55316" grpId="1"/>
      <p:bldP spid="55317" grpId="0" animBg="1"/>
      <p:bldP spid="55318" grpId="0" animBg="1"/>
      <p:bldP spid="55318" grpId="1" animBg="1"/>
      <p:bldP spid="55319" grpId="0" animBg="1"/>
      <p:bldP spid="55319" grpId="1" animBg="1"/>
      <p:bldP spid="24" grpId="0"/>
      <p:bldP spid="24" grpId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6" grpId="0" animBg="1"/>
      <p:bldP spid="46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60" grpId="0" animBg="1"/>
      <p:bldP spid="60" grpId="1" animBg="1"/>
      <p:bldP spid="61" grpId="0" animBg="1"/>
      <p:bldP spid="61" grpId="1" animBg="1"/>
      <p:bldP spid="58" grpId="0"/>
      <p:bldP spid="58" grpId="1"/>
      <p:bldP spid="64" grpId="0"/>
      <p:bldP spid="64" grpId="1"/>
      <p:bldP spid="62" grpId="0" animBg="1"/>
      <p:bldP spid="62" grpId="1" animBg="1"/>
      <p:bldP spid="65" grpId="0" animBg="1"/>
      <p:bldP spid="65" grpId="1" animBg="1"/>
      <p:bldP spid="67" grpId="0" animBg="1"/>
      <p:bldP spid="67" grpId="1" animBg="1"/>
      <p:bldP spid="68" grpId="0" animBg="1"/>
      <p:bldP spid="68" grpId="1" animBg="1"/>
      <p:bldP spid="75" grpId="0"/>
      <p:bldP spid="75" grpId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79" grpId="0" animBg="1"/>
      <p:bldP spid="79" grpId="1" animBg="1"/>
      <p:bldP spid="80" grpId="0" animBg="1"/>
      <p:bldP spid="80" grpId="1" animBg="1"/>
      <p:bldP spid="81" grpId="0" animBg="1"/>
      <p:bldP spid="81" grpId="1" animBg="1"/>
      <p:bldP spid="82" grpId="0" animBg="1"/>
      <p:bldP spid="82" grpId="1" animBg="1"/>
      <p:bldP spid="83" grpId="0" animBg="1"/>
      <p:bldP spid="83" grpId="1" animBg="1"/>
      <p:bldP spid="89" grpId="0"/>
      <p:bldP spid="89" grpId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7" grpId="0" animBg="1"/>
      <p:bldP spid="107" grpId="1" animBg="1"/>
      <p:bldP spid="108" grpId="0" animBg="1"/>
      <p:bldP spid="108" grpId="1" animBg="1"/>
      <p:bldP spid="109" grpId="0" animBg="1"/>
      <p:bldP spid="109" grpId="1" animBg="1"/>
      <p:bldP spid="111" grpId="0" animBg="1"/>
      <p:bldP spid="111" grpId="1" animBg="1"/>
      <p:bldP spid="112" grpId="0" animBg="1"/>
      <p:bldP spid="112" grpId="1" animBg="1"/>
      <p:bldP spid="113" grpId="0" animBg="1"/>
      <p:bldP spid="113" grpId="1" animBg="1"/>
      <p:bldP spid="116" grpId="0"/>
      <p:bldP spid="116" grpId="1"/>
      <p:bldP spid="118" grpId="0"/>
      <p:bldP spid="118" grpId="1"/>
      <p:bldP spid="124" grpId="0" animBg="1"/>
      <p:bldP spid="124" grpId="1" animBg="1"/>
      <p:bldP spid="126" grpId="0" animBg="1"/>
      <p:bldP spid="12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89" name="Group 31"/>
          <p:cNvGrpSpPr>
            <a:grpSpLocks/>
          </p:cNvGrpSpPr>
          <p:nvPr/>
        </p:nvGrpSpPr>
        <p:grpSpPr bwMode="auto">
          <a:xfrm>
            <a:off x="2949575" y="1662113"/>
            <a:ext cx="6232525" cy="5186362"/>
            <a:chOff x="1006" y="873"/>
            <a:chExt cx="3926" cy="3267"/>
          </a:xfrm>
        </p:grpSpPr>
        <p:grpSp>
          <p:nvGrpSpPr>
            <p:cNvPr id="11298" name="Group 32"/>
            <p:cNvGrpSpPr>
              <a:grpSpLocks/>
            </p:cNvGrpSpPr>
            <p:nvPr/>
          </p:nvGrpSpPr>
          <p:grpSpPr bwMode="auto">
            <a:xfrm>
              <a:off x="1006" y="1000"/>
              <a:ext cx="3896" cy="3140"/>
              <a:chOff x="1234" y="1150"/>
              <a:chExt cx="3896" cy="3140"/>
            </a:xfrm>
          </p:grpSpPr>
          <p:sp>
            <p:nvSpPr>
              <p:cNvPr id="11301" name="Line 33"/>
              <p:cNvSpPr>
                <a:spLocks noChangeShapeType="1"/>
              </p:cNvSpPr>
              <p:nvPr/>
            </p:nvSpPr>
            <p:spPr bwMode="auto">
              <a:xfrm>
                <a:off x="1272" y="2880"/>
                <a:ext cx="3858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2" name="Line 34"/>
              <p:cNvSpPr>
                <a:spLocks noChangeShapeType="1"/>
              </p:cNvSpPr>
              <p:nvPr/>
            </p:nvSpPr>
            <p:spPr bwMode="auto">
              <a:xfrm flipV="1">
                <a:off x="3108" y="1164"/>
                <a:ext cx="0" cy="311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3" name="Line 35"/>
              <p:cNvSpPr>
                <a:spLocks noChangeShapeType="1"/>
              </p:cNvSpPr>
              <p:nvPr/>
            </p:nvSpPr>
            <p:spPr bwMode="auto">
              <a:xfrm>
                <a:off x="1248" y="2730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4" name="Line 36"/>
              <p:cNvSpPr>
                <a:spLocks noChangeShapeType="1"/>
              </p:cNvSpPr>
              <p:nvPr/>
            </p:nvSpPr>
            <p:spPr bwMode="auto">
              <a:xfrm>
                <a:off x="1246" y="258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5" name="Line 37"/>
              <p:cNvSpPr>
                <a:spLocks noChangeShapeType="1"/>
              </p:cNvSpPr>
              <p:nvPr/>
            </p:nvSpPr>
            <p:spPr bwMode="auto">
              <a:xfrm>
                <a:off x="1250" y="243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6" name="Line 38"/>
              <p:cNvSpPr>
                <a:spLocks noChangeShapeType="1"/>
              </p:cNvSpPr>
              <p:nvPr/>
            </p:nvSpPr>
            <p:spPr bwMode="auto">
              <a:xfrm>
                <a:off x="1236" y="228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7" name="Line 39"/>
              <p:cNvSpPr>
                <a:spLocks noChangeShapeType="1"/>
              </p:cNvSpPr>
              <p:nvPr/>
            </p:nvSpPr>
            <p:spPr bwMode="auto">
              <a:xfrm>
                <a:off x="1246" y="214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8" name="Line 40"/>
              <p:cNvSpPr>
                <a:spLocks noChangeShapeType="1"/>
              </p:cNvSpPr>
              <p:nvPr/>
            </p:nvSpPr>
            <p:spPr bwMode="auto">
              <a:xfrm>
                <a:off x="1246" y="199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09" name="Line 41"/>
              <p:cNvSpPr>
                <a:spLocks noChangeShapeType="1"/>
              </p:cNvSpPr>
              <p:nvPr/>
            </p:nvSpPr>
            <p:spPr bwMode="auto">
              <a:xfrm>
                <a:off x="1244" y="184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0" name="Line 42"/>
              <p:cNvSpPr>
                <a:spLocks noChangeShapeType="1"/>
              </p:cNvSpPr>
              <p:nvPr/>
            </p:nvSpPr>
            <p:spPr bwMode="auto">
              <a:xfrm>
                <a:off x="1242" y="1692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1" name="Line 43"/>
              <p:cNvSpPr>
                <a:spLocks noChangeShapeType="1"/>
              </p:cNvSpPr>
              <p:nvPr/>
            </p:nvSpPr>
            <p:spPr bwMode="auto">
              <a:xfrm>
                <a:off x="1246" y="1552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2" name="Line 44"/>
              <p:cNvSpPr>
                <a:spLocks noChangeShapeType="1"/>
              </p:cNvSpPr>
              <p:nvPr/>
            </p:nvSpPr>
            <p:spPr bwMode="auto">
              <a:xfrm>
                <a:off x="1250" y="1400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3" name="Line 45"/>
              <p:cNvSpPr>
                <a:spLocks noChangeShapeType="1"/>
              </p:cNvSpPr>
              <p:nvPr/>
            </p:nvSpPr>
            <p:spPr bwMode="auto">
              <a:xfrm>
                <a:off x="1254" y="124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4" name="Line 46"/>
              <p:cNvSpPr>
                <a:spLocks noChangeShapeType="1"/>
              </p:cNvSpPr>
              <p:nvPr/>
            </p:nvSpPr>
            <p:spPr bwMode="auto">
              <a:xfrm>
                <a:off x="1234" y="302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5" name="Line 47"/>
              <p:cNvSpPr>
                <a:spLocks noChangeShapeType="1"/>
              </p:cNvSpPr>
              <p:nvPr/>
            </p:nvSpPr>
            <p:spPr bwMode="auto">
              <a:xfrm>
                <a:off x="1244" y="317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6" name="Line 48"/>
              <p:cNvSpPr>
                <a:spLocks noChangeShapeType="1"/>
              </p:cNvSpPr>
              <p:nvPr/>
            </p:nvSpPr>
            <p:spPr bwMode="auto">
              <a:xfrm>
                <a:off x="1236" y="332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7" name="Line 49"/>
              <p:cNvSpPr>
                <a:spLocks noChangeShapeType="1"/>
              </p:cNvSpPr>
              <p:nvPr/>
            </p:nvSpPr>
            <p:spPr bwMode="auto">
              <a:xfrm>
                <a:off x="1240" y="3472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8" name="Line 50"/>
              <p:cNvSpPr>
                <a:spLocks noChangeShapeType="1"/>
              </p:cNvSpPr>
              <p:nvPr/>
            </p:nvSpPr>
            <p:spPr bwMode="auto">
              <a:xfrm>
                <a:off x="1250" y="3620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19" name="Line 51"/>
              <p:cNvSpPr>
                <a:spLocks noChangeShapeType="1"/>
              </p:cNvSpPr>
              <p:nvPr/>
            </p:nvSpPr>
            <p:spPr bwMode="auto">
              <a:xfrm>
                <a:off x="1248" y="376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0" name="Line 52"/>
              <p:cNvSpPr>
                <a:spLocks noChangeShapeType="1"/>
              </p:cNvSpPr>
              <p:nvPr/>
            </p:nvSpPr>
            <p:spPr bwMode="auto">
              <a:xfrm>
                <a:off x="1246" y="391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1" name="Line 53"/>
              <p:cNvSpPr>
                <a:spLocks noChangeShapeType="1"/>
              </p:cNvSpPr>
              <p:nvPr/>
            </p:nvSpPr>
            <p:spPr bwMode="auto">
              <a:xfrm>
                <a:off x="1238" y="406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2" name="Line 54"/>
              <p:cNvSpPr>
                <a:spLocks noChangeShapeType="1"/>
              </p:cNvSpPr>
              <p:nvPr/>
            </p:nvSpPr>
            <p:spPr bwMode="auto">
              <a:xfrm>
                <a:off x="1248" y="420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3" name="Line 55"/>
              <p:cNvSpPr>
                <a:spLocks noChangeShapeType="1"/>
              </p:cNvSpPr>
              <p:nvPr/>
            </p:nvSpPr>
            <p:spPr bwMode="auto">
              <a:xfrm>
                <a:off x="1326" y="115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4" name="Line 56"/>
              <p:cNvSpPr>
                <a:spLocks noChangeShapeType="1"/>
              </p:cNvSpPr>
              <p:nvPr/>
            </p:nvSpPr>
            <p:spPr bwMode="auto">
              <a:xfrm>
                <a:off x="1474" y="115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5" name="Line 57"/>
              <p:cNvSpPr>
                <a:spLocks noChangeShapeType="1"/>
              </p:cNvSpPr>
              <p:nvPr/>
            </p:nvSpPr>
            <p:spPr bwMode="auto">
              <a:xfrm>
                <a:off x="1622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6" name="Line 58"/>
              <p:cNvSpPr>
                <a:spLocks noChangeShapeType="1"/>
              </p:cNvSpPr>
              <p:nvPr/>
            </p:nvSpPr>
            <p:spPr bwMode="auto">
              <a:xfrm>
                <a:off x="1770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7" name="Line 59"/>
              <p:cNvSpPr>
                <a:spLocks noChangeShapeType="1"/>
              </p:cNvSpPr>
              <p:nvPr/>
            </p:nvSpPr>
            <p:spPr bwMode="auto">
              <a:xfrm>
                <a:off x="1918" y="116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8" name="Line 60"/>
              <p:cNvSpPr>
                <a:spLocks noChangeShapeType="1"/>
              </p:cNvSpPr>
              <p:nvPr/>
            </p:nvSpPr>
            <p:spPr bwMode="auto">
              <a:xfrm>
                <a:off x="2066" y="116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29" name="Line 61"/>
              <p:cNvSpPr>
                <a:spLocks noChangeShapeType="1"/>
              </p:cNvSpPr>
              <p:nvPr/>
            </p:nvSpPr>
            <p:spPr bwMode="auto">
              <a:xfrm>
                <a:off x="2214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0" name="Line 62"/>
              <p:cNvSpPr>
                <a:spLocks noChangeShapeType="1"/>
              </p:cNvSpPr>
              <p:nvPr/>
            </p:nvSpPr>
            <p:spPr bwMode="auto">
              <a:xfrm>
                <a:off x="2362" y="115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1" name="Line 63"/>
              <p:cNvSpPr>
                <a:spLocks noChangeShapeType="1"/>
              </p:cNvSpPr>
              <p:nvPr/>
            </p:nvSpPr>
            <p:spPr bwMode="auto">
              <a:xfrm>
                <a:off x="2510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2" name="Line 64"/>
              <p:cNvSpPr>
                <a:spLocks noChangeShapeType="1"/>
              </p:cNvSpPr>
              <p:nvPr/>
            </p:nvSpPr>
            <p:spPr bwMode="auto">
              <a:xfrm>
                <a:off x="2658" y="115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3" name="Line 65"/>
              <p:cNvSpPr>
                <a:spLocks noChangeShapeType="1"/>
              </p:cNvSpPr>
              <p:nvPr/>
            </p:nvSpPr>
            <p:spPr bwMode="auto">
              <a:xfrm>
                <a:off x="2806" y="116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4" name="Line 66"/>
              <p:cNvSpPr>
                <a:spLocks noChangeShapeType="1"/>
              </p:cNvSpPr>
              <p:nvPr/>
            </p:nvSpPr>
            <p:spPr bwMode="auto">
              <a:xfrm>
                <a:off x="3246" y="117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5" name="Line 67"/>
              <p:cNvSpPr>
                <a:spLocks noChangeShapeType="1"/>
              </p:cNvSpPr>
              <p:nvPr/>
            </p:nvSpPr>
            <p:spPr bwMode="auto">
              <a:xfrm>
                <a:off x="3400" y="116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6" name="Line 68"/>
              <p:cNvSpPr>
                <a:spLocks noChangeShapeType="1"/>
              </p:cNvSpPr>
              <p:nvPr/>
            </p:nvSpPr>
            <p:spPr bwMode="auto">
              <a:xfrm>
                <a:off x="3542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7" name="Line 69"/>
              <p:cNvSpPr>
                <a:spLocks noChangeShapeType="1"/>
              </p:cNvSpPr>
              <p:nvPr/>
            </p:nvSpPr>
            <p:spPr bwMode="auto">
              <a:xfrm>
                <a:off x="3690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8" name="Line 70"/>
              <p:cNvSpPr>
                <a:spLocks noChangeShapeType="1"/>
              </p:cNvSpPr>
              <p:nvPr/>
            </p:nvSpPr>
            <p:spPr bwMode="auto">
              <a:xfrm>
                <a:off x="3838" y="116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39" name="Line 71"/>
              <p:cNvSpPr>
                <a:spLocks noChangeShapeType="1"/>
              </p:cNvSpPr>
              <p:nvPr/>
            </p:nvSpPr>
            <p:spPr bwMode="auto">
              <a:xfrm>
                <a:off x="3986" y="116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0" name="Line 72"/>
              <p:cNvSpPr>
                <a:spLocks noChangeShapeType="1"/>
              </p:cNvSpPr>
              <p:nvPr/>
            </p:nvSpPr>
            <p:spPr bwMode="auto">
              <a:xfrm>
                <a:off x="4134" y="115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1" name="Line 73"/>
              <p:cNvSpPr>
                <a:spLocks noChangeShapeType="1"/>
              </p:cNvSpPr>
              <p:nvPr/>
            </p:nvSpPr>
            <p:spPr bwMode="auto">
              <a:xfrm>
                <a:off x="4282" y="116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2" name="Line 74"/>
              <p:cNvSpPr>
                <a:spLocks noChangeShapeType="1"/>
              </p:cNvSpPr>
              <p:nvPr/>
            </p:nvSpPr>
            <p:spPr bwMode="auto">
              <a:xfrm>
                <a:off x="4430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3" name="Line 75"/>
              <p:cNvSpPr>
                <a:spLocks noChangeShapeType="1"/>
              </p:cNvSpPr>
              <p:nvPr/>
            </p:nvSpPr>
            <p:spPr bwMode="auto">
              <a:xfrm>
                <a:off x="4578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4" name="Line 76"/>
              <p:cNvSpPr>
                <a:spLocks noChangeShapeType="1"/>
              </p:cNvSpPr>
              <p:nvPr/>
            </p:nvSpPr>
            <p:spPr bwMode="auto">
              <a:xfrm>
                <a:off x="4726" y="116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5" name="Line 77"/>
              <p:cNvSpPr>
                <a:spLocks noChangeShapeType="1"/>
              </p:cNvSpPr>
              <p:nvPr/>
            </p:nvSpPr>
            <p:spPr bwMode="auto">
              <a:xfrm>
                <a:off x="4874" y="116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6" name="Line 78"/>
              <p:cNvSpPr>
                <a:spLocks noChangeShapeType="1"/>
              </p:cNvSpPr>
              <p:nvPr/>
            </p:nvSpPr>
            <p:spPr bwMode="auto">
              <a:xfrm>
                <a:off x="5016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47" name="Line 79"/>
              <p:cNvSpPr>
                <a:spLocks noChangeShapeType="1"/>
              </p:cNvSpPr>
              <p:nvPr/>
            </p:nvSpPr>
            <p:spPr bwMode="auto">
              <a:xfrm flipV="1">
                <a:off x="2952" y="1158"/>
                <a:ext cx="0" cy="3132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1299" name="Rectangle 80"/>
            <p:cNvSpPr>
              <a:spLocks noChangeArrowheads="1"/>
            </p:cNvSpPr>
            <p:nvPr/>
          </p:nvSpPr>
          <p:spPr bwMode="auto">
            <a:xfrm>
              <a:off x="4744" y="2525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x</a:t>
              </a:r>
              <a:endParaRPr lang="ru-RU" sz="1800">
                <a:latin typeface="Arial" charset="0"/>
              </a:endParaRPr>
            </a:p>
          </p:txBody>
        </p:sp>
        <p:sp>
          <p:nvSpPr>
            <p:cNvPr id="11300" name="Rectangle 81"/>
            <p:cNvSpPr>
              <a:spLocks noChangeArrowheads="1"/>
            </p:cNvSpPr>
            <p:nvPr/>
          </p:nvSpPr>
          <p:spPr bwMode="auto">
            <a:xfrm>
              <a:off x="2696" y="873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28625" y="4381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GB" sz="4500" smtClean="0"/>
              <a:t/>
            </a:r>
            <a:br>
              <a:rPr lang="en-GB" sz="4500" smtClean="0"/>
            </a:br>
            <a:r>
              <a:rPr lang="ru-RU" sz="2900" b="1" smtClean="0">
                <a:solidFill>
                  <a:srgbClr val="FF0000"/>
                </a:solidFill>
              </a:rPr>
              <a:t>Постро</a:t>
            </a:r>
            <a:r>
              <a:rPr lang="ru-RU" sz="2900" b="1" smtClean="0">
                <a:solidFill>
                  <a:srgbClr val="FF0000"/>
                </a:solidFill>
                <a:latin typeface="Times New Roman" pitchFamily="18" charset="0"/>
              </a:rPr>
              <a:t>ение</a:t>
            </a:r>
            <a:r>
              <a:rPr lang="ru-RU" sz="2900" b="1" smtClean="0">
                <a:solidFill>
                  <a:srgbClr val="FF0000"/>
                </a:solidFill>
              </a:rPr>
              <a:t> график функции </a:t>
            </a:r>
            <a:r>
              <a:rPr lang="en-GB" sz="2900" b="1" smtClean="0">
                <a:solidFill>
                  <a:srgbClr val="FF0000"/>
                </a:solidFill>
              </a:rPr>
              <a:t>y</a:t>
            </a:r>
            <a:r>
              <a:rPr lang="ru-RU" sz="2900" b="1" smtClean="0">
                <a:solidFill>
                  <a:srgbClr val="FF0000"/>
                </a:solidFill>
              </a:rPr>
              <a:t> </a:t>
            </a:r>
            <a:r>
              <a:rPr lang="en-GB" sz="2900" b="1" smtClean="0">
                <a:solidFill>
                  <a:srgbClr val="FF0000"/>
                </a:solidFill>
              </a:rPr>
              <a:t>=|x|</a:t>
            </a:r>
            <a:r>
              <a:rPr lang="ru-RU" sz="2900" b="1" smtClean="0">
                <a:solidFill>
                  <a:srgbClr val="FF0000"/>
                </a:solidFill>
              </a:rPr>
              <a:t> с помощью определения модуля.</a:t>
            </a:r>
            <a:endParaRPr lang="en-US" sz="2900" b="1" smtClean="0">
              <a:solidFill>
                <a:srgbClr val="FF0000"/>
              </a:solidFill>
            </a:endParaRPr>
          </a:p>
        </p:txBody>
      </p:sp>
      <p:sp>
        <p:nvSpPr>
          <p:cNvPr id="11291" name="Содержимое 3"/>
          <p:cNvSpPr>
            <a:spLocks noGrp="1"/>
          </p:cNvSpPr>
          <p:nvPr>
            <p:ph idx="1"/>
          </p:nvPr>
        </p:nvSpPr>
        <p:spPr>
          <a:xfrm>
            <a:off x="161925" y="4206875"/>
            <a:ext cx="2847975" cy="10493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GB" smtClean="0">
                <a:latin typeface="Times New Roman" pitchFamily="18" charset="0"/>
                <a:cs typeface="Times New Roman" pitchFamily="18" charset="0"/>
              </a:rPr>
              <a:t>y = x (0;0) (3</a:t>
            </a:r>
            <a:r>
              <a:rPr lang="en-US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en-GB" smtClean="0">
                <a:latin typeface="Times New Roman" pitchFamily="18" charset="0"/>
                <a:cs typeface="Times New Roman" pitchFamily="18" charset="0"/>
              </a:rPr>
              <a:t>3)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GB" smtClean="0">
                <a:latin typeface="Times New Roman" pitchFamily="18" charset="0"/>
                <a:cs typeface="Times New Roman" pitchFamily="18" charset="0"/>
              </a:rPr>
              <a:t>y = - x  (-1;1) (-3;3)       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en-US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 flipH="1">
            <a:off x="3762375" y="4610100"/>
            <a:ext cx="2162175" cy="2162175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 flipH="1" flipV="1">
            <a:off x="3286125" y="1962150"/>
            <a:ext cx="2647950" cy="26479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11288" name="Object 24"/>
          <p:cNvGraphicFramePr>
            <a:graphicFrameLocks noChangeAspect="1"/>
          </p:cNvGraphicFramePr>
          <p:nvPr/>
        </p:nvGraphicFramePr>
        <p:xfrm>
          <a:off x="244475" y="1714500"/>
          <a:ext cx="2662238" cy="930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9" name="Формула" r:id="rId6" imgW="1307880" imgH="457200" progId="Equation.3">
                  <p:embed/>
                </p:oleObj>
              </mc:Choice>
              <mc:Fallback>
                <p:oleObj name="Формула" r:id="rId6" imgW="1307880" imgH="457200" progId="Equation.3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4475" y="1714500"/>
                        <a:ext cx="2662238" cy="930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94" name="Line 21"/>
          <p:cNvSpPr>
            <a:spLocks noChangeShapeType="1"/>
          </p:cNvSpPr>
          <p:nvPr/>
        </p:nvSpPr>
        <p:spPr bwMode="auto">
          <a:xfrm flipH="1">
            <a:off x="5930900" y="1987550"/>
            <a:ext cx="2619375" cy="26193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95" name="Text Box 85"/>
          <p:cNvSpPr txBox="1">
            <a:spLocks noChangeArrowheads="1"/>
          </p:cNvSpPr>
          <p:nvPr/>
        </p:nvSpPr>
        <p:spPr bwMode="auto">
          <a:xfrm>
            <a:off x="5895975" y="4581525"/>
            <a:ext cx="628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0   1</a:t>
            </a:r>
            <a:endParaRPr lang="ru-RU" sz="1000" dirty="0"/>
          </a:p>
        </p:txBody>
      </p:sp>
      <p:sp>
        <p:nvSpPr>
          <p:cNvPr id="11296" name="Text Box 86"/>
          <p:cNvSpPr txBox="1">
            <a:spLocks noChangeArrowheads="1"/>
          </p:cNvSpPr>
          <p:nvPr/>
        </p:nvSpPr>
        <p:spPr bwMode="auto">
          <a:xfrm>
            <a:off x="4543425" y="4572000"/>
            <a:ext cx="14192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                 -3            -1 </a:t>
            </a:r>
            <a:endParaRPr lang="ru-RU" sz="1000"/>
          </a:p>
        </p:txBody>
      </p:sp>
      <p:sp>
        <p:nvSpPr>
          <p:cNvPr id="11297" name="Text Box 87"/>
          <p:cNvSpPr txBox="1">
            <a:spLocks noChangeArrowheads="1"/>
          </p:cNvSpPr>
          <p:nvPr/>
        </p:nvSpPr>
        <p:spPr bwMode="auto">
          <a:xfrm>
            <a:off x="5886450" y="3790950"/>
            <a:ext cx="3429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3</a:t>
            </a:r>
          </a:p>
          <a:p>
            <a:pPr>
              <a:spcBef>
                <a:spcPct val="50000"/>
              </a:spcBef>
            </a:pPr>
            <a:endParaRPr lang="en-US" sz="1000"/>
          </a:p>
          <a:p>
            <a:pPr>
              <a:spcBef>
                <a:spcPct val="50000"/>
              </a:spcBef>
            </a:pPr>
            <a:r>
              <a:rPr lang="en-US" sz="1000"/>
              <a:t>1</a:t>
            </a:r>
            <a:endParaRPr lang="ru-RU" sz="1000"/>
          </a:p>
        </p:txBody>
      </p:sp>
      <p:sp>
        <p:nvSpPr>
          <p:cNvPr id="11349" name="Line 85"/>
          <p:cNvSpPr>
            <a:spLocks noChangeShapeType="1"/>
          </p:cNvSpPr>
          <p:nvPr/>
        </p:nvSpPr>
        <p:spPr bwMode="auto">
          <a:xfrm>
            <a:off x="5918200" y="4610100"/>
            <a:ext cx="2247900" cy="22479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pic>
        <p:nvPicPr>
          <p:cNvPr id="64" name="asdfa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-447675" y="241935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32329">
    <p:fade thruBlk="1"/>
    <p:sndAc>
      <p:stSnd>
        <p:snd r:embed="rId5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753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1" nodeType="withEffect">
                                  <p:stCondLst>
                                    <p:cond delay="1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11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23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grpId="1" nodeType="withEffect">
                                  <p:stCondLst>
                                    <p:cond delay="29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13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  <p:bldLst>
      <p:bldP spid="11285" grpId="0" animBg="1"/>
      <p:bldP spid="11285" grpId="1" animBg="1"/>
      <p:bldP spid="11286" grpId="0" animBg="1"/>
      <p:bldP spid="11294" grpId="0" animBg="1"/>
      <p:bldP spid="11349" grpId="0" animBg="1"/>
      <p:bldP spid="11349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6210300" y="0"/>
            <a:ext cx="2908300" cy="6858000"/>
          </a:xfrm>
        </p:spPr>
        <p:txBody>
          <a:bodyPr/>
          <a:lstStyle/>
          <a:p>
            <a:pPr algn="ctr"/>
            <a:r>
              <a:rPr lang="ru-RU" sz="3000" dirty="0" smtClean="0"/>
              <a:t>Построение графика функции</a:t>
            </a:r>
            <a:r>
              <a:rPr lang="en-US" sz="3000" dirty="0" smtClean="0"/>
              <a:t> 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en-US" sz="3000" dirty="0" smtClean="0"/>
              <a:t>y = |</a:t>
            </a:r>
            <a:r>
              <a:rPr lang="ru-RU" sz="3000" dirty="0" smtClean="0"/>
              <a:t> </a:t>
            </a:r>
            <a:r>
              <a:rPr lang="en-US" sz="3000" dirty="0" smtClean="0"/>
              <a:t>x |</a:t>
            </a:r>
            <a:r>
              <a:rPr lang="ru-RU" sz="3000" dirty="0" smtClean="0"/>
              <a:t/>
            </a:r>
            <a:br>
              <a:rPr lang="ru-RU" sz="3000" dirty="0" smtClean="0"/>
            </a:br>
            <a:r>
              <a:rPr lang="ru-RU" sz="3000" dirty="0" smtClean="0"/>
              <a:t>с помощью графика функции </a:t>
            </a:r>
            <a:r>
              <a:rPr lang="en-US" sz="3000" dirty="0" smtClean="0"/>
              <a:t>y = x </a:t>
            </a:r>
            <a:r>
              <a:rPr lang="ru-RU" sz="3000" dirty="0" smtClean="0"/>
              <a:t> </a:t>
            </a:r>
            <a:br>
              <a:rPr lang="ru-RU" sz="3000" dirty="0" smtClean="0"/>
            </a:br>
            <a:r>
              <a:rPr lang="ru-RU" sz="3000" dirty="0" smtClean="0"/>
              <a:t>путём отображения симметрично относительно оси </a:t>
            </a:r>
            <a:r>
              <a:rPr lang="ru-RU" sz="3000" dirty="0" err="1" smtClean="0"/>
              <a:t>х</a:t>
            </a:r>
            <a:r>
              <a:rPr lang="ru-RU" sz="3000" dirty="0" smtClean="0"/>
              <a:t> части прямой, находящейся в отрицательной области.</a:t>
            </a:r>
          </a:p>
        </p:txBody>
      </p:sp>
      <p:grpSp>
        <p:nvGrpSpPr>
          <p:cNvPr id="32770" name="Group 4"/>
          <p:cNvGrpSpPr>
            <a:grpSpLocks/>
          </p:cNvGrpSpPr>
          <p:nvPr/>
        </p:nvGrpSpPr>
        <p:grpSpPr bwMode="auto">
          <a:xfrm>
            <a:off x="288925" y="1249363"/>
            <a:ext cx="6232525" cy="5186362"/>
            <a:chOff x="1006" y="873"/>
            <a:chExt cx="3926" cy="3267"/>
          </a:xfrm>
        </p:grpSpPr>
        <p:grpSp>
          <p:nvGrpSpPr>
            <p:cNvPr id="32771" name="Group 5"/>
            <p:cNvGrpSpPr>
              <a:grpSpLocks/>
            </p:cNvGrpSpPr>
            <p:nvPr/>
          </p:nvGrpSpPr>
          <p:grpSpPr bwMode="auto">
            <a:xfrm>
              <a:off x="1006" y="1000"/>
              <a:ext cx="3896" cy="3140"/>
              <a:chOff x="1234" y="1150"/>
              <a:chExt cx="3896" cy="3140"/>
            </a:xfrm>
          </p:grpSpPr>
          <p:sp>
            <p:nvSpPr>
              <p:cNvPr id="32774" name="Line 6"/>
              <p:cNvSpPr>
                <a:spLocks noChangeShapeType="1"/>
              </p:cNvSpPr>
              <p:nvPr/>
            </p:nvSpPr>
            <p:spPr bwMode="auto">
              <a:xfrm>
                <a:off x="1272" y="2880"/>
                <a:ext cx="3858" cy="0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5" name="Line 7"/>
              <p:cNvSpPr>
                <a:spLocks noChangeShapeType="1"/>
              </p:cNvSpPr>
              <p:nvPr/>
            </p:nvSpPr>
            <p:spPr bwMode="auto">
              <a:xfrm flipV="1">
                <a:off x="3108" y="1164"/>
                <a:ext cx="0" cy="3114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6" name="Line 8"/>
              <p:cNvSpPr>
                <a:spLocks noChangeShapeType="1"/>
              </p:cNvSpPr>
              <p:nvPr/>
            </p:nvSpPr>
            <p:spPr bwMode="auto">
              <a:xfrm>
                <a:off x="1248" y="2730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7" name="Line 9"/>
              <p:cNvSpPr>
                <a:spLocks noChangeShapeType="1"/>
              </p:cNvSpPr>
              <p:nvPr/>
            </p:nvSpPr>
            <p:spPr bwMode="auto">
              <a:xfrm>
                <a:off x="1246" y="258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8" name="Line 10"/>
              <p:cNvSpPr>
                <a:spLocks noChangeShapeType="1"/>
              </p:cNvSpPr>
              <p:nvPr/>
            </p:nvSpPr>
            <p:spPr bwMode="auto">
              <a:xfrm>
                <a:off x="1250" y="243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79" name="Line 11"/>
              <p:cNvSpPr>
                <a:spLocks noChangeShapeType="1"/>
              </p:cNvSpPr>
              <p:nvPr/>
            </p:nvSpPr>
            <p:spPr bwMode="auto">
              <a:xfrm>
                <a:off x="1236" y="228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0" name="Line 12"/>
              <p:cNvSpPr>
                <a:spLocks noChangeShapeType="1"/>
              </p:cNvSpPr>
              <p:nvPr/>
            </p:nvSpPr>
            <p:spPr bwMode="auto">
              <a:xfrm>
                <a:off x="1246" y="214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1" name="Line 13"/>
              <p:cNvSpPr>
                <a:spLocks noChangeShapeType="1"/>
              </p:cNvSpPr>
              <p:nvPr/>
            </p:nvSpPr>
            <p:spPr bwMode="auto">
              <a:xfrm>
                <a:off x="1246" y="199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2" name="Line 14"/>
              <p:cNvSpPr>
                <a:spLocks noChangeShapeType="1"/>
              </p:cNvSpPr>
              <p:nvPr/>
            </p:nvSpPr>
            <p:spPr bwMode="auto">
              <a:xfrm>
                <a:off x="1244" y="184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3" name="Line 15"/>
              <p:cNvSpPr>
                <a:spLocks noChangeShapeType="1"/>
              </p:cNvSpPr>
              <p:nvPr/>
            </p:nvSpPr>
            <p:spPr bwMode="auto">
              <a:xfrm>
                <a:off x="1242" y="1692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4" name="Line 16"/>
              <p:cNvSpPr>
                <a:spLocks noChangeShapeType="1"/>
              </p:cNvSpPr>
              <p:nvPr/>
            </p:nvSpPr>
            <p:spPr bwMode="auto">
              <a:xfrm>
                <a:off x="1246" y="1552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5" name="Line 17"/>
              <p:cNvSpPr>
                <a:spLocks noChangeShapeType="1"/>
              </p:cNvSpPr>
              <p:nvPr/>
            </p:nvSpPr>
            <p:spPr bwMode="auto">
              <a:xfrm>
                <a:off x="1250" y="1400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6" name="Line 18"/>
              <p:cNvSpPr>
                <a:spLocks noChangeShapeType="1"/>
              </p:cNvSpPr>
              <p:nvPr/>
            </p:nvSpPr>
            <p:spPr bwMode="auto">
              <a:xfrm>
                <a:off x="1254" y="124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7" name="Line 19"/>
              <p:cNvSpPr>
                <a:spLocks noChangeShapeType="1"/>
              </p:cNvSpPr>
              <p:nvPr/>
            </p:nvSpPr>
            <p:spPr bwMode="auto">
              <a:xfrm>
                <a:off x="1234" y="302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8" name="Line 20"/>
              <p:cNvSpPr>
                <a:spLocks noChangeShapeType="1"/>
              </p:cNvSpPr>
              <p:nvPr/>
            </p:nvSpPr>
            <p:spPr bwMode="auto">
              <a:xfrm>
                <a:off x="1244" y="317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89" name="Line 21"/>
              <p:cNvSpPr>
                <a:spLocks noChangeShapeType="1"/>
              </p:cNvSpPr>
              <p:nvPr/>
            </p:nvSpPr>
            <p:spPr bwMode="auto">
              <a:xfrm>
                <a:off x="1236" y="332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0" name="Line 22"/>
              <p:cNvSpPr>
                <a:spLocks noChangeShapeType="1"/>
              </p:cNvSpPr>
              <p:nvPr/>
            </p:nvSpPr>
            <p:spPr bwMode="auto">
              <a:xfrm>
                <a:off x="1240" y="3472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1" name="Line 23"/>
              <p:cNvSpPr>
                <a:spLocks noChangeShapeType="1"/>
              </p:cNvSpPr>
              <p:nvPr/>
            </p:nvSpPr>
            <p:spPr bwMode="auto">
              <a:xfrm>
                <a:off x="1250" y="3620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2" name="Line 24"/>
              <p:cNvSpPr>
                <a:spLocks noChangeShapeType="1"/>
              </p:cNvSpPr>
              <p:nvPr/>
            </p:nvSpPr>
            <p:spPr bwMode="auto">
              <a:xfrm>
                <a:off x="1248" y="3768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3" name="Line 25"/>
              <p:cNvSpPr>
                <a:spLocks noChangeShapeType="1"/>
              </p:cNvSpPr>
              <p:nvPr/>
            </p:nvSpPr>
            <p:spPr bwMode="auto">
              <a:xfrm>
                <a:off x="1246" y="391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4" name="Line 26"/>
              <p:cNvSpPr>
                <a:spLocks noChangeShapeType="1"/>
              </p:cNvSpPr>
              <p:nvPr/>
            </p:nvSpPr>
            <p:spPr bwMode="auto">
              <a:xfrm>
                <a:off x="1238" y="4064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5" name="Line 27"/>
              <p:cNvSpPr>
                <a:spLocks noChangeShapeType="1"/>
              </p:cNvSpPr>
              <p:nvPr/>
            </p:nvSpPr>
            <p:spPr bwMode="auto">
              <a:xfrm>
                <a:off x="1248" y="4206"/>
                <a:ext cx="3804" cy="0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6" name="Line 28"/>
              <p:cNvSpPr>
                <a:spLocks noChangeShapeType="1"/>
              </p:cNvSpPr>
              <p:nvPr/>
            </p:nvSpPr>
            <p:spPr bwMode="auto">
              <a:xfrm>
                <a:off x="1326" y="115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7" name="Line 29"/>
              <p:cNvSpPr>
                <a:spLocks noChangeShapeType="1"/>
              </p:cNvSpPr>
              <p:nvPr/>
            </p:nvSpPr>
            <p:spPr bwMode="auto">
              <a:xfrm>
                <a:off x="1474" y="115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8" name="Line 30"/>
              <p:cNvSpPr>
                <a:spLocks noChangeShapeType="1"/>
              </p:cNvSpPr>
              <p:nvPr/>
            </p:nvSpPr>
            <p:spPr bwMode="auto">
              <a:xfrm>
                <a:off x="1622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799" name="Line 31"/>
              <p:cNvSpPr>
                <a:spLocks noChangeShapeType="1"/>
              </p:cNvSpPr>
              <p:nvPr/>
            </p:nvSpPr>
            <p:spPr bwMode="auto">
              <a:xfrm>
                <a:off x="1770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0" name="Line 32"/>
              <p:cNvSpPr>
                <a:spLocks noChangeShapeType="1"/>
              </p:cNvSpPr>
              <p:nvPr/>
            </p:nvSpPr>
            <p:spPr bwMode="auto">
              <a:xfrm>
                <a:off x="1918" y="116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1" name="Line 33"/>
              <p:cNvSpPr>
                <a:spLocks noChangeShapeType="1"/>
              </p:cNvSpPr>
              <p:nvPr/>
            </p:nvSpPr>
            <p:spPr bwMode="auto">
              <a:xfrm>
                <a:off x="2066" y="116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2" name="Line 34"/>
              <p:cNvSpPr>
                <a:spLocks noChangeShapeType="1"/>
              </p:cNvSpPr>
              <p:nvPr/>
            </p:nvSpPr>
            <p:spPr bwMode="auto">
              <a:xfrm>
                <a:off x="2214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3" name="Line 35"/>
              <p:cNvSpPr>
                <a:spLocks noChangeShapeType="1"/>
              </p:cNvSpPr>
              <p:nvPr/>
            </p:nvSpPr>
            <p:spPr bwMode="auto">
              <a:xfrm>
                <a:off x="2362" y="115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4" name="Line 36"/>
              <p:cNvSpPr>
                <a:spLocks noChangeShapeType="1"/>
              </p:cNvSpPr>
              <p:nvPr/>
            </p:nvSpPr>
            <p:spPr bwMode="auto">
              <a:xfrm>
                <a:off x="2510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5" name="Line 37"/>
              <p:cNvSpPr>
                <a:spLocks noChangeShapeType="1"/>
              </p:cNvSpPr>
              <p:nvPr/>
            </p:nvSpPr>
            <p:spPr bwMode="auto">
              <a:xfrm>
                <a:off x="2658" y="115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6" name="Line 38"/>
              <p:cNvSpPr>
                <a:spLocks noChangeShapeType="1"/>
              </p:cNvSpPr>
              <p:nvPr/>
            </p:nvSpPr>
            <p:spPr bwMode="auto">
              <a:xfrm>
                <a:off x="2806" y="116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7" name="Line 39"/>
              <p:cNvSpPr>
                <a:spLocks noChangeShapeType="1"/>
              </p:cNvSpPr>
              <p:nvPr/>
            </p:nvSpPr>
            <p:spPr bwMode="auto">
              <a:xfrm>
                <a:off x="3246" y="117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8" name="Line 40"/>
              <p:cNvSpPr>
                <a:spLocks noChangeShapeType="1"/>
              </p:cNvSpPr>
              <p:nvPr/>
            </p:nvSpPr>
            <p:spPr bwMode="auto">
              <a:xfrm>
                <a:off x="3400" y="116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09" name="Line 41"/>
              <p:cNvSpPr>
                <a:spLocks noChangeShapeType="1"/>
              </p:cNvSpPr>
              <p:nvPr/>
            </p:nvSpPr>
            <p:spPr bwMode="auto">
              <a:xfrm>
                <a:off x="3542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0" name="Line 42"/>
              <p:cNvSpPr>
                <a:spLocks noChangeShapeType="1"/>
              </p:cNvSpPr>
              <p:nvPr/>
            </p:nvSpPr>
            <p:spPr bwMode="auto">
              <a:xfrm>
                <a:off x="3690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1" name="Line 43"/>
              <p:cNvSpPr>
                <a:spLocks noChangeShapeType="1"/>
              </p:cNvSpPr>
              <p:nvPr/>
            </p:nvSpPr>
            <p:spPr bwMode="auto">
              <a:xfrm>
                <a:off x="3838" y="116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2" name="Line 44"/>
              <p:cNvSpPr>
                <a:spLocks noChangeShapeType="1"/>
              </p:cNvSpPr>
              <p:nvPr/>
            </p:nvSpPr>
            <p:spPr bwMode="auto">
              <a:xfrm>
                <a:off x="3986" y="116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3" name="Line 45"/>
              <p:cNvSpPr>
                <a:spLocks noChangeShapeType="1"/>
              </p:cNvSpPr>
              <p:nvPr/>
            </p:nvSpPr>
            <p:spPr bwMode="auto">
              <a:xfrm>
                <a:off x="4134" y="115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4" name="Line 46"/>
              <p:cNvSpPr>
                <a:spLocks noChangeShapeType="1"/>
              </p:cNvSpPr>
              <p:nvPr/>
            </p:nvSpPr>
            <p:spPr bwMode="auto">
              <a:xfrm>
                <a:off x="4282" y="1162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5" name="Line 47"/>
              <p:cNvSpPr>
                <a:spLocks noChangeShapeType="1"/>
              </p:cNvSpPr>
              <p:nvPr/>
            </p:nvSpPr>
            <p:spPr bwMode="auto">
              <a:xfrm>
                <a:off x="4430" y="1166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6" name="Line 48"/>
              <p:cNvSpPr>
                <a:spLocks noChangeShapeType="1"/>
              </p:cNvSpPr>
              <p:nvPr/>
            </p:nvSpPr>
            <p:spPr bwMode="auto">
              <a:xfrm>
                <a:off x="4578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7" name="Line 49"/>
              <p:cNvSpPr>
                <a:spLocks noChangeShapeType="1"/>
              </p:cNvSpPr>
              <p:nvPr/>
            </p:nvSpPr>
            <p:spPr bwMode="auto">
              <a:xfrm>
                <a:off x="4726" y="1168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8" name="Line 50"/>
              <p:cNvSpPr>
                <a:spLocks noChangeShapeType="1"/>
              </p:cNvSpPr>
              <p:nvPr/>
            </p:nvSpPr>
            <p:spPr bwMode="auto">
              <a:xfrm>
                <a:off x="4874" y="1160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19" name="Line 51"/>
              <p:cNvSpPr>
                <a:spLocks noChangeShapeType="1"/>
              </p:cNvSpPr>
              <p:nvPr/>
            </p:nvSpPr>
            <p:spPr bwMode="auto">
              <a:xfrm>
                <a:off x="5016" y="1164"/>
                <a:ext cx="0" cy="3084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820" name="Line 52"/>
              <p:cNvSpPr>
                <a:spLocks noChangeShapeType="1"/>
              </p:cNvSpPr>
              <p:nvPr/>
            </p:nvSpPr>
            <p:spPr bwMode="auto">
              <a:xfrm flipV="1">
                <a:off x="2952" y="1158"/>
                <a:ext cx="0" cy="3132"/>
              </a:xfrm>
              <a:prstGeom prst="line">
                <a:avLst/>
              </a:prstGeom>
              <a:noFill/>
              <a:ln w="9525">
                <a:solidFill>
                  <a:srgbClr val="80808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2772" name="Rectangle 53"/>
            <p:cNvSpPr>
              <a:spLocks noChangeArrowheads="1"/>
            </p:cNvSpPr>
            <p:nvPr/>
          </p:nvSpPr>
          <p:spPr bwMode="auto">
            <a:xfrm>
              <a:off x="4744" y="2525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 dirty="0">
                  <a:latin typeface="Arial" charset="0"/>
                </a:rPr>
                <a:t>x</a:t>
              </a:r>
              <a:endParaRPr lang="ru-RU" sz="1800" dirty="0">
                <a:latin typeface="Arial" charset="0"/>
              </a:endParaRPr>
            </a:p>
          </p:txBody>
        </p:sp>
        <p:sp>
          <p:nvSpPr>
            <p:cNvPr id="32773" name="Rectangle 54"/>
            <p:cNvSpPr>
              <a:spLocks noChangeArrowheads="1"/>
            </p:cNvSpPr>
            <p:nvPr/>
          </p:nvSpPr>
          <p:spPr bwMode="auto">
            <a:xfrm>
              <a:off x="2696" y="873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sp>
        <p:nvSpPr>
          <p:cNvPr id="32823" name="Line 55"/>
          <p:cNvSpPr>
            <a:spLocks noChangeShapeType="1"/>
          </p:cNvSpPr>
          <p:nvPr/>
        </p:nvSpPr>
        <p:spPr bwMode="auto">
          <a:xfrm flipV="1">
            <a:off x="3263900" y="1524000"/>
            <a:ext cx="2641600" cy="26670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824" name="Line 56"/>
          <p:cNvSpPr>
            <a:spLocks noChangeShapeType="1"/>
          </p:cNvSpPr>
          <p:nvPr/>
        </p:nvSpPr>
        <p:spPr bwMode="auto">
          <a:xfrm flipH="1">
            <a:off x="1054100" y="4191000"/>
            <a:ext cx="2209800" cy="21971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2825" name="Line 57"/>
          <p:cNvSpPr>
            <a:spLocks noChangeShapeType="1"/>
          </p:cNvSpPr>
          <p:nvPr/>
        </p:nvSpPr>
        <p:spPr bwMode="auto">
          <a:xfrm flipH="1" flipV="1">
            <a:off x="596900" y="1536700"/>
            <a:ext cx="2667000" cy="26543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57" name="Text Box 85"/>
          <p:cNvSpPr txBox="1">
            <a:spLocks noChangeArrowheads="1"/>
          </p:cNvSpPr>
          <p:nvPr/>
        </p:nvSpPr>
        <p:spPr bwMode="auto">
          <a:xfrm>
            <a:off x="3216275" y="4175125"/>
            <a:ext cx="628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 dirty="0"/>
              <a:t>0   1</a:t>
            </a:r>
            <a:endParaRPr lang="ru-RU" sz="1000" dirty="0"/>
          </a:p>
        </p:txBody>
      </p:sp>
      <p:pic>
        <p:nvPicPr>
          <p:cNvPr id="58" name="n4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-304800" y="28479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9688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52" fill="hold"/>
                                        <p:tgtEl>
                                          <p:spTgt spid="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32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1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28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28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2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8"/>
                </p:tgtEl>
              </p:cMediaNode>
            </p:audio>
          </p:childTnLst>
        </p:cTn>
      </p:par>
    </p:tnLst>
    <p:bldLst>
      <p:bldP spid="32823" grpId="0" animBg="1"/>
      <p:bldP spid="32824" grpId="0" animBg="1"/>
      <p:bldP spid="32824" grpId="1" animBg="1"/>
      <p:bldP spid="328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6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654300"/>
            <a:ext cx="91440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-12700" y="457200"/>
            <a:ext cx="9144000" cy="1968500"/>
          </a:xfrm>
        </p:spPr>
        <p:txBody>
          <a:bodyPr/>
          <a:lstStyle/>
          <a:p>
            <a:pPr algn="ctr" eaLnBrk="1" hangingPunct="1"/>
            <a:r>
              <a:rPr lang="ru-RU" sz="3200" b="1" i="1" dirty="0" smtClean="0">
                <a:solidFill>
                  <a:srgbClr val="FF0000"/>
                </a:solidFill>
              </a:rPr>
              <a:t>Графиком функции </a:t>
            </a:r>
            <a:r>
              <a:rPr lang="en-GB" sz="3200" b="1" i="1" dirty="0" smtClean="0">
                <a:solidFill>
                  <a:srgbClr val="FF0000"/>
                </a:solidFill>
              </a:rPr>
              <a:t>y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en-GB" sz="3200" b="1" i="1" dirty="0" smtClean="0">
                <a:solidFill>
                  <a:srgbClr val="FF0000"/>
                </a:solidFill>
              </a:rPr>
              <a:t>=</a:t>
            </a:r>
            <a:r>
              <a:rPr lang="en-GB" sz="3200" b="1" dirty="0" smtClean="0">
                <a:solidFill>
                  <a:srgbClr val="FF0000"/>
                </a:solidFill>
              </a:rPr>
              <a:t>|</a:t>
            </a:r>
            <a:r>
              <a:rPr lang="en-GB" sz="3200" b="1" i="1" dirty="0" smtClean="0">
                <a:solidFill>
                  <a:srgbClr val="FF0000"/>
                </a:solidFill>
              </a:rPr>
              <a:t>x</a:t>
            </a:r>
            <a:r>
              <a:rPr lang="en-GB" sz="3200" b="1" dirty="0" smtClean="0">
                <a:solidFill>
                  <a:srgbClr val="FF0000"/>
                </a:solidFill>
              </a:rPr>
              <a:t>|</a:t>
            </a:r>
            <a:r>
              <a:rPr lang="en-US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</a:rPr>
              <a:t>является биссектриса первого и второго квадрантов, условно назовём этот график </a:t>
            </a:r>
            <a:r>
              <a:rPr lang="en-US" sz="3200" b="1" i="1" dirty="0" smtClean="0">
                <a:solidFill>
                  <a:srgbClr val="FF0000"/>
                </a:solidFill>
              </a:rPr>
              <a:t>“</a:t>
            </a:r>
            <a:r>
              <a:rPr lang="ru-RU" sz="3200" b="1" i="1" dirty="0" smtClean="0">
                <a:solidFill>
                  <a:srgbClr val="FF0000"/>
                </a:solidFill>
              </a:rPr>
              <a:t>галкой</a:t>
            </a:r>
            <a:r>
              <a:rPr lang="en-US" sz="3200" b="1" i="1" dirty="0" smtClean="0">
                <a:solidFill>
                  <a:srgbClr val="FF0000"/>
                </a:solidFill>
              </a:rPr>
              <a:t>”.</a:t>
            </a:r>
          </a:p>
        </p:txBody>
      </p:sp>
      <p:grpSp>
        <p:nvGrpSpPr>
          <p:cNvPr id="60" name="Группа 59"/>
          <p:cNvGrpSpPr/>
          <p:nvPr/>
        </p:nvGrpSpPr>
        <p:grpSpPr>
          <a:xfrm>
            <a:off x="584199" y="2908300"/>
            <a:ext cx="7543801" cy="3346450"/>
            <a:chOff x="584199" y="2908300"/>
            <a:chExt cx="7543801" cy="3346450"/>
          </a:xfrm>
        </p:grpSpPr>
        <p:sp>
          <p:nvSpPr>
            <p:cNvPr id="33795" name="Line 55"/>
            <p:cNvSpPr>
              <a:spLocks noChangeShapeType="1"/>
            </p:cNvSpPr>
            <p:nvPr/>
          </p:nvSpPr>
          <p:spPr bwMode="auto">
            <a:xfrm flipV="1">
              <a:off x="4330700" y="2908300"/>
              <a:ext cx="3797300" cy="33464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6" name="Line 56"/>
            <p:cNvSpPr>
              <a:spLocks noChangeShapeType="1"/>
            </p:cNvSpPr>
            <p:nvPr/>
          </p:nvSpPr>
          <p:spPr bwMode="auto">
            <a:xfrm flipH="1" flipV="1">
              <a:off x="584199" y="2908300"/>
              <a:ext cx="3756025" cy="33464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797" name="Text Box 57"/>
          <p:cNvSpPr txBox="1">
            <a:spLocks noChangeArrowheads="1"/>
          </p:cNvSpPr>
          <p:nvPr/>
        </p:nvSpPr>
        <p:spPr bwMode="auto">
          <a:xfrm>
            <a:off x="4330700" y="6267450"/>
            <a:ext cx="62865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/>
              <a:t>0   1</a:t>
            </a:r>
            <a:endParaRPr lang="ru-RU" sz="1400" dirty="0"/>
          </a:p>
        </p:txBody>
      </p:sp>
      <p:sp>
        <p:nvSpPr>
          <p:cNvPr id="33798" name="TextBox 56"/>
          <p:cNvSpPr txBox="1">
            <a:spLocks noChangeArrowheads="1"/>
          </p:cNvSpPr>
          <p:nvPr/>
        </p:nvSpPr>
        <p:spPr bwMode="auto">
          <a:xfrm>
            <a:off x="7378700" y="3429000"/>
            <a:ext cx="1257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/>
              <a:t>y = </a:t>
            </a:r>
            <a:r>
              <a:rPr lang="en-GB" sz="2400" b="1" dirty="0"/>
              <a:t>| x | </a:t>
            </a:r>
            <a:r>
              <a:rPr lang="en-US" sz="2400" dirty="0"/>
              <a:t> </a:t>
            </a:r>
            <a:endParaRPr lang="ru-RU" sz="2400" dirty="0"/>
          </a:p>
        </p:txBody>
      </p:sp>
    </p:spTree>
  </p:cSld>
  <p:clrMapOvr>
    <a:masterClrMapping/>
  </p:clrMapOvr>
  <p:transition spd="slow" advTm="9016">
    <p:fade thruBlk="1"/>
    <p:sndAc>
      <p:stSnd>
        <p:snd r:embed="rId3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500"/>
                            </p:stCondLst>
                            <p:childTnLst>
                              <p:par>
                                <p:cTn id="1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Line 65"/>
          <p:cNvSpPr>
            <a:spLocks noChangeShapeType="1"/>
          </p:cNvSpPr>
          <p:nvPr/>
        </p:nvSpPr>
        <p:spPr bwMode="auto">
          <a:xfrm flipH="1" flipV="1">
            <a:off x="4448175" y="2343150"/>
            <a:ext cx="1838325" cy="183832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29" name="Title 1"/>
          <p:cNvSpPr>
            <a:spLocks noGrp="1"/>
          </p:cNvSpPr>
          <p:nvPr>
            <p:ph type="title"/>
          </p:nvPr>
        </p:nvSpPr>
        <p:spPr>
          <a:xfrm>
            <a:off x="466725" y="581025"/>
            <a:ext cx="8229600" cy="561975"/>
          </a:xfrm>
        </p:spPr>
        <p:txBody>
          <a:bodyPr/>
          <a:lstStyle/>
          <a:p>
            <a:pPr algn="ctr" eaLnBrk="1" hangingPunct="1"/>
            <a:r>
              <a:rPr lang="ru-RU" sz="4400" b="1" i="1" dirty="0" smtClean="0">
                <a:solidFill>
                  <a:srgbClr val="FF0000"/>
                </a:solidFill>
              </a:rPr>
              <a:t>График функции </a:t>
            </a:r>
            <a:r>
              <a:rPr lang="en-US" sz="4400" b="1" i="1" dirty="0" smtClean="0">
                <a:solidFill>
                  <a:srgbClr val="FF0000"/>
                </a:solidFill>
              </a:rPr>
              <a:t>y =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ru-RU" sz="4400" b="1" dirty="0" smtClean="0">
                <a:solidFill>
                  <a:srgbClr val="FF0000"/>
                </a:solidFill>
              </a:rPr>
              <a:t> </a:t>
            </a:r>
            <a:r>
              <a:rPr lang="en-US" sz="4400" b="1" i="1" dirty="0" smtClean="0">
                <a:solidFill>
                  <a:srgbClr val="FF0000"/>
                </a:solidFill>
              </a:rPr>
              <a:t>x </a:t>
            </a:r>
            <a:r>
              <a:rPr lang="en-GB" sz="4400" b="1" dirty="0" smtClean="0">
                <a:solidFill>
                  <a:srgbClr val="FF0000"/>
                </a:solidFill>
              </a:rPr>
              <a:t>|</a:t>
            </a:r>
            <a:r>
              <a:rPr lang="en-US" sz="4400" b="1" i="1" dirty="0" smtClean="0">
                <a:solidFill>
                  <a:srgbClr val="FF0000"/>
                </a:solidFill>
              </a:rPr>
              <a:t>+ 3 </a:t>
            </a:r>
            <a:r>
              <a:rPr lang="ru-RU" sz="4400" b="1" i="1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34830" name="Content Placeholder 2"/>
          <p:cNvSpPr>
            <a:spLocks noGrp="1"/>
          </p:cNvSpPr>
          <p:nvPr>
            <p:ph idx="1"/>
          </p:nvPr>
        </p:nvSpPr>
        <p:spPr>
          <a:xfrm>
            <a:off x="0" y="2820988"/>
            <a:ext cx="3505200" cy="874712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4000" dirty="0" smtClean="0">
                <a:latin typeface="Times New Roman" pitchFamily="18" charset="0"/>
              </a:rPr>
              <a:t>y = x + 3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sz="4000" dirty="0" smtClean="0">
                <a:latin typeface="Times New Roman" pitchFamily="18" charset="0"/>
              </a:rPr>
              <a:t>(0;3) </a:t>
            </a:r>
            <a:r>
              <a:rPr lang="ru-RU" sz="4000" dirty="0" smtClean="0">
                <a:latin typeface="Times New Roman" pitchFamily="18" charset="0"/>
              </a:rPr>
              <a:t>и</a:t>
            </a:r>
            <a:r>
              <a:rPr lang="en-US" sz="4000" dirty="0" smtClean="0">
                <a:latin typeface="Times New Roman" pitchFamily="18" charset="0"/>
              </a:rPr>
              <a:t> (2;5)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sz="4000" dirty="0" smtClean="0">
                <a:latin typeface="Times New Roman" pitchFamily="18" charset="0"/>
              </a:rPr>
              <a:t>y</a:t>
            </a:r>
            <a:r>
              <a:rPr lang="ru-RU" sz="4000" dirty="0" smtClean="0">
                <a:latin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</a:rPr>
              <a:t>=</a:t>
            </a:r>
            <a:r>
              <a:rPr lang="ru-RU" sz="4000" dirty="0" smtClean="0">
                <a:latin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</a:rPr>
              <a:t>-</a:t>
            </a:r>
            <a:r>
              <a:rPr lang="ru-RU" sz="4000" dirty="0" smtClean="0">
                <a:latin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</a:rPr>
              <a:t>x</a:t>
            </a:r>
            <a:r>
              <a:rPr lang="ru-RU" sz="4000" dirty="0" smtClean="0">
                <a:latin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</a:rPr>
              <a:t>+</a:t>
            </a:r>
            <a:r>
              <a:rPr lang="ru-RU" sz="4000" dirty="0" smtClean="0">
                <a:latin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</a:rPr>
              <a:t>3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US" sz="4000" dirty="0" smtClean="0">
                <a:latin typeface="Times New Roman" pitchFamily="18" charset="0"/>
              </a:rPr>
              <a:t>(-3;6) </a:t>
            </a:r>
            <a:r>
              <a:rPr lang="ru-RU" sz="4000" dirty="0" smtClean="0">
                <a:latin typeface="Times New Roman" pitchFamily="18" charset="0"/>
              </a:rPr>
              <a:t>и </a:t>
            </a:r>
            <a:r>
              <a:rPr lang="en-US" sz="4000" dirty="0" smtClean="0">
                <a:latin typeface="Times New Roman" pitchFamily="18" charset="0"/>
              </a:rPr>
              <a:t>(-5;8)</a:t>
            </a:r>
            <a:endParaRPr lang="ru-RU" sz="4000" dirty="0" smtClean="0">
              <a:latin typeface="Times New Roman" pitchFamily="18" charset="0"/>
            </a:endParaRPr>
          </a:p>
        </p:txBody>
      </p:sp>
      <p:graphicFrame>
        <p:nvGraphicFramePr>
          <p:cNvPr id="34827" name="Object 11"/>
          <p:cNvGraphicFramePr>
            <a:graphicFrameLocks noChangeAspect="1"/>
          </p:cNvGraphicFramePr>
          <p:nvPr/>
        </p:nvGraphicFramePr>
        <p:xfrm>
          <a:off x="2690813" y="1209675"/>
          <a:ext cx="4168775" cy="981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28" name="Формула" r:id="rId6" imgW="1942920" imgH="457200" progId="Equation.3">
                  <p:embed/>
                </p:oleObj>
              </mc:Choice>
              <mc:Fallback>
                <p:oleObj name="Формула" r:id="rId6" imgW="1942920" imgH="457200" progId="Equation.3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90813" y="1209675"/>
                        <a:ext cx="4168775" cy="981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4831" name="Group 68"/>
          <p:cNvGrpSpPr>
            <a:grpSpLocks/>
          </p:cNvGrpSpPr>
          <p:nvPr/>
        </p:nvGrpSpPr>
        <p:grpSpPr bwMode="auto">
          <a:xfrm>
            <a:off x="3486150" y="2090738"/>
            <a:ext cx="5878513" cy="4767262"/>
            <a:chOff x="2214" y="1341"/>
            <a:chExt cx="3703" cy="3003"/>
          </a:xfrm>
        </p:grpSpPr>
        <p:sp>
          <p:nvSpPr>
            <p:cNvPr id="34842" name="Line 15"/>
            <p:cNvSpPr>
              <a:spLocks noChangeShapeType="1"/>
            </p:cNvSpPr>
            <p:nvPr/>
          </p:nvSpPr>
          <p:spPr bwMode="auto">
            <a:xfrm>
              <a:off x="2250" y="3048"/>
              <a:ext cx="362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3" name="Line 16"/>
            <p:cNvSpPr>
              <a:spLocks noChangeShapeType="1"/>
            </p:cNvSpPr>
            <p:nvPr/>
          </p:nvSpPr>
          <p:spPr bwMode="auto">
            <a:xfrm flipV="1">
              <a:off x="3968" y="1471"/>
              <a:ext cx="0" cy="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4" name="Line 17"/>
            <p:cNvSpPr>
              <a:spLocks noChangeShapeType="1"/>
            </p:cNvSpPr>
            <p:nvPr/>
          </p:nvSpPr>
          <p:spPr bwMode="auto">
            <a:xfrm>
              <a:off x="2227" y="291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5" name="Line 18"/>
            <p:cNvSpPr>
              <a:spLocks noChangeShapeType="1"/>
            </p:cNvSpPr>
            <p:nvPr/>
          </p:nvSpPr>
          <p:spPr bwMode="auto">
            <a:xfrm>
              <a:off x="2225" y="277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6" name="Line 19"/>
            <p:cNvSpPr>
              <a:spLocks noChangeShapeType="1"/>
            </p:cNvSpPr>
            <p:nvPr/>
          </p:nvSpPr>
          <p:spPr bwMode="auto">
            <a:xfrm>
              <a:off x="2229" y="2642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7" name="Line 20"/>
            <p:cNvSpPr>
              <a:spLocks noChangeShapeType="1"/>
            </p:cNvSpPr>
            <p:nvPr/>
          </p:nvSpPr>
          <p:spPr bwMode="auto">
            <a:xfrm>
              <a:off x="2216" y="250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8" name="Line 21"/>
            <p:cNvSpPr>
              <a:spLocks noChangeShapeType="1"/>
            </p:cNvSpPr>
            <p:nvPr/>
          </p:nvSpPr>
          <p:spPr bwMode="auto">
            <a:xfrm>
              <a:off x="2225" y="2373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49" name="Line 22"/>
            <p:cNvSpPr>
              <a:spLocks noChangeShapeType="1"/>
            </p:cNvSpPr>
            <p:nvPr/>
          </p:nvSpPr>
          <p:spPr bwMode="auto">
            <a:xfrm>
              <a:off x="2225" y="223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0" name="Line 23"/>
            <p:cNvSpPr>
              <a:spLocks noChangeShapeType="1"/>
            </p:cNvSpPr>
            <p:nvPr/>
          </p:nvSpPr>
          <p:spPr bwMode="auto">
            <a:xfrm>
              <a:off x="2223" y="209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1" name="Line 24"/>
            <p:cNvSpPr>
              <a:spLocks noChangeShapeType="1"/>
            </p:cNvSpPr>
            <p:nvPr/>
          </p:nvSpPr>
          <p:spPr bwMode="auto">
            <a:xfrm>
              <a:off x="2222" y="19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2" name="Line 25"/>
            <p:cNvSpPr>
              <a:spLocks noChangeShapeType="1"/>
            </p:cNvSpPr>
            <p:nvPr/>
          </p:nvSpPr>
          <p:spPr bwMode="auto">
            <a:xfrm>
              <a:off x="2225" y="182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3" name="Line 26"/>
            <p:cNvSpPr>
              <a:spLocks noChangeShapeType="1"/>
            </p:cNvSpPr>
            <p:nvPr/>
          </p:nvSpPr>
          <p:spPr bwMode="auto">
            <a:xfrm>
              <a:off x="2229" y="168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4" name="Line 27"/>
            <p:cNvSpPr>
              <a:spLocks noChangeShapeType="1"/>
            </p:cNvSpPr>
            <p:nvPr/>
          </p:nvSpPr>
          <p:spPr bwMode="auto">
            <a:xfrm>
              <a:off x="2233" y="1548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5" name="Line 28"/>
            <p:cNvSpPr>
              <a:spLocks noChangeShapeType="1"/>
            </p:cNvSpPr>
            <p:nvPr/>
          </p:nvSpPr>
          <p:spPr bwMode="auto">
            <a:xfrm>
              <a:off x="2214" y="318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6" name="Line 29"/>
            <p:cNvSpPr>
              <a:spLocks noChangeShapeType="1"/>
            </p:cNvSpPr>
            <p:nvPr/>
          </p:nvSpPr>
          <p:spPr bwMode="auto">
            <a:xfrm>
              <a:off x="2223" y="332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7" name="Line 30"/>
            <p:cNvSpPr>
              <a:spLocks noChangeShapeType="1"/>
            </p:cNvSpPr>
            <p:nvPr/>
          </p:nvSpPr>
          <p:spPr bwMode="auto">
            <a:xfrm>
              <a:off x="2216" y="34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8" name="Line 31"/>
            <p:cNvSpPr>
              <a:spLocks noChangeShapeType="1"/>
            </p:cNvSpPr>
            <p:nvPr/>
          </p:nvSpPr>
          <p:spPr bwMode="auto">
            <a:xfrm>
              <a:off x="2220" y="359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59" name="Line 32"/>
            <p:cNvSpPr>
              <a:spLocks noChangeShapeType="1"/>
            </p:cNvSpPr>
            <p:nvPr/>
          </p:nvSpPr>
          <p:spPr bwMode="auto">
            <a:xfrm>
              <a:off x="2229" y="372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0" name="Line 33"/>
            <p:cNvSpPr>
              <a:spLocks noChangeShapeType="1"/>
            </p:cNvSpPr>
            <p:nvPr/>
          </p:nvSpPr>
          <p:spPr bwMode="auto">
            <a:xfrm>
              <a:off x="2227" y="386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1" name="Line 34"/>
            <p:cNvSpPr>
              <a:spLocks noChangeShapeType="1"/>
            </p:cNvSpPr>
            <p:nvPr/>
          </p:nvSpPr>
          <p:spPr bwMode="auto">
            <a:xfrm>
              <a:off x="2225" y="400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2" name="Line 35"/>
            <p:cNvSpPr>
              <a:spLocks noChangeShapeType="1"/>
            </p:cNvSpPr>
            <p:nvPr/>
          </p:nvSpPr>
          <p:spPr bwMode="auto">
            <a:xfrm>
              <a:off x="2218" y="413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3" name="Line 36"/>
            <p:cNvSpPr>
              <a:spLocks noChangeShapeType="1"/>
            </p:cNvSpPr>
            <p:nvPr/>
          </p:nvSpPr>
          <p:spPr bwMode="auto">
            <a:xfrm>
              <a:off x="2227" y="426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4" name="Line 37"/>
            <p:cNvSpPr>
              <a:spLocks noChangeShapeType="1"/>
            </p:cNvSpPr>
            <p:nvPr/>
          </p:nvSpPr>
          <p:spPr bwMode="auto">
            <a:xfrm>
              <a:off x="2300" y="1460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5" name="Line 38"/>
            <p:cNvSpPr>
              <a:spLocks noChangeShapeType="1"/>
            </p:cNvSpPr>
            <p:nvPr/>
          </p:nvSpPr>
          <p:spPr bwMode="auto">
            <a:xfrm>
              <a:off x="2439" y="1464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6" name="Line 39"/>
            <p:cNvSpPr>
              <a:spLocks noChangeShapeType="1"/>
            </p:cNvSpPr>
            <p:nvPr/>
          </p:nvSpPr>
          <p:spPr bwMode="auto">
            <a:xfrm>
              <a:off x="2578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7" name="Line 40"/>
            <p:cNvSpPr>
              <a:spLocks noChangeShapeType="1"/>
            </p:cNvSpPr>
            <p:nvPr/>
          </p:nvSpPr>
          <p:spPr bwMode="auto">
            <a:xfrm>
              <a:off x="2717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8" name="Line 41"/>
            <p:cNvSpPr>
              <a:spLocks noChangeShapeType="1"/>
            </p:cNvSpPr>
            <p:nvPr/>
          </p:nvSpPr>
          <p:spPr bwMode="auto">
            <a:xfrm>
              <a:off x="2856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69" name="Line 42"/>
            <p:cNvSpPr>
              <a:spLocks noChangeShapeType="1"/>
            </p:cNvSpPr>
            <p:nvPr/>
          </p:nvSpPr>
          <p:spPr bwMode="auto">
            <a:xfrm>
              <a:off x="2995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0" name="Line 43"/>
            <p:cNvSpPr>
              <a:spLocks noChangeShapeType="1"/>
            </p:cNvSpPr>
            <p:nvPr/>
          </p:nvSpPr>
          <p:spPr bwMode="auto">
            <a:xfrm>
              <a:off x="313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1" name="Line 44"/>
            <p:cNvSpPr>
              <a:spLocks noChangeShapeType="1"/>
            </p:cNvSpPr>
            <p:nvPr/>
          </p:nvSpPr>
          <p:spPr bwMode="auto">
            <a:xfrm>
              <a:off x="3273" y="1458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2" name="Line 45"/>
            <p:cNvSpPr>
              <a:spLocks noChangeShapeType="1"/>
            </p:cNvSpPr>
            <p:nvPr/>
          </p:nvSpPr>
          <p:spPr bwMode="auto">
            <a:xfrm>
              <a:off x="3412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3" name="Line 46"/>
            <p:cNvSpPr>
              <a:spLocks noChangeShapeType="1"/>
            </p:cNvSpPr>
            <p:nvPr/>
          </p:nvSpPr>
          <p:spPr bwMode="auto">
            <a:xfrm>
              <a:off x="3551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4" name="Line 47"/>
            <p:cNvSpPr>
              <a:spLocks noChangeShapeType="1"/>
            </p:cNvSpPr>
            <p:nvPr/>
          </p:nvSpPr>
          <p:spPr bwMode="auto">
            <a:xfrm>
              <a:off x="3690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5" name="Line 48"/>
            <p:cNvSpPr>
              <a:spLocks noChangeShapeType="1"/>
            </p:cNvSpPr>
            <p:nvPr/>
          </p:nvSpPr>
          <p:spPr bwMode="auto">
            <a:xfrm>
              <a:off x="4103" y="1476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6" name="Line 49"/>
            <p:cNvSpPr>
              <a:spLocks noChangeShapeType="1"/>
            </p:cNvSpPr>
            <p:nvPr/>
          </p:nvSpPr>
          <p:spPr bwMode="auto">
            <a:xfrm>
              <a:off x="4248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7" name="Line 50"/>
            <p:cNvSpPr>
              <a:spLocks noChangeShapeType="1"/>
            </p:cNvSpPr>
            <p:nvPr/>
          </p:nvSpPr>
          <p:spPr bwMode="auto">
            <a:xfrm>
              <a:off x="4381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8" name="Line 51"/>
            <p:cNvSpPr>
              <a:spLocks noChangeShapeType="1"/>
            </p:cNvSpPr>
            <p:nvPr/>
          </p:nvSpPr>
          <p:spPr bwMode="auto">
            <a:xfrm>
              <a:off x="4520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79" name="Line 52"/>
            <p:cNvSpPr>
              <a:spLocks noChangeShapeType="1"/>
            </p:cNvSpPr>
            <p:nvPr/>
          </p:nvSpPr>
          <p:spPr bwMode="auto">
            <a:xfrm>
              <a:off x="4659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0" name="Line 53"/>
            <p:cNvSpPr>
              <a:spLocks noChangeShapeType="1"/>
            </p:cNvSpPr>
            <p:nvPr/>
          </p:nvSpPr>
          <p:spPr bwMode="auto">
            <a:xfrm>
              <a:off x="4798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" name="Line 54"/>
            <p:cNvSpPr>
              <a:spLocks noChangeShapeType="1"/>
            </p:cNvSpPr>
            <p:nvPr/>
          </p:nvSpPr>
          <p:spPr bwMode="auto">
            <a:xfrm>
              <a:off x="4937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2" name="Line 55"/>
            <p:cNvSpPr>
              <a:spLocks noChangeShapeType="1"/>
            </p:cNvSpPr>
            <p:nvPr/>
          </p:nvSpPr>
          <p:spPr bwMode="auto">
            <a:xfrm>
              <a:off x="5076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3" name="Line 56"/>
            <p:cNvSpPr>
              <a:spLocks noChangeShapeType="1"/>
            </p:cNvSpPr>
            <p:nvPr/>
          </p:nvSpPr>
          <p:spPr bwMode="auto">
            <a:xfrm>
              <a:off x="5215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4" name="Line 57"/>
            <p:cNvSpPr>
              <a:spLocks noChangeShapeType="1"/>
            </p:cNvSpPr>
            <p:nvPr/>
          </p:nvSpPr>
          <p:spPr bwMode="auto">
            <a:xfrm>
              <a:off x="535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5" name="Line 58"/>
            <p:cNvSpPr>
              <a:spLocks noChangeShapeType="1"/>
            </p:cNvSpPr>
            <p:nvPr/>
          </p:nvSpPr>
          <p:spPr bwMode="auto">
            <a:xfrm>
              <a:off x="5493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6" name="Line 59"/>
            <p:cNvSpPr>
              <a:spLocks noChangeShapeType="1"/>
            </p:cNvSpPr>
            <p:nvPr/>
          </p:nvSpPr>
          <p:spPr bwMode="auto">
            <a:xfrm>
              <a:off x="5632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7" name="Line 60"/>
            <p:cNvSpPr>
              <a:spLocks noChangeShapeType="1"/>
            </p:cNvSpPr>
            <p:nvPr/>
          </p:nvSpPr>
          <p:spPr bwMode="auto">
            <a:xfrm>
              <a:off x="5765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8" name="Line 61"/>
            <p:cNvSpPr>
              <a:spLocks noChangeShapeType="1"/>
            </p:cNvSpPr>
            <p:nvPr/>
          </p:nvSpPr>
          <p:spPr bwMode="auto">
            <a:xfrm flipV="1">
              <a:off x="3827" y="1465"/>
              <a:ext cx="0" cy="287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89" name="Rectangle 62"/>
            <p:cNvSpPr>
              <a:spLocks noChangeArrowheads="1"/>
            </p:cNvSpPr>
            <p:nvPr/>
          </p:nvSpPr>
          <p:spPr bwMode="auto">
            <a:xfrm>
              <a:off x="5728" y="2860"/>
              <a:ext cx="18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x</a:t>
              </a:r>
              <a:endParaRPr lang="ru-RU" sz="1800">
                <a:latin typeface="Arial" charset="0"/>
              </a:endParaRPr>
            </a:p>
          </p:txBody>
        </p:sp>
        <p:sp>
          <p:nvSpPr>
            <p:cNvPr id="34890" name="Rectangle 63"/>
            <p:cNvSpPr>
              <a:spLocks noChangeArrowheads="1"/>
            </p:cNvSpPr>
            <p:nvPr/>
          </p:nvSpPr>
          <p:spPr bwMode="auto">
            <a:xfrm>
              <a:off x="3807" y="1341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sp>
        <p:nvSpPr>
          <p:cNvPr id="34881" name="Line 65"/>
          <p:cNvSpPr>
            <a:spLocks noChangeShapeType="1"/>
          </p:cNvSpPr>
          <p:nvPr/>
        </p:nvSpPr>
        <p:spPr bwMode="auto">
          <a:xfrm flipV="1">
            <a:off x="3505200" y="4143375"/>
            <a:ext cx="2790825" cy="271462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4833" name="Text Box 69"/>
          <p:cNvSpPr txBox="1">
            <a:spLocks noChangeArrowheads="1"/>
          </p:cNvSpPr>
          <p:nvPr/>
        </p:nvSpPr>
        <p:spPr bwMode="auto">
          <a:xfrm>
            <a:off x="6210300" y="4772025"/>
            <a:ext cx="790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0   1      2  </a:t>
            </a:r>
            <a:endParaRPr lang="ru-RU" sz="1000"/>
          </a:p>
        </p:txBody>
      </p:sp>
      <p:sp>
        <p:nvSpPr>
          <p:cNvPr id="34834" name="Text Box 70"/>
          <p:cNvSpPr txBox="1">
            <a:spLocks noChangeArrowheads="1"/>
          </p:cNvSpPr>
          <p:nvPr/>
        </p:nvSpPr>
        <p:spPr bwMode="auto">
          <a:xfrm>
            <a:off x="4410075" y="4829175"/>
            <a:ext cx="152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                    -5          -3      </a:t>
            </a:r>
            <a:endParaRPr lang="ru-RU" sz="1000"/>
          </a:p>
        </p:txBody>
      </p:sp>
      <p:sp>
        <p:nvSpPr>
          <p:cNvPr id="34835" name="Text Box 72"/>
          <p:cNvSpPr txBox="1">
            <a:spLocks noChangeArrowheads="1"/>
          </p:cNvSpPr>
          <p:nvPr/>
        </p:nvSpPr>
        <p:spPr bwMode="auto">
          <a:xfrm>
            <a:off x="6229350" y="2933700"/>
            <a:ext cx="285750" cy="138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8</a:t>
            </a:r>
          </a:p>
          <a:p>
            <a:pPr>
              <a:spcBef>
                <a:spcPct val="50000"/>
              </a:spcBef>
            </a:pPr>
            <a:endParaRPr lang="en-US" sz="1000"/>
          </a:p>
          <a:p>
            <a:pPr>
              <a:spcBef>
                <a:spcPct val="50000"/>
              </a:spcBef>
            </a:pPr>
            <a:r>
              <a:rPr lang="en-US" sz="1000"/>
              <a:t>6</a:t>
            </a:r>
          </a:p>
          <a:p>
            <a:pPr>
              <a:spcBef>
                <a:spcPct val="50000"/>
              </a:spcBef>
            </a:pPr>
            <a:r>
              <a:rPr lang="en-US" sz="1000"/>
              <a:t>5</a:t>
            </a:r>
          </a:p>
          <a:p>
            <a:pPr>
              <a:spcBef>
                <a:spcPct val="50000"/>
              </a:spcBef>
            </a:pPr>
            <a:endParaRPr lang="en-US" sz="1000"/>
          </a:p>
          <a:p>
            <a:pPr>
              <a:spcBef>
                <a:spcPct val="50000"/>
              </a:spcBef>
            </a:pPr>
            <a:r>
              <a:rPr lang="en-US" sz="1000"/>
              <a:t>3</a:t>
            </a:r>
            <a:endParaRPr lang="ru-RU" sz="1000"/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7762875" y="2495550"/>
            <a:ext cx="1171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y = x+3</a:t>
            </a:r>
            <a:endParaRPr lang="ru-RU" sz="2000"/>
          </a:p>
        </p:txBody>
      </p:sp>
      <p:sp>
        <p:nvSpPr>
          <p:cNvPr id="61" name="TextBox 60"/>
          <p:cNvSpPr txBox="1">
            <a:spLocks noChangeArrowheads="1"/>
          </p:cNvSpPr>
          <p:nvPr/>
        </p:nvSpPr>
        <p:spPr bwMode="auto">
          <a:xfrm>
            <a:off x="4905375" y="2524125"/>
            <a:ext cx="1095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/>
              <a:t>y = -x+3</a:t>
            </a:r>
            <a:endParaRPr lang="ru-RU" sz="2000"/>
          </a:p>
        </p:txBody>
      </p:sp>
      <p:sp>
        <p:nvSpPr>
          <p:cNvPr id="62" name="Line 65"/>
          <p:cNvSpPr>
            <a:spLocks noChangeShapeType="1"/>
          </p:cNvSpPr>
          <p:nvPr/>
        </p:nvSpPr>
        <p:spPr bwMode="auto">
          <a:xfrm flipV="1">
            <a:off x="6286500" y="2228850"/>
            <a:ext cx="1933575" cy="193357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4" name="Line 67"/>
          <p:cNvSpPr>
            <a:spLocks noChangeShapeType="1"/>
          </p:cNvSpPr>
          <p:nvPr/>
        </p:nvSpPr>
        <p:spPr bwMode="auto">
          <a:xfrm flipV="1">
            <a:off x="6286500" y="2257425"/>
            <a:ext cx="1895475" cy="18954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5" name="Line 65"/>
          <p:cNvSpPr>
            <a:spLocks noChangeShapeType="1"/>
          </p:cNvSpPr>
          <p:nvPr/>
        </p:nvSpPr>
        <p:spPr bwMode="auto">
          <a:xfrm flipH="1" flipV="1">
            <a:off x="6246813" y="4124325"/>
            <a:ext cx="2687637" cy="2609850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6" name="Line 67"/>
          <p:cNvSpPr>
            <a:spLocks noChangeShapeType="1"/>
          </p:cNvSpPr>
          <p:nvPr/>
        </p:nvSpPr>
        <p:spPr bwMode="auto">
          <a:xfrm flipH="1" flipV="1">
            <a:off x="4448175" y="2343150"/>
            <a:ext cx="1828800" cy="18288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0" name="n6.wav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/>
          <a:stretch>
            <a:fillRect/>
          </a:stretch>
        </p:blipFill>
        <p:spPr>
          <a:xfrm>
            <a:off x="-381000" y="25527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37375">
    <p:fade thruBlk="1"/>
    <p:sndAc>
      <p:stSnd>
        <p:snd r:embed="rId5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504" fill="hold"/>
                                        <p:tgtEl>
                                          <p:spTgt spid="7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13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grpId="1" nodeType="withEffect">
                                  <p:stCondLst>
                                    <p:cond delay="23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27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xit" presetSubtype="10" fill="hold" grpId="1" nodeType="withEffect">
                                  <p:stCondLst>
                                    <p:cond delay="35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36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0"/>
                </p:tgtEl>
              </p:cMediaNode>
            </p:audio>
          </p:childTnLst>
        </p:cTn>
      </p:par>
    </p:tnLst>
    <p:bldLst>
      <p:bldP spid="67" grpId="0" animBg="1"/>
      <p:bldP spid="67" grpId="1" animBg="1"/>
      <p:bldP spid="34881" grpId="0" animBg="1"/>
      <p:bldP spid="60" grpId="0"/>
      <p:bldP spid="61" grpId="0"/>
      <p:bldP spid="62" grpId="0" animBg="1"/>
      <p:bldP spid="62" grpId="1" animBg="1"/>
      <p:bldP spid="64" grpId="0" animBg="1"/>
      <p:bldP spid="65" grpId="0" animBg="1"/>
      <p:bldP spid="6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2120900"/>
            <a:ext cx="84836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0" y="406400"/>
            <a:ext cx="9144000" cy="1549400"/>
          </a:xfrm>
        </p:spPr>
        <p:txBody>
          <a:bodyPr/>
          <a:lstStyle/>
          <a:p>
            <a:pPr algn="ctr" eaLnBrk="1" hangingPunct="1"/>
            <a:r>
              <a:rPr lang="ru-RU" sz="4000" b="1" i="1" dirty="0" smtClean="0">
                <a:solidFill>
                  <a:srgbClr val="FF0000"/>
                </a:solidFill>
              </a:rPr>
              <a:t>Перемещение графика функции </a:t>
            </a:r>
            <a:br>
              <a:rPr lang="ru-RU" sz="4000" b="1" i="1" dirty="0" smtClean="0">
                <a:solidFill>
                  <a:srgbClr val="FF0000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 </a:t>
            </a:r>
            <a:r>
              <a:rPr lang="en-US" sz="4000" b="1" i="1" dirty="0" smtClean="0">
                <a:solidFill>
                  <a:srgbClr val="FF0000"/>
                </a:solidFill>
              </a:rPr>
              <a:t>y = </a:t>
            </a:r>
            <a:r>
              <a:rPr lang="en-GB" sz="4000" b="1" dirty="0" smtClean="0">
                <a:solidFill>
                  <a:srgbClr val="FF0000"/>
                </a:solidFill>
              </a:rPr>
              <a:t>|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i="1" dirty="0" smtClean="0">
                <a:solidFill>
                  <a:srgbClr val="FF0000"/>
                </a:solidFill>
              </a:rPr>
              <a:t>x </a:t>
            </a:r>
            <a:r>
              <a:rPr lang="en-GB" sz="4000" b="1" dirty="0" smtClean="0">
                <a:solidFill>
                  <a:srgbClr val="FF0000"/>
                </a:solidFill>
              </a:rPr>
              <a:t>|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4000" b="1" i="1" dirty="0" smtClean="0">
                <a:solidFill>
                  <a:srgbClr val="FF0000"/>
                </a:solidFill>
              </a:rPr>
              <a:t>вдоль оси у  .</a:t>
            </a:r>
          </a:p>
        </p:txBody>
      </p:sp>
      <p:grpSp>
        <p:nvGrpSpPr>
          <p:cNvPr id="58" name="Группа 57"/>
          <p:cNvGrpSpPr>
            <a:grpSpLocks/>
          </p:cNvGrpSpPr>
          <p:nvPr/>
        </p:nvGrpSpPr>
        <p:grpSpPr bwMode="auto">
          <a:xfrm>
            <a:off x="2252663" y="3784600"/>
            <a:ext cx="4167187" cy="2032000"/>
            <a:chOff x="920750" y="1825625"/>
            <a:chExt cx="4010025" cy="1962150"/>
          </a:xfrm>
        </p:grpSpPr>
        <p:sp>
          <p:nvSpPr>
            <p:cNvPr id="37895" name="Line 57"/>
            <p:cNvSpPr>
              <a:spLocks noChangeShapeType="1"/>
            </p:cNvSpPr>
            <p:nvPr/>
          </p:nvSpPr>
          <p:spPr bwMode="auto">
            <a:xfrm flipV="1">
              <a:off x="2987675" y="1911350"/>
              <a:ext cx="1943100" cy="185737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896" name="Line 58"/>
            <p:cNvSpPr>
              <a:spLocks noChangeShapeType="1"/>
            </p:cNvSpPr>
            <p:nvPr/>
          </p:nvSpPr>
          <p:spPr bwMode="auto">
            <a:xfrm flipH="1" flipV="1">
              <a:off x="920750" y="1825625"/>
              <a:ext cx="2066925" cy="196215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7892" name="Text Box 59"/>
          <p:cNvSpPr txBox="1">
            <a:spLocks noChangeArrowheads="1"/>
          </p:cNvSpPr>
          <p:nvPr/>
        </p:nvSpPr>
        <p:spPr bwMode="auto">
          <a:xfrm>
            <a:off x="4381500" y="5772150"/>
            <a:ext cx="790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0     1        </a:t>
            </a:r>
            <a:endParaRPr lang="ru-RU" sz="2000"/>
          </a:p>
        </p:txBody>
      </p:sp>
      <p:sp>
        <p:nvSpPr>
          <p:cNvPr id="37893" name="TextBox 55"/>
          <p:cNvSpPr txBox="1">
            <a:spLocks noChangeArrowheads="1"/>
          </p:cNvSpPr>
          <p:nvPr/>
        </p:nvSpPr>
        <p:spPr bwMode="auto">
          <a:xfrm>
            <a:off x="4429125" y="3721100"/>
            <a:ext cx="152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3</a:t>
            </a:r>
            <a:endParaRPr lang="ru-RU" b="1"/>
          </a:p>
        </p:txBody>
      </p: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6337300" y="2387600"/>
            <a:ext cx="1612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i="1">
                <a:solidFill>
                  <a:srgbClr val="FF0000"/>
                </a:solidFill>
              </a:rPr>
              <a:t>y = </a:t>
            </a:r>
            <a:r>
              <a:rPr lang="en-GB" sz="2000" b="1">
                <a:solidFill>
                  <a:srgbClr val="FF0000"/>
                </a:solidFill>
              </a:rPr>
              <a:t>| </a:t>
            </a:r>
            <a:r>
              <a:rPr lang="en-US" sz="2000" b="1" i="1">
                <a:solidFill>
                  <a:srgbClr val="FF0000"/>
                </a:solidFill>
              </a:rPr>
              <a:t>x </a:t>
            </a:r>
            <a:r>
              <a:rPr lang="en-GB" sz="2000" b="1">
                <a:solidFill>
                  <a:srgbClr val="FF0000"/>
                </a:solidFill>
              </a:rPr>
              <a:t>| </a:t>
            </a:r>
            <a:r>
              <a:rPr lang="en-US" sz="2000" b="1" i="1">
                <a:solidFill>
                  <a:srgbClr val="FF0000"/>
                </a:solidFill>
              </a:rPr>
              <a:t>+ 3 </a:t>
            </a:r>
            <a:endParaRPr lang="ru-RU" sz="2000"/>
          </a:p>
        </p:txBody>
      </p:sp>
      <p:pic>
        <p:nvPicPr>
          <p:cNvPr id="12" name="n7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-304800" y="261937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13422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02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4" presetClass="path" presetSubtype="0" accel="50000" decel="5000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animMotion origin="layout" path="M -1.94444E-6 0 L -1.94444E-6 -0.26759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4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1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30213" y="660400"/>
            <a:ext cx="8229600" cy="698500"/>
          </a:xfrm>
        </p:spPr>
        <p:txBody>
          <a:bodyPr/>
          <a:lstStyle/>
          <a:p>
            <a:pPr algn="ctr" eaLnBrk="1" hangingPunct="1"/>
            <a:r>
              <a:rPr lang="ru-RU" sz="4800" b="1" i="1" smtClean="0">
                <a:solidFill>
                  <a:srgbClr val="FF0000"/>
                </a:solidFill>
              </a:rPr>
              <a:t>График функции </a:t>
            </a:r>
            <a:r>
              <a:rPr lang="en-US" sz="4800" b="1" i="1" smtClean="0">
                <a:solidFill>
                  <a:srgbClr val="FF0000"/>
                </a:solidFill>
              </a:rPr>
              <a:t>y = </a:t>
            </a:r>
            <a:r>
              <a:rPr lang="en-GB" sz="4800" b="1" smtClean="0">
                <a:solidFill>
                  <a:srgbClr val="FF0000"/>
                </a:solidFill>
              </a:rPr>
              <a:t>|</a:t>
            </a:r>
            <a:r>
              <a:rPr lang="ru-RU" sz="4800" b="1" smtClean="0">
                <a:solidFill>
                  <a:srgbClr val="FF0000"/>
                </a:solidFill>
              </a:rPr>
              <a:t> </a:t>
            </a:r>
            <a:r>
              <a:rPr lang="en-US" sz="4800" b="1" i="1" smtClean="0">
                <a:solidFill>
                  <a:srgbClr val="FF0000"/>
                </a:solidFill>
              </a:rPr>
              <a:t>x </a:t>
            </a:r>
            <a:r>
              <a:rPr lang="en-GB" sz="4800" b="1" smtClean="0">
                <a:solidFill>
                  <a:srgbClr val="FF0000"/>
                </a:solidFill>
              </a:rPr>
              <a:t>|</a:t>
            </a:r>
            <a:r>
              <a:rPr lang="en-US" sz="4800" b="1" i="1" smtClean="0">
                <a:solidFill>
                  <a:srgbClr val="FF0000"/>
                </a:solidFill>
              </a:rPr>
              <a:t>- 2.</a:t>
            </a:r>
            <a:endParaRPr lang="ru-RU" sz="4800" b="1" i="1" smtClean="0">
              <a:solidFill>
                <a:srgbClr val="FF0000"/>
              </a:solidFill>
            </a:endParaRPr>
          </a:p>
        </p:txBody>
      </p:sp>
      <p:grpSp>
        <p:nvGrpSpPr>
          <p:cNvPr id="38914" name="Group 11"/>
          <p:cNvGrpSpPr>
            <a:grpSpLocks/>
          </p:cNvGrpSpPr>
          <p:nvPr/>
        </p:nvGrpSpPr>
        <p:grpSpPr bwMode="auto">
          <a:xfrm>
            <a:off x="3330575" y="1887538"/>
            <a:ext cx="5878513" cy="4767262"/>
            <a:chOff x="2214" y="1341"/>
            <a:chExt cx="3703" cy="3003"/>
          </a:xfrm>
        </p:grpSpPr>
        <p:sp>
          <p:nvSpPr>
            <p:cNvPr id="38922" name="Line 12"/>
            <p:cNvSpPr>
              <a:spLocks noChangeShapeType="1"/>
            </p:cNvSpPr>
            <p:nvPr/>
          </p:nvSpPr>
          <p:spPr bwMode="auto">
            <a:xfrm>
              <a:off x="2250" y="3048"/>
              <a:ext cx="3622" cy="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3" name="Line 13"/>
            <p:cNvSpPr>
              <a:spLocks noChangeShapeType="1"/>
            </p:cNvSpPr>
            <p:nvPr/>
          </p:nvSpPr>
          <p:spPr bwMode="auto">
            <a:xfrm flipV="1">
              <a:off x="3968" y="1471"/>
              <a:ext cx="0" cy="2862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4" name="Line 14"/>
            <p:cNvSpPr>
              <a:spLocks noChangeShapeType="1"/>
            </p:cNvSpPr>
            <p:nvPr/>
          </p:nvSpPr>
          <p:spPr bwMode="auto">
            <a:xfrm>
              <a:off x="2227" y="291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5" name="Line 15"/>
            <p:cNvSpPr>
              <a:spLocks noChangeShapeType="1"/>
            </p:cNvSpPr>
            <p:nvPr/>
          </p:nvSpPr>
          <p:spPr bwMode="auto">
            <a:xfrm>
              <a:off x="2225" y="277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6" name="Line 16"/>
            <p:cNvSpPr>
              <a:spLocks noChangeShapeType="1"/>
            </p:cNvSpPr>
            <p:nvPr/>
          </p:nvSpPr>
          <p:spPr bwMode="auto">
            <a:xfrm>
              <a:off x="2229" y="2642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7" name="Line 17"/>
            <p:cNvSpPr>
              <a:spLocks noChangeShapeType="1"/>
            </p:cNvSpPr>
            <p:nvPr/>
          </p:nvSpPr>
          <p:spPr bwMode="auto">
            <a:xfrm>
              <a:off x="2216" y="250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8" name="Line 18"/>
            <p:cNvSpPr>
              <a:spLocks noChangeShapeType="1"/>
            </p:cNvSpPr>
            <p:nvPr/>
          </p:nvSpPr>
          <p:spPr bwMode="auto">
            <a:xfrm>
              <a:off x="2225" y="2373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9" name="Line 19"/>
            <p:cNvSpPr>
              <a:spLocks noChangeShapeType="1"/>
            </p:cNvSpPr>
            <p:nvPr/>
          </p:nvSpPr>
          <p:spPr bwMode="auto">
            <a:xfrm>
              <a:off x="2225" y="223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0" name="Line 20"/>
            <p:cNvSpPr>
              <a:spLocks noChangeShapeType="1"/>
            </p:cNvSpPr>
            <p:nvPr/>
          </p:nvSpPr>
          <p:spPr bwMode="auto">
            <a:xfrm>
              <a:off x="2223" y="2096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1" name="Line 21"/>
            <p:cNvSpPr>
              <a:spLocks noChangeShapeType="1"/>
            </p:cNvSpPr>
            <p:nvPr/>
          </p:nvSpPr>
          <p:spPr bwMode="auto">
            <a:xfrm>
              <a:off x="2222" y="19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2" name="Line 22"/>
            <p:cNvSpPr>
              <a:spLocks noChangeShapeType="1"/>
            </p:cNvSpPr>
            <p:nvPr/>
          </p:nvSpPr>
          <p:spPr bwMode="auto">
            <a:xfrm>
              <a:off x="2225" y="182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3" name="Line 23"/>
            <p:cNvSpPr>
              <a:spLocks noChangeShapeType="1"/>
            </p:cNvSpPr>
            <p:nvPr/>
          </p:nvSpPr>
          <p:spPr bwMode="auto">
            <a:xfrm>
              <a:off x="2229" y="168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4" name="Line 24"/>
            <p:cNvSpPr>
              <a:spLocks noChangeShapeType="1"/>
            </p:cNvSpPr>
            <p:nvPr/>
          </p:nvSpPr>
          <p:spPr bwMode="auto">
            <a:xfrm>
              <a:off x="2233" y="1548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5" name="Line 25"/>
            <p:cNvSpPr>
              <a:spLocks noChangeShapeType="1"/>
            </p:cNvSpPr>
            <p:nvPr/>
          </p:nvSpPr>
          <p:spPr bwMode="auto">
            <a:xfrm>
              <a:off x="2214" y="318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6" name="Line 26"/>
            <p:cNvSpPr>
              <a:spLocks noChangeShapeType="1"/>
            </p:cNvSpPr>
            <p:nvPr/>
          </p:nvSpPr>
          <p:spPr bwMode="auto">
            <a:xfrm>
              <a:off x="2223" y="332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7" name="Line 27"/>
            <p:cNvSpPr>
              <a:spLocks noChangeShapeType="1"/>
            </p:cNvSpPr>
            <p:nvPr/>
          </p:nvSpPr>
          <p:spPr bwMode="auto">
            <a:xfrm>
              <a:off x="2216" y="345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8" name="Line 28"/>
            <p:cNvSpPr>
              <a:spLocks noChangeShapeType="1"/>
            </p:cNvSpPr>
            <p:nvPr/>
          </p:nvSpPr>
          <p:spPr bwMode="auto">
            <a:xfrm>
              <a:off x="2220" y="3592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9" name="Line 29"/>
            <p:cNvSpPr>
              <a:spLocks noChangeShapeType="1"/>
            </p:cNvSpPr>
            <p:nvPr/>
          </p:nvSpPr>
          <p:spPr bwMode="auto">
            <a:xfrm>
              <a:off x="2229" y="3728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0" name="Line 30"/>
            <p:cNvSpPr>
              <a:spLocks noChangeShapeType="1"/>
            </p:cNvSpPr>
            <p:nvPr/>
          </p:nvSpPr>
          <p:spPr bwMode="auto">
            <a:xfrm>
              <a:off x="2227" y="3864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1" name="Line 31"/>
            <p:cNvSpPr>
              <a:spLocks noChangeShapeType="1"/>
            </p:cNvSpPr>
            <p:nvPr/>
          </p:nvSpPr>
          <p:spPr bwMode="auto">
            <a:xfrm>
              <a:off x="2225" y="4000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2" name="Line 32"/>
            <p:cNvSpPr>
              <a:spLocks noChangeShapeType="1"/>
            </p:cNvSpPr>
            <p:nvPr/>
          </p:nvSpPr>
          <p:spPr bwMode="auto">
            <a:xfrm>
              <a:off x="2218" y="4136"/>
              <a:ext cx="3571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3" name="Line 33"/>
            <p:cNvSpPr>
              <a:spLocks noChangeShapeType="1"/>
            </p:cNvSpPr>
            <p:nvPr/>
          </p:nvSpPr>
          <p:spPr bwMode="auto">
            <a:xfrm>
              <a:off x="2227" y="4267"/>
              <a:ext cx="3572" cy="0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4" name="Line 34"/>
            <p:cNvSpPr>
              <a:spLocks noChangeShapeType="1"/>
            </p:cNvSpPr>
            <p:nvPr/>
          </p:nvSpPr>
          <p:spPr bwMode="auto">
            <a:xfrm>
              <a:off x="2300" y="1460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5" name="Line 35"/>
            <p:cNvSpPr>
              <a:spLocks noChangeShapeType="1"/>
            </p:cNvSpPr>
            <p:nvPr/>
          </p:nvSpPr>
          <p:spPr bwMode="auto">
            <a:xfrm>
              <a:off x="2439" y="1464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6" name="Line 36"/>
            <p:cNvSpPr>
              <a:spLocks noChangeShapeType="1"/>
            </p:cNvSpPr>
            <p:nvPr/>
          </p:nvSpPr>
          <p:spPr bwMode="auto">
            <a:xfrm>
              <a:off x="2578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7" name="Line 37"/>
            <p:cNvSpPr>
              <a:spLocks noChangeShapeType="1"/>
            </p:cNvSpPr>
            <p:nvPr/>
          </p:nvSpPr>
          <p:spPr bwMode="auto">
            <a:xfrm>
              <a:off x="2717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8" name="Line 38"/>
            <p:cNvSpPr>
              <a:spLocks noChangeShapeType="1"/>
            </p:cNvSpPr>
            <p:nvPr/>
          </p:nvSpPr>
          <p:spPr bwMode="auto">
            <a:xfrm>
              <a:off x="2856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49" name="Line 39"/>
            <p:cNvSpPr>
              <a:spLocks noChangeShapeType="1"/>
            </p:cNvSpPr>
            <p:nvPr/>
          </p:nvSpPr>
          <p:spPr bwMode="auto">
            <a:xfrm>
              <a:off x="2995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0" name="Line 40"/>
            <p:cNvSpPr>
              <a:spLocks noChangeShapeType="1"/>
            </p:cNvSpPr>
            <p:nvPr/>
          </p:nvSpPr>
          <p:spPr bwMode="auto">
            <a:xfrm>
              <a:off x="313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1" name="Line 41"/>
            <p:cNvSpPr>
              <a:spLocks noChangeShapeType="1"/>
            </p:cNvSpPr>
            <p:nvPr/>
          </p:nvSpPr>
          <p:spPr bwMode="auto">
            <a:xfrm>
              <a:off x="3273" y="1458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2" name="Line 42"/>
            <p:cNvSpPr>
              <a:spLocks noChangeShapeType="1"/>
            </p:cNvSpPr>
            <p:nvPr/>
          </p:nvSpPr>
          <p:spPr bwMode="auto">
            <a:xfrm>
              <a:off x="3412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3" name="Line 43"/>
            <p:cNvSpPr>
              <a:spLocks noChangeShapeType="1"/>
            </p:cNvSpPr>
            <p:nvPr/>
          </p:nvSpPr>
          <p:spPr bwMode="auto">
            <a:xfrm>
              <a:off x="3551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4" name="Line 44"/>
            <p:cNvSpPr>
              <a:spLocks noChangeShapeType="1"/>
            </p:cNvSpPr>
            <p:nvPr/>
          </p:nvSpPr>
          <p:spPr bwMode="auto">
            <a:xfrm>
              <a:off x="3690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5" name="Line 45"/>
            <p:cNvSpPr>
              <a:spLocks noChangeShapeType="1"/>
            </p:cNvSpPr>
            <p:nvPr/>
          </p:nvSpPr>
          <p:spPr bwMode="auto">
            <a:xfrm>
              <a:off x="4103" y="1476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6" name="Line 46"/>
            <p:cNvSpPr>
              <a:spLocks noChangeShapeType="1"/>
            </p:cNvSpPr>
            <p:nvPr/>
          </p:nvSpPr>
          <p:spPr bwMode="auto">
            <a:xfrm>
              <a:off x="4248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7" name="Line 47"/>
            <p:cNvSpPr>
              <a:spLocks noChangeShapeType="1"/>
            </p:cNvSpPr>
            <p:nvPr/>
          </p:nvSpPr>
          <p:spPr bwMode="auto">
            <a:xfrm>
              <a:off x="4381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8" name="Line 48"/>
            <p:cNvSpPr>
              <a:spLocks noChangeShapeType="1"/>
            </p:cNvSpPr>
            <p:nvPr/>
          </p:nvSpPr>
          <p:spPr bwMode="auto">
            <a:xfrm>
              <a:off x="4520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59" name="Line 49"/>
            <p:cNvSpPr>
              <a:spLocks noChangeShapeType="1"/>
            </p:cNvSpPr>
            <p:nvPr/>
          </p:nvSpPr>
          <p:spPr bwMode="auto">
            <a:xfrm>
              <a:off x="4659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0" name="Line 50"/>
            <p:cNvSpPr>
              <a:spLocks noChangeShapeType="1"/>
            </p:cNvSpPr>
            <p:nvPr/>
          </p:nvSpPr>
          <p:spPr bwMode="auto">
            <a:xfrm>
              <a:off x="4798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1" name="Line 51"/>
            <p:cNvSpPr>
              <a:spLocks noChangeShapeType="1"/>
            </p:cNvSpPr>
            <p:nvPr/>
          </p:nvSpPr>
          <p:spPr bwMode="auto">
            <a:xfrm>
              <a:off x="4937" y="1465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2" name="Line 52"/>
            <p:cNvSpPr>
              <a:spLocks noChangeShapeType="1"/>
            </p:cNvSpPr>
            <p:nvPr/>
          </p:nvSpPr>
          <p:spPr bwMode="auto">
            <a:xfrm>
              <a:off x="5076" y="1469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3" name="Line 53"/>
            <p:cNvSpPr>
              <a:spLocks noChangeShapeType="1"/>
            </p:cNvSpPr>
            <p:nvPr/>
          </p:nvSpPr>
          <p:spPr bwMode="auto">
            <a:xfrm>
              <a:off x="5215" y="1473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4" name="Line 54"/>
            <p:cNvSpPr>
              <a:spLocks noChangeShapeType="1"/>
            </p:cNvSpPr>
            <p:nvPr/>
          </p:nvSpPr>
          <p:spPr bwMode="auto">
            <a:xfrm>
              <a:off x="5354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5" name="Line 55"/>
            <p:cNvSpPr>
              <a:spLocks noChangeShapeType="1"/>
            </p:cNvSpPr>
            <p:nvPr/>
          </p:nvSpPr>
          <p:spPr bwMode="auto">
            <a:xfrm>
              <a:off x="5493" y="1475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6" name="Line 56"/>
            <p:cNvSpPr>
              <a:spLocks noChangeShapeType="1"/>
            </p:cNvSpPr>
            <p:nvPr/>
          </p:nvSpPr>
          <p:spPr bwMode="auto">
            <a:xfrm>
              <a:off x="5632" y="1467"/>
              <a:ext cx="0" cy="2835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7" name="Line 57"/>
            <p:cNvSpPr>
              <a:spLocks noChangeShapeType="1"/>
            </p:cNvSpPr>
            <p:nvPr/>
          </p:nvSpPr>
          <p:spPr bwMode="auto">
            <a:xfrm>
              <a:off x="5765" y="1471"/>
              <a:ext cx="0" cy="2834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8" name="Line 58"/>
            <p:cNvSpPr>
              <a:spLocks noChangeShapeType="1"/>
            </p:cNvSpPr>
            <p:nvPr/>
          </p:nvSpPr>
          <p:spPr bwMode="auto">
            <a:xfrm flipV="1">
              <a:off x="3827" y="1465"/>
              <a:ext cx="0" cy="2879"/>
            </a:xfrm>
            <a:prstGeom prst="line">
              <a:avLst/>
            </a:prstGeom>
            <a:noFill/>
            <a:ln w="9525">
              <a:solidFill>
                <a:srgbClr val="80808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69" name="Rectangle 59"/>
            <p:cNvSpPr>
              <a:spLocks noChangeArrowheads="1"/>
            </p:cNvSpPr>
            <p:nvPr/>
          </p:nvSpPr>
          <p:spPr bwMode="auto">
            <a:xfrm>
              <a:off x="5728" y="2860"/>
              <a:ext cx="189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x</a:t>
              </a:r>
              <a:endParaRPr lang="ru-RU" sz="1800">
                <a:latin typeface="Arial" charset="0"/>
              </a:endParaRPr>
            </a:p>
          </p:txBody>
        </p:sp>
        <p:sp>
          <p:nvSpPr>
            <p:cNvPr id="38970" name="Rectangle 60"/>
            <p:cNvSpPr>
              <a:spLocks noChangeArrowheads="1"/>
            </p:cNvSpPr>
            <p:nvPr/>
          </p:nvSpPr>
          <p:spPr bwMode="auto">
            <a:xfrm>
              <a:off x="3807" y="1341"/>
              <a:ext cx="18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Arial" charset="0"/>
                </a:rPr>
                <a:t>y</a:t>
              </a:r>
              <a:endParaRPr lang="ru-RU" sz="1800">
                <a:latin typeface="Arial" charset="0"/>
              </a:endParaRPr>
            </a:p>
          </p:txBody>
        </p:sp>
      </p:grpSp>
      <p:grpSp>
        <p:nvGrpSpPr>
          <p:cNvPr id="62" name="Группа 61"/>
          <p:cNvGrpSpPr>
            <a:grpSpLocks/>
          </p:cNvGrpSpPr>
          <p:nvPr/>
        </p:nvGrpSpPr>
        <p:grpSpPr bwMode="auto">
          <a:xfrm>
            <a:off x="3548251" y="1952625"/>
            <a:ext cx="5236974" cy="2660650"/>
            <a:chOff x="3311525" y="2139950"/>
            <a:chExt cx="5718175" cy="2905125"/>
          </a:xfrm>
        </p:grpSpPr>
        <p:sp>
          <p:nvSpPr>
            <p:cNvPr id="38920" name="Line 61"/>
            <p:cNvSpPr>
              <a:spLocks noChangeShapeType="1"/>
            </p:cNvSpPr>
            <p:nvPr/>
          </p:nvSpPr>
          <p:spPr bwMode="auto">
            <a:xfrm flipV="1">
              <a:off x="6102350" y="2139950"/>
              <a:ext cx="2927350" cy="2905125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1" name="Line 62"/>
            <p:cNvSpPr>
              <a:spLocks noChangeShapeType="1"/>
            </p:cNvSpPr>
            <p:nvPr/>
          </p:nvSpPr>
          <p:spPr bwMode="auto">
            <a:xfrm flipH="1" flipV="1">
              <a:off x="3311525" y="2273300"/>
              <a:ext cx="2800350" cy="276225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16" name="Text Box 64"/>
          <p:cNvSpPr txBox="1">
            <a:spLocks noChangeArrowheads="1"/>
          </p:cNvSpPr>
          <p:nvPr/>
        </p:nvSpPr>
        <p:spPr bwMode="auto">
          <a:xfrm>
            <a:off x="6057900" y="4562475"/>
            <a:ext cx="15525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/>
              <a:t>0    1      </a:t>
            </a:r>
            <a:endParaRPr lang="ru-RU" sz="2000"/>
          </a:p>
        </p:txBody>
      </p:sp>
      <p:sp>
        <p:nvSpPr>
          <p:cNvPr id="38917" name="Содержимое 59"/>
          <p:cNvSpPr>
            <a:spLocks noGrp="1"/>
          </p:cNvSpPr>
          <p:nvPr>
            <p:ph idx="1"/>
          </p:nvPr>
        </p:nvSpPr>
        <p:spPr>
          <a:xfrm>
            <a:off x="457200" y="1935163"/>
            <a:ext cx="2844800" cy="4389437"/>
          </a:xfrm>
        </p:spPr>
        <p:txBody>
          <a:bodyPr/>
          <a:lstStyle/>
          <a:p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Графиком данной функции является </a:t>
            </a: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галка</a:t>
            </a: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” 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с вершиной в точке </a:t>
            </a: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en-US" sz="3600" smtClean="0"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-2)</a:t>
            </a:r>
          </a:p>
        </p:txBody>
      </p:sp>
      <p:sp>
        <p:nvSpPr>
          <p:cNvPr id="38918" name="TextBox 60"/>
          <p:cNvSpPr txBox="1">
            <a:spLocks noChangeArrowheads="1"/>
          </p:cNvSpPr>
          <p:nvPr/>
        </p:nvSpPr>
        <p:spPr bwMode="auto">
          <a:xfrm>
            <a:off x="6070600" y="5283200"/>
            <a:ext cx="584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-2</a:t>
            </a:r>
            <a:endParaRPr lang="ru-RU" sz="2000" b="1"/>
          </a:p>
        </p:txBody>
      </p:sp>
      <p:sp>
        <p:nvSpPr>
          <p:cNvPr id="64" name="TextBox 63"/>
          <p:cNvSpPr txBox="1">
            <a:spLocks noChangeArrowheads="1"/>
          </p:cNvSpPr>
          <p:nvPr/>
        </p:nvSpPr>
        <p:spPr bwMode="auto">
          <a:xfrm>
            <a:off x="7620000" y="3835400"/>
            <a:ext cx="17907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>
                <a:solidFill>
                  <a:srgbClr val="FF0000"/>
                </a:solidFill>
              </a:rPr>
              <a:t>y = </a:t>
            </a:r>
            <a:r>
              <a:rPr lang="en-GB" sz="2400" b="1">
                <a:solidFill>
                  <a:srgbClr val="FF0000"/>
                </a:solidFill>
              </a:rPr>
              <a:t>| </a:t>
            </a:r>
            <a:r>
              <a:rPr lang="en-US" sz="2400" b="1" i="1">
                <a:solidFill>
                  <a:srgbClr val="FF0000"/>
                </a:solidFill>
              </a:rPr>
              <a:t>x </a:t>
            </a:r>
            <a:r>
              <a:rPr lang="en-GB" sz="2400" b="1">
                <a:solidFill>
                  <a:srgbClr val="FF0000"/>
                </a:solidFill>
              </a:rPr>
              <a:t>| </a:t>
            </a:r>
            <a:r>
              <a:rPr lang="en-US" sz="2400" b="1" i="1">
                <a:solidFill>
                  <a:srgbClr val="FF0000"/>
                </a:solidFill>
              </a:rPr>
              <a:t>- 2</a:t>
            </a:r>
            <a:endParaRPr lang="ru-RU" sz="2400"/>
          </a:p>
        </p:txBody>
      </p:sp>
      <p:pic>
        <p:nvPicPr>
          <p:cNvPr id="60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/>
          <a:stretch>
            <a:fillRect/>
          </a:stretch>
        </p:blipFill>
        <p:spPr>
          <a:xfrm>
            <a:off x="-304800" y="1651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20859">
    <p:fade thruBlk="1"/>
    <p:sndAc>
      <p:stSnd>
        <p:snd r:embed="rId4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60" fill="hold"/>
                                        <p:tgtEl>
                                          <p:spTgt spid="6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accel="50000" decel="50000" fill="hold" nodeType="withEffect">
                                  <p:stCondLst>
                                    <p:cond delay="15000"/>
                                  </p:stCondLst>
                                  <p:childTnLst>
                                    <p:animMotion origin="layout" path="M 4.72222E-6 3.7037E-7 L 4.72222E-6 0.12778 " pathEditMode="relative" rAng="0" ptsTypes="AA">
                                      <p:cBhvr>
                                        <p:cTn id="11" dur="3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4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17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0"/>
                </p:tgtEl>
              </p:cMediaNode>
            </p:audio>
          </p:childTnLst>
        </p:cTn>
      </p:par>
    </p:tnLst>
    <p:bldLst>
      <p:bldP spid="6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7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655888"/>
            <a:ext cx="9144000" cy="420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2" name="Title 1"/>
          <p:cNvSpPr>
            <a:spLocks noGrp="1"/>
          </p:cNvSpPr>
          <p:nvPr>
            <p:ph type="title"/>
          </p:nvPr>
        </p:nvSpPr>
        <p:spPr>
          <a:xfrm>
            <a:off x="420688" y="-355600"/>
            <a:ext cx="8334375" cy="1685925"/>
          </a:xfrm>
        </p:spPr>
        <p:txBody>
          <a:bodyPr/>
          <a:lstStyle/>
          <a:p>
            <a:pPr algn="ctr" eaLnBrk="1" hangingPunct="1"/>
            <a:r>
              <a:rPr lang="ru-RU" sz="4400" b="1" i="1" dirty="0" smtClean="0">
                <a:solidFill>
                  <a:srgbClr val="FF0000"/>
                </a:solidFill>
              </a:rPr>
              <a:t>График функции</a:t>
            </a:r>
            <a:r>
              <a:rPr lang="en-US" sz="4400" b="1" i="1" dirty="0" smtClean="0">
                <a:solidFill>
                  <a:srgbClr val="FF0000"/>
                </a:solidFill>
              </a:rPr>
              <a:t> y = </a:t>
            </a:r>
            <a:r>
              <a:rPr lang="en-GB" sz="4400" b="1" dirty="0" smtClean="0">
                <a:solidFill>
                  <a:srgbClr val="FF0000"/>
                </a:solidFill>
              </a:rPr>
              <a:t>| </a:t>
            </a:r>
            <a:r>
              <a:rPr lang="en-US" sz="4400" b="1" i="1" dirty="0" smtClean="0">
                <a:solidFill>
                  <a:srgbClr val="FF0000"/>
                </a:solidFill>
              </a:rPr>
              <a:t>x + 5 </a:t>
            </a:r>
            <a:r>
              <a:rPr lang="en-GB" sz="4400" b="1" dirty="0" smtClean="0">
                <a:solidFill>
                  <a:srgbClr val="FF0000"/>
                </a:solidFill>
              </a:rPr>
              <a:t>| </a:t>
            </a:r>
            <a:r>
              <a:rPr lang="en-US" sz="4400" b="1" i="1" dirty="0" smtClean="0">
                <a:solidFill>
                  <a:srgbClr val="FF0000"/>
                </a:solidFill>
              </a:rPr>
              <a:t>.</a:t>
            </a:r>
            <a:endParaRPr lang="ru-RU" sz="4400" b="1" i="1" dirty="0" smtClean="0">
              <a:solidFill>
                <a:srgbClr val="FF0000"/>
              </a:solidFill>
            </a:endParaRPr>
          </a:p>
        </p:txBody>
      </p:sp>
      <p:sp>
        <p:nvSpPr>
          <p:cNvPr id="40963" name="Content Placeholder 2"/>
          <p:cNvSpPr>
            <a:spLocks noGrp="1"/>
          </p:cNvSpPr>
          <p:nvPr>
            <p:ph idx="1"/>
          </p:nvPr>
        </p:nvSpPr>
        <p:spPr>
          <a:xfrm>
            <a:off x="1968500" y="1160463"/>
            <a:ext cx="5461000" cy="2008187"/>
          </a:xfrm>
        </p:spPr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en-US" sz="4000" smtClean="0">
                <a:latin typeface="Times New Roman" pitchFamily="18" charset="0"/>
              </a:rPr>
              <a:t>y </a:t>
            </a:r>
            <a:r>
              <a:rPr lang="en-GB" sz="4000" smtClean="0">
                <a:latin typeface="Times New Roman" pitchFamily="18" charset="0"/>
              </a:rPr>
              <a:t>=</a:t>
            </a:r>
            <a:r>
              <a:rPr lang="ru-RU" sz="4000" smtClean="0">
                <a:latin typeface="Times New Roman" pitchFamily="18" charset="0"/>
              </a:rPr>
              <a:t> </a:t>
            </a:r>
            <a:r>
              <a:rPr lang="en-GB" sz="4000" smtClean="0">
                <a:latin typeface="Times New Roman" pitchFamily="18" charset="0"/>
              </a:rPr>
              <a:t>x</a:t>
            </a:r>
            <a:r>
              <a:rPr lang="ru-RU" sz="4000" smtClean="0">
                <a:latin typeface="Times New Roman" pitchFamily="18" charset="0"/>
              </a:rPr>
              <a:t> </a:t>
            </a:r>
            <a:r>
              <a:rPr lang="en-GB" sz="4000" smtClean="0">
                <a:latin typeface="Times New Roman" pitchFamily="18" charset="0"/>
              </a:rPr>
              <a:t>+</a:t>
            </a:r>
            <a:r>
              <a:rPr lang="ru-RU" sz="4000" smtClean="0">
                <a:latin typeface="Times New Roman" pitchFamily="18" charset="0"/>
              </a:rPr>
              <a:t> </a:t>
            </a:r>
            <a:r>
              <a:rPr lang="en-GB" sz="4000" smtClean="0">
                <a:latin typeface="Times New Roman" pitchFamily="18" charset="0"/>
              </a:rPr>
              <a:t>5 </a:t>
            </a:r>
            <a:r>
              <a:rPr lang="en-US" sz="4000" smtClean="0">
                <a:latin typeface="Times New Roman" pitchFamily="18" charset="0"/>
              </a:rPr>
              <a:t>   </a:t>
            </a:r>
            <a:r>
              <a:rPr lang="en-GB" sz="4000" smtClean="0">
                <a:latin typeface="Times New Roman" pitchFamily="18" charset="0"/>
              </a:rPr>
              <a:t>(0;5)</a:t>
            </a:r>
            <a:r>
              <a:rPr lang="ru-RU" sz="4000" smtClean="0">
                <a:latin typeface="Times New Roman" pitchFamily="18" charset="0"/>
              </a:rPr>
              <a:t> и</a:t>
            </a:r>
            <a:r>
              <a:rPr lang="en-US" sz="4000" smtClean="0">
                <a:latin typeface="Times New Roman" pitchFamily="18" charset="0"/>
              </a:rPr>
              <a:t> </a:t>
            </a:r>
            <a:r>
              <a:rPr lang="en-GB" sz="4000" smtClean="0">
                <a:latin typeface="Times New Roman" pitchFamily="18" charset="0"/>
              </a:rPr>
              <a:t>(3;8)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en-GB" sz="4000" smtClean="0">
                <a:latin typeface="Times New Roman" pitchFamily="18" charset="0"/>
              </a:rPr>
              <a:t> </a:t>
            </a:r>
            <a:endParaRPr lang="ru-RU" sz="4000" smtClean="0">
              <a:latin typeface="Times New Roman" pitchFamily="18" charset="0"/>
            </a:endParaRPr>
          </a:p>
        </p:txBody>
      </p:sp>
      <p:sp>
        <p:nvSpPr>
          <p:cNvPr id="40964" name="Line 63"/>
          <p:cNvSpPr>
            <a:spLocks noChangeShapeType="1"/>
          </p:cNvSpPr>
          <p:nvPr/>
        </p:nvSpPr>
        <p:spPr bwMode="auto">
          <a:xfrm flipV="1">
            <a:off x="2613025" y="2819400"/>
            <a:ext cx="3863975" cy="34321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5" name="Line 65"/>
          <p:cNvSpPr>
            <a:spLocks noChangeShapeType="1"/>
          </p:cNvSpPr>
          <p:nvPr/>
        </p:nvSpPr>
        <p:spPr bwMode="auto">
          <a:xfrm flipH="1" flipV="1">
            <a:off x="9525" y="3962400"/>
            <a:ext cx="2609850" cy="2301874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0966" name="Text Box 66"/>
          <p:cNvSpPr txBox="1">
            <a:spLocks noChangeArrowheads="1"/>
          </p:cNvSpPr>
          <p:nvPr/>
        </p:nvSpPr>
        <p:spPr bwMode="auto">
          <a:xfrm>
            <a:off x="4260850" y="6324600"/>
            <a:ext cx="20669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000"/>
              <a:t>        </a:t>
            </a:r>
            <a:r>
              <a:rPr lang="en-US" sz="1200"/>
              <a:t>0  1         3</a:t>
            </a:r>
            <a:endParaRPr lang="ru-RU" sz="1200"/>
          </a:p>
        </p:txBody>
      </p:sp>
      <p:sp>
        <p:nvSpPr>
          <p:cNvPr id="40967" name="Text Box 67"/>
          <p:cNvSpPr txBox="1">
            <a:spLocks noChangeArrowheads="1"/>
          </p:cNvSpPr>
          <p:nvPr/>
        </p:nvSpPr>
        <p:spPr bwMode="auto">
          <a:xfrm>
            <a:off x="2159000" y="6305550"/>
            <a:ext cx="15113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      -5    </a:t>
            </a:r>
            <a:endParaRPr lang="ru-RU" sz="1200"/>
          </a:p>
        </p:txBody>
      </p:sp>
      <p:sp>
        <p:nvSpPr>
          <p:cNvPr id="40968" name="Text Box 68"/>
          <p:cNvSpPr txBox="1">
            <a:spLocks noChangeArrowheads="1"/>
          </p:cNvSpPr>
          <p:nvPr/>
        </p:nvSpPr>
        <p:spPr bwMode="auto">
          <a:xfrm>
            <a:off x="4337050" y="3797300"/>
            <a:ext cx="46990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8</a:t>
            </a:r>
          </a:p>
          <a:p>
            <a:pPr>
              <a:spcBef>
                <a:spcPct val="50000"/>
              </a:spcBef>
            </a:pPr>
            <a:endParaRPr lang="en-US" sz="1200"/>
          </a:p>
          <a:p>
            <a:pPr>
              <a:spcBef>
                <a:spcPct val="50000"/>
              </a:spcBef>
            </a:pPr>
            <a:endParaRPr lang="en-US" sz="1200"/>
          </a:p>
          <a:p>
            <a:pPr>
              <a:spcBef>
                <a:spcPct val="50000"/>
              </a:spcBef>
            </a:pPr>
            <a:r>
              <a:rPr lang="en-US" sz="1200"/>
              <a:t>5</a:t>
            </a:r>
          </a:p>
          <a:p>
            <a:pPr>
              <a:spcBef>
                <a:spcPct val="50000"/>
              </a:spcBef>
            </a:pPr>
            <a:r>
              <a:rPr lang="en-US" sz="1200"/>
              <a:t>4</a:t>
            </a:r>
          </a:p>
          <a:p>
            <a:pPr>
              <a:spcBef>
                <a:spcPct val="50000"/>
              </a:spcBef>
            </a:pPr>
            <a:endParaRPr lang="en-US" sz="1200"/>
          </a:p>
          <a:p>
            <a:pPr>
              <a:spcBef>
                <a:spcPct val="50000"/>
              </a:spcBef>
            </a:pPr>
            <a:endParaRPr lang="en-US" sz="1200"/>
          </a:p>
          <a:p>
            <a:pPr>
              <a:spcBef>
                <a:spcPct val="50000"/>
              </a:spcBef>
            </a:pPr>
            <a:r>
              <a:rPr lang="en-US" sz="1200"/>
              <a:t>1</a:t>
            </a:r>
            <a:endParaRPr lang="ru-RU" sz="1200"/>
          </a:p>
        </p:txBody>
      </p:sp>
      <p:sp>
        <p:nvSpPr>
          <p:cNvPr id="40971" name="Line 11"/>
          <p:cNvSpPr>
            <a:spLocks noChangeShapeType="1"/>
          </p:cNvSpPr>
          <p:nvPr/>
        </p:nvSpPr>
        <p:spPr bwMode="auto">
          <a:xfrm flipH="1">
            <a:off x="1930400" y="6261100"/>
            <a:ext cx="685800" cy="59690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0973" name="Text Box 13"/>
          <p:cNvSpPr txBox="1">
            <a:spLocks noChangeArrowheads="1"/>
          </p:cNvSpPr>
          <p:nvPr/>
        </p:nvSpPr>
        <p:spPr bwMode="auto">
          <a:xfrm>
            <a:off x="5867400" y="3302000"/>
            <a:ext cx="2095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rgbClr val="FF0000"/>
                </a:solidFill>
              </a:rPr>
              <a:t>y = </a:t>
            </a:r>
            <a:r>
              <a:rPr lang="en-GB" b="1">
                <a:solidFill>
                  <a:srgbClr val="FF0000"/>
                </a:solidFill>
              </a:rPr>
              <a:t>| </a:t>
            </a:r>
            <a:r>
              <a:rPr lang="en-US" b="1" i="1">
                <a:solidFill>
                  <a:srgbClr val="FF0000"/>
                </a:solidFill>
              </a:rPr>
              <a:t>x + 5 </a:t>
            </a:r>
            <a:r>
              <a:rPr lang="en-GB" b="1">
                <a:solidFill>
                  <a:srgbClr val="FF0000"/>
                </a:solidFill>
              </a:rPr>
              <a:t>|</a:t>
            </a:r>
            <a:endParaRPr lang="ru-RU" b="1">
              <a:solidFill>
                <a:srgbClr val="FF0000"/>
              </a:solidFill>
            </a:endParaRPr>
          </a:p>
        </p:txBody>
      </p:sp>
      <p:pic>
        <p:nvPicPr>
          <p:cNvPr id="12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7"/>
          <a:stretch>
            <a:fillRect/>
          </a:stretch>
        </p:blipFill>
        <p:spPr>
          <a:xfrm>
            <a:off x="-749300" y="2451100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slow" advTm="25391">
    <p:fade thruBlk="1"/>
    <p:sndAc>
      <p:stSnd>
        <p:snd r:embed="rId5" name="type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160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ntr" presetSubtype="1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grpId="1" nodeType="withEffect">
                                  <p:stCondLst>
                                    <p:cond delay="16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409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2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0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40964" grpId="0" animBg="1"/>
      <p:bldP spid="40965" grpId="0" animBg="1"/>
      <p:bldP spid="40971" grpId="0" animBg="1"/>
      <p:bldP spid="40971" grpId="1" animBg="1"/>
      <p:bldP spid="4097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5.6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2903</TotalTime>
  <Words>660</Words>
  <Application>Microsoft Office PowerPoint</Application>
  <PresentationFormat>Экран (4:3)</PresentationFormat>
  <Paragraphs>178</Paragraphs>
  <Slides>24</Slides>
  <Notes>24</Notes>
  <HiddenSlides>0</HiddenSlides>
  <MMClips>21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Flow</vt:lpstr>
      <vt:lpstr>Формула</vt:lpstr>
      <vt:lpstr>Презентация PowerPoint</vt:lpstr>
      <vt:lpstr>   Определение модуля. </vt:lpstr>
      <vt:lpstr> Построение график функции y =|x| с помощью определения модуля.</vt:lpstr>
      <vt:lpstr>Построение графика функции  y = | x | с помощью графика функции y = x   путём отображения симметрично относительно оси х части прямой, находящейся в отрицательной области.</vt:lpstr>
      <vt:lpstr>Графиком функции y =|x| является биссектриса первого и второго квадрантов, условно назовём этот график “галкой”.</vt:lpstr>
      <vt:lpstr>График функции y = | x |+ 3 .</vt:lpstr>
      <vt:lpstr>Перемещение графика функции   y = | x | вдоль оси у  .</vt:lpstr>
      <vt:lpstr>График функции y = | x |- 2.</vt:lpstr>
      <vt:lpstr>График функции y = | x + 5 | .</vt:lpstr>
      <vt:lpstr>Презентация PowerPoint</vt:lpstr>
      <vt:lpstr>График функции y = | x – 2 | .</vt:lpstr>
      <vt:lpstr>у = x + 3  (3;6) (5;8) у = - x + 7  (1;6) (-3;11)                  </vt:lpstr>
      <vt:lpstr>Перемещение  графика функции  y = | x | вдоль обеих осей координат.  </vt:lpstr>
      <vt:lpstr>Итак, в общем виде получили, что графиком функции:   1) y = |x| + m является “галка” с вершиной в (0;m) 2) y = | x + n | является “галка” c вершиной в (-n;0) 3) y = | x + n | + m является ”галка” с вершиной в (-n;m).</vt:lpstr>
      <vt:lpstr>График функции y = || x - 3 | - 2 |.</vt:lpstr>
      <vt:lpstr>График функции  у = | | | | | х | - 1 | - 2 | - 3 | - 4 | .</vt:lpstr>
      <vt:lpstr>График функции у  = |  | х | - 1 |.</vt:lpstr>
      <vt:lpstr>График функции у  = | | х | - 1 |-2. </vt:lpstr>
      <vt:lpstr>График функции  у  = | | | х | - 1 |-2 |.</vt:lpstr>
      <vt:lpstr>График функции  у  = |  |  | х | - 1 | - 2 | - 3.</vt:lpstr>
      <vt:lpstr>График функции  у  =  |  |  |  | х | - 1 | - 2 | - 3 | .</vt:lpstr>
      <vt:lpstr>График функции  у  =  |  |  |  | х | - 1 | - 2 | - 3 | - 4.</vt:lpstr>
      <vt:lpstr>Презентация PowerPoint</vt:lpstr>
      <vt:lpstr> Решение уравнения  ||||| х | - 1 | - 2 | - 3 | - 4 | = а. 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Пользователь</cp:lastModifiedBy>
  <cp:revision>141</cp:revision>
  <dcterms:created xsi:type="dcterms:W3CDTF">2007-12-05T14:54:10Z</dcterms:created>
  <dcterms:modified xsi:type="dcterms:W3CDTF">2013-07-15T19:29:33Z</dcterms:modified>
</cp:coreProperties>
</file>