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0" r:id="rId7"/>
    <p:sldId id="262" r:id="rId8"/>
    <p:sldId id="265" r:id="rId9"/>
    <p:sldId id="266" r:id="rId10"/>
    <p:sldId id="267" r:id="rId11"/>
    <p:sldId id="268" r:id="rId12"/>
    <p:sldId id="269" r:id="rId13"/>
    <p:sldId id="270" r:id="rId14"/>
    <p:sldId id="271" r:id="rId15"/>
    <p:sldId id="272" r:id="rId16"/>
    <p:sldId id="273" r:id="rId17"/>
    <p:sldId id="274" r:id="rId18"/>
    <p:sldId id="275"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21" autoAdjust="0"/>
    <p:restoredTop sz="94660"/>
  </p:normalViewPr>
  <p:slideViewPr>
    <p:cSldViewPr>
      <p:cViewPr varScale="1">
        <p:scale>
          <a:sx n="69" d="100"/>
          <a:sy n="69" d="100"/>
        </p:scale>
        <p:origin x="-55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6713BE0-4609-47F1-8E64-ECF5613D563E}" type="datetimeFigureOut">
              <a:rPr lang="ru-RU" smtClean="0"/>
              <a:pPr/>
              <a:t>26.01.2009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04BFEB95-78A6-471D-B015-42C3BDA36D95}"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6713BE0-4609-47F1-8E64-ECF5613D563E}" type="datetimeFigureOut">
              <a:rPr lang="ru-RU" smtClean="0"/>
              <a:pPr/>
              <a:t>26.01.2009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4BFEB95-78A6-471D-B015-42C3BDA36D95}"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1.xml.rels><?xml version="1.0" encoding="UTF-8" standalone="yes"?>
<Relationships xmlns="http://schemas.openxmlformats.org/package/2006/relationships"><Relationship Id="rId3" Type="http://schemas.openxmlformats.org/officeDocument/2006/relationships/hyperlink" Target="http://images.google.ru/imgres?imgurl=http://www.agentura.ru/equipment/krypto/ideas19/jef.jpg&amp;imgrefurl=http://www.agentura.ru/equipment/krypto/ideas19/&amp;h=154&amp;w=400&amp;sz=12&amp;hl=ru&amp;start=1&amp;tbnid=UYn4e409ygrtxM:&amp;tbnh=48&amp;tbnw=124&amp;prev=/images?q=%D0%A6%D0%B8%D0%BB%D0%B8%D0%BD%D0%B4%D1%80+%D0%94%D0%B6%D0%B5%D1%84%D1%84%D0%B5%D1%80%D1%81%D0%BE%D0%BD%D0%B0&amp;svnum=10&amp;hl=ru&amp;newwindow=1" TargetMode="External"/><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slide" Target="slide2.xml"/><Relationship Id="rId5" Type="http://schemas.openxmlformats.org/officeDocument/2006/relationships/slide" Target="slide8.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slide" Target="slide2.xml"/><Relationship Id="rId4" Type="http://schemas.openxmlformats.org/officeDocument/2006/relationships/slide" Target="slide8.xml"/></Relationships>
</file>

<file path=ppt/slides/_rels/slide13.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4.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5.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6.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slide" Target="slide2.xml"/></Relationships>
</file>

<file path=ppt/slides/_rels/slide17.xml.rels><?xml version="1.0" encoding="UTF-8" standalone="yes"?>
<Relationships xmlns="http://schemas.openxmlformats.org/package/2006/relationships"><Relationship Id="rId8" Type="http://schemas.openxmlformats.org/officeDocument/2006/relationships/slide" Target="slide2.xml"/><Relationship Id="rId3" Type="http://schemas.openxmlformats.org/officeDocument/2006/relationships/hyperlink" Target="file:///H:\!&#1069;&#1050;&#1047;&#1040;&#1052;&#1045;&#1053;&#1040;&#1062;&#1048;&#1054;&#1053;&#1053;&#1067;&#1049;%20&#1055;&#1056;&#1054;&#1045;&#1050;&#1058;!\&#1044;&#1056;&#1054;&#1041;&#1051;&#1045;&#1053;&#1048;&#1045;\Project1.exe" TargetMode="External"/><Relationship Id="rId7" Type="http://schemas.openxmlformats.org/officeDocument/2006/relationships/hyperlink" Target="&#1044;&#1056;&#1054;&#1041;&#1051;&#1045;&#1053;&#1048;&#1045;/Unit1.pas" TargetMode="External"/><Relationship Id="rId2" Type="http://schemas.openxmlformats.org/officeDocument/2006/relationships/hyperlink" Target="file:///H:\!&#1069;&#1050;&#1047;&#1040;&#1052;&#1045;&#1053;&#1040;&#1062;&#1048;&#1054;&#1053;&#1053;&#1067;&#1049;%20&#1055;&#1056;&#1054;&#1045;&#1050;&#1058;!\&#1047;&#1040;&#1052;&#1045;&#1053;&#1040;\Project1.exe" TargetMode="External"/><Relationship Id="rId1" Type="http://schemas.openxmlformats.org/officeDocument/2006/relationships/slideLayout" Target="../slideLayouts/slideLayout2.xml"/><Relationship Id="rId6" Type="http://schemas.openxmlformats.org/officeDocument/2006/relationships/hyperlink" Target="&#1055;&#1045;&#1056;&#1045;&#1057;&#1058;&#1040;&#1053;&#1054;&#1042;&#1050;&#1040;/Unit1.pas" TargetMode="External"/><Relationship Id="rId5" Type="http://schemas.openxmlformats.org/officeDocument/2006/relationships/hyperlink" Target="&#1047;&#1040;&#1052;&#1045;&#1053;&#1040;/Unit1.pas" TargetMode="External"/><Relationship Id="rId4" Type="http://schemas.openxmlformats.org/officeDocument/2006/relationships/hyperlink" Target="file:///H:\!&#1069;&#1050;&#1047;&#1040;&#1052;&#1045;&#1053;&#1040;&#1062;&#1048;&#1054;&#1053;&#1053;&#1067;&#1049;%20&#1055;&#1056;&#1054;&#1045;&#1050;&#1058;!\&#1055;&#1045;&#1056;&#1045;&#1057;&#1058;&#1040;&#1053;&#1054;&#1042;&#1050;&#1040;\Project1.exe" TargetMode="External"/></Relationships>
</file>

<file path=ppt/slides/_rels/slide18.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slide" Target="slide8.xml"/><Relationship Id="rId13" Type="http://schemas.openxmlformats.org/officeDocument/2006/relationships/slide" Target="slide13.xml"/><Relationship Id="rId3" Type="http://schemas.openxmlformats.org/officeDocument/2006/relationships/slide" Target="slide3.xml"/><Relationship Id="rId7" Type="http://schemas.openxmlformats.org/officeDocument/2006/relationships/slide" Target="slide7.xml"/><Relationship Id="rId12" Type="http://schemas.openxmlformats.org/officeDocument/2006/relationships/slide" Target="slide12.xml"/><Relationship Id="rId17" Type="http://schemas.openxmlformats.org/officeDocument/2006/relationships/slide" Target="slide17.xml"/><Relationship Id="rId2" Type="http://schemas.openxmlformats.org/officeDocument/2006/relationships/image" Target="../media/image2.jpeg"/><Relationship Id="rId16" Type="http://schemas.openxmlformats.org/officeDocument/2006/relationships/slide" Target="slide16.xml"/><Relationship Id="rId1" Type="http://schemas.openxmlformats.org/officeDocument/2006/relationships/slideLayout" Target="../slideLayouts/slideLayout2.xml"/><Relationship Id="rId6" Type="http://schemas.openxmlformats.org/officeDocument/2006/relationships/slide" Target="slide6.xml"/><Relationship Id="rId11" Type="http://schemas.openxmlformats.org/officeDocument/2006/relationships/slide" Target="slide11.xml"/><Relationship Id="rId5" Type="http://schemas.openxmlformats.org/officeDocument/2006/relationships/slide" Target="slide5.xml"/><Relationship Id="rId15" Type="http://schemas.openxmlformats.org/officeDocument/2006/relationships/slide" Target="slide15.xml"/><Relationship Id="rId10" Type="http://schemas.openxmlformats.org/officeDocument/2006/relationships/slide" Target="slide10.xml"/><Relationship Id="rId4" Type="http://schemas.openxmlformats.org/officeDocument/2006/relationships/slide" Target="slide4.xml"/><Relationship Id="rId9" Type="http://schemas.openxmlformats.org/officeDocument/2006/relationships/slide" Target="slide9.xml"/><Relationship Id="rId14" Type="http://schemas.openxmlformats.org/officeDocument/2006/relationships/slide" Target="slide14.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hyperlink" Target="&#1055;&#1045;&#1056;&#1045;&#1057;&#1058;&#1040;&#1053;&#1054;&#1042;&#1050;&#1040;/Unit1.pas" TargetMode="External"/><Relationship Id="rId3" Type="http://schemas.openxmlformats.org/officeDocument/2006/relationships/slide" Target="slide6.xml"/><Relationship Id="rId7" Type="http://schemas.openxmlformats.org/officeDocument/2006/relationships/hyperlink" Target="&#1047;&#1040;&#1052;&#1045;&#1053;&#1040;/Unit1.pas" TargetMode="External"/><Relationship Id="rId2" Type="http://schemas.openxmlformats.org/officeDocument/2006/relationships/image" Target="../media/image4.jpeg"/><Relationship Id="rId1" Type="http://schemas.openxmlformats.org/officeDocument/2006/relationships/slideLayout" Target="../slideLayouts/slideLayout1.xml"/><Relationship Id="rId6" Type="http://schemas.openxmlformats.org/officeDocument/2006/relationships/slide" Target="slide2.xml"/><Relationship Id="rId5" Type="http://schemas.openxmlformats.org/officeDocument/2006/relationships/slide" Target="slide7.xml"/><Relationship Id="rId4" Type="http://schemas.openxmlformats.org/officeDocument/2006/relationships/slide" Target="slide5.xml"/><Relationship Id="rId9" Type="http://schemas.openxmlformats.org/officeDocument/2006/relationships/hyperlink" Target="&#1044;&#1056;&#1054;&#1041;&#1051;&#1045;&#1053;&#1048;&#1045;/Unit1.pas" TargetMode="External"/></Relationships>
</file>

<file path=ppt/slides/_rels/slide5.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1047;&#1040;&#1052;&#1045;&#1053;&#1040;/Unit1.pas" TargetMode="External"/></Relationships>
</file>

<file path=ppt/slides/_rels/slide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1055;&#1045;&#1056;&#1045;&#1057;&#1058;&#1040;&#1053;&#1054;&#1042;&#1050;&#1040;/Unit1.pas" TargetMode="Externa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hyperlink" Target="&#1044;&#1056;&#1054;&#1041;&#1051;&#1045;&#1053;&#1048;&#1045;/Unit1.pas" TargetMode="External"/></Relationships>
</file>

<file path=ppt/slides/_rels/slide8.xml.rels><?xml version="1.0" encoding="UTF-8" standalone="yes"?>
<Relationships xmlns="http://schemas.openxmlformats.org/package/2006/relationships"><Relationship Id="rId8" Type="http://schemas.openxmlformats.org/officeDocument/2006/relationships/slide" Target="slide14.xml"/><Relationship Id="rId3" Type="http://schemas.openxmlformats.org/officeDocument/2006/relationships/slide" Target="slide9.xml"/><Relationship Id="rId7" Type="http://schemas.openxmlformats.org/officeDocument/2006/relationships/slide" Target="slide13.xml"/><Relationship Id="rId2" Type="http://schemas.openxmlformats.org/officeDocument/2006/relationships/image" Target="../media/image5.wmf"/><Relationship Id="rId1" Type="http://schemas.openxmlformats.org/officeDocument/2006/relationships/slideLayout" Target="../slideLayouts/slideLayout2.xml"/><Relationship Id="rId6" Type="http://schemas.openxmlformats.org/officeDocument/2006/relationships/slide" Target="slide12.xml"/><Relationship Id="rId11" Type="http://schemas.openxmlformats.org/officeDocument/2006/relationships/slide" Target="slide2.xml"/><Relationship Id="rId5" Type="http://schemas.openxmlformats.org/officeDocument/2006/relationships/slide" Target="slide11.xml"/><Relationship Id="rId10" Type="http://schemas.openxmlformats.org/officeDocument/2006/relationships/slide" Target="slide16.xml"/><Relationship Id="rId4" Type="http://schemas.openxmlformats.org/officeDocument/2006/relationships/slide" Target="slide10.xml"/><Relationship Id="rId9" Type="http://schemas.openxmlformats.org/officeDocument/2006/relationships/slide" Target="slide15.xml"/></Relationships>
</file>

<file path=ppt/slides/_rels/slide9.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image" Target="../media/image6.jpeg"/><Relationship Id="rId1" Type="http://schemas.openxmlformats.org/officeDocument/2006/relationships/slideLayout" Target="../slideLayouts/slideLayout2.xml"/><Relationship Id="rId4" Type="http://schemas.openxmlformats.org/officeDocument/2006/relationships/slide" Target="slid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 "/>
          <p:cNvPicPr>
            <a:picLocks noChangeAspect="1" noChangeArrowheads="1"/>
          </p:cNvPicPr>
          <p:nvPr/>
        </p:nvPicPr>
        <p:blipFill>
          <a:blip r:embed="rId2">
            <a:lum bright="36000"/>
          </a:blip>
          <a:srcRect/>
          <a:stretch>
            <a:fillRect/>
          </a:stretch>
        </p:blipFill>
        <p:spPr bwMode="auto">
          <a:xfrm>
            <a:off x="0" y="0"/>
            <a:ext cx="9144000" cy="6858000"/>
          </a:xfrm>
          <a:prstGeom prst="rect">
            <a:avLst/>
          </a:prstGeom>
          <a:noFill/>
          <a:ln w="9525">
            <a:noFill/>
            <a:miter lim="800000"/>
            <a:headEnd/>
            <a:tailEnd/>
          </a:ln>
        </p:spPr>
      </p:pic>
      <p:sp>
        <p:nvSpPr>
          <p:cNvPr id="2" name="Заголовок 1"/>
          <p:cNvSpPr>
            <a:spLocks noGrp="1"/>
          </p:cNvSpPr>
          <p:nvPr>
            <p:ph type="ctrTitle"/>
          </p:nvPr>
        </p:nvSpPr>
        <p:spPr>
          <a:xfrm>
            <a:off x="714348" y="1857364"/>
            <a:ext cx="7772400" cy="1470025"/>
          </a:xfrm>
        </p:spPr>
        <p:txBody>
          <a:bodyPr/>
          <a:lstStyle/>
          <a:p>
            <a:r>
              <a:rPr lang="ru-RU" b="1" dirty="0" smtClean="0"/>
              <a:t>КРИПТОГРАФИЯ</a:t>
            </a:r>
            <a:endParaRPr lang="ru-RU" b="1" dirty="0"/>
          </a:p>
        </p:txBody>
      </p:sp>
      <p:sp>
        <p:nvSpPr>
          <p:cNvPr id="3" name="Подзаголовок 2"/>
          <p:cNvSpPr>
            <a:spLocks noGrp="1"/>
          </p:cNvSpPr>
          <p:nvPr>
            <p:ph type="subTitle" idx="1"/>
          </p:nvPr>
        </p:nvSpPr>
        <p:spPr/>
        <p:txBody>
          <a:bodyPr/>
          <a:lstStyle/>
          <a:p>
            <a:r>
              <a:rPr lang="ru-RU" b="1" i="1" dirty="0" smtClean="0">
                <a:solidFill>
                  <a:schemeClr val="tx1"/>
                </a:solidFill>
              </a:rPr>
              <a:t>Азы шифрования </a:t>
            </a:r>
          </a:p>
          <a:p>
            <a:r>
              <a:rPr lang="ru-RU" b="1" i="1" dirty="0" smtClean="0">
                <a:solidFill>
                  <a:schemeClr val="tx1"/>
                </a:solidFill>
              </a:rPr>
              <a:t>и</a:t>
            </a:r>
          </a:p>
          <a:p>
            <a:r>
              <a:rPr lang="ru-RU" b="1" i="1" smtClean="0">
                <a:solidFill>
                  <a:schemeClr val="tx1"/>
                </a:solidFill>
              </a:rPr>
              <a:t>история развития</a:t>
            </a:r>
            <a:endParaRPr lang="ru-RU" b="1" i="1" dirty="0">
              <a:solidFill>
                <a:schemeClr val="tx1"/>
              </a:solidFill>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2"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plus(in)">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2"/>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5364" name="Picture 4" descr="3618_201"/>
          <p:cNvPicPr>
            <a:picLocks noChangeAspect="1" noChangeArrowheads="1"/>
          </p:cNvPicPr>
          <p:nvPr/>
        </p:nvPicPr>
        <p:blipFill>
          <a:blip r:embed="rId2">
            <a:lum bright="12000"/>
          </a:blip>
          <a:srcRect/>
          <a:stretch>
            <a:fillRect/>
          </a:stretch>
        </p:blipFill>
        <p:spPr bwMode="auto">
          <a:xfrm>
            <a:off x="7675563" y="0"/>
            <a:ext cx="1468437" cy="1752600"/>
          </a:xfrm>
          <a:prstGeom prst="rect">
            <a:avLst/>
          </a:prstGeom>
          <a:noFill/>
          <a:ln w="9525">
            <a:noFill/>
            <a:miter lim="800000"/>
            <a:headEnd/>
            <a:tailEnd/>
          </a:ln>
        </p:spPr>
      </p:pic>
      <p:sp>
        <p:nvSpPr>
          <p:cNvPr id="15362" name="Rectangle 2"/>
          <p:cNvSpPr>
            <a:spLocks noGrp="1" noChangeArrowheads="1"/>
          </p:cNvSpPr>
          <p:nvPr>
            <p:ph type="title"/>
          </p:nvPr>
        </p:nvSpPr>
        <p:spPr>
          <a:xfrm>
            <a:off x="533400" y="-228600"/>
            <a:ext cx="8229600" cy="1143000"/>
          </a:xfrm>
        </p:spPr>
        <p:txBody>
          <a:bodyPr/>
          <a:lstStyle/>
          <a:p>
            <a:r>
              <a:rPr lang="ru-RU" b="1" dirty="0"/>
              <a:t>Джироламо </a:t>
            </a:r>
            <a:r>
              <a:rPr lang="ru-RU" b="1" dirty="0" err="1" smtClean="0"/>
              <a:t>Кардано</a:t>
            </a:r>
            <a:endParaRPr lang="ru-RU" b="1" dirty="0"/>
          </a:p>
        </p:txBody>
      </p:sp>
      <p:sp>
        <p:nvSpPr>
          <p:cNvPr id="15363" name="Rectangle 3"/>
          <p:cNvSpPr>
            <a:spLocks noGrp="1" noChangeArrowheads="1"/>
          </p:cNvSpPr>
          <p:nvPr>
            <p:ph type="body" idx="1"/>
          </p:nvPr>
        </p:nvSpPr>
        <p:spPr>
          <a:xfrm>
            <a:off x="0" y="685800"/>
            <a:ext cx="9144000" cy="6172200"/>
          </a:xfrm>
        </p:spPr>
        <p:txBody>
          <a:bodyPr/>
          <a:lstStyle/>
          <a:p>
            <a:pPr algn="ctr">
              <a:lnSpc>
                <a:spcPct val="80000"/>
              </a:lnSpc>
              <a:buFont typeface="Wingdings" pitchFamily="2" charset="2"/>
              <a:buNone/>
            </a:pPr>
            <a:r>
              <a:rPr lang="ru-RU" sz="2500"/>
              <a:t>Джироламо Кардано родился в Павии 24 сентября 1501. Сын Фацио Кардано, известного адвоката. В 1526 Джероламо окончил Падуанский университет. Вернулся в Милан, читал лекции по математике. Практиковал в провинции, в 1539 был принят в Коллегию врачей. </a:t>
            </a:r>
          </a:p>
          <a:p>
            <a:pPr algn="ctr">
              <a:lnSpc>
                <a:spcPct val="80000"/>
              </a:lnSpc>
              <a:buFont typeface="Wingdings" pitchFamily="2" charset="2"/>
              <a:buNone/>
            </a:pPr>
            <a:r>
              <a:rPr lang="ru-RU" sz="2500"/>
              <a:t>Книга Кардано </a:t>
            </a:r>
            <a:r>
              <a:rPr lang="ru-RU" sz="2500" i="1"/>
              <a:t>«О тонких материях»</a:t>
            </a:r>
            <a:r>
              <a:rPr lang="ru-RU" sz="2500"/>
              <a:t> служила популярным учебником по статике и гидростатике в течение всего </a:t>
            </a:r>
            <a:r>
              <a:rPr lang="en-US" sz="2500"/>
              <a:t>XVII</a:t>
            </a:r>
            <a:r>
              <a:rPr lang="ru-RU" sz="2500"/>
              <a:t> в.</a:t>
            </a:r>
          </a:p>
          <a:p>
            <a:pPr algn="ctr">
              <a:lnSpc>
                <a:spcPct val="80000"/>
              </a:lnSpc>
              <a:buFont typeface="Wingdings" pitchFamily="2" charset="2"/>
              <a:buNone/>
            </a:pPr>
            <a:r>
              <a:rPr lang="ru-RU" sz="2500"/>
              <a:t>Кардано был страстным любителем азартных игр. «Побочным продуктом» его любви к игре в кости стала книга </a:t>
            </a:r>
            <a:r>
              <a:rPr lang="ru-RU" sz="2500" i="1"/>
              <a:t>«Об азартных играх»</a:t>
            </a:r>
            <a:r>
              <a:rPr lang="ru-RU" sz="2500"/>
              <a:t>, содержащая начала теории вероятности, формулировку закона больших чисел, некоторые вопросы комбинаторики. Труд Кардано </a:t>
            </a:r>
            <a:r>
              <a:rPr lang="ru-RU" sz="2500" i="1"/>
              <a:t>«Великое искусство»</a:t>
            </a:r>
            <a:r>
              <a:rPr lang="ru-RU" sz="2500"/>
              <a:t> стал краеугольным камнем современной алгебры.</a:t>
            </a:r>
          </a:p>
          <a:p>
            <a:pPr algn="ctr">
              <a:lnSpc>
                <a:spcPct val="80000"/>
              </a:lnSpc>
              <a:buFont typeface="Wingdings" pitchFamily="2" charset="2"/>
              <a:buNone/>
            </a:pPr>
            <a:r>
              <a:rPr lang="ru-RU" sz="2500"/>
              <a:t>В 1562 Кардано был назначен профессором в Болонью, где в 1570 его арестовала инквизиция. Остаток жизни провел в Риме, пытаясь добиться прощения. </a:t>
            </a:r>
          </a:p>
          <a:p>
            <a:pPr algn="ctr">
              <a:lnSpc>
                <a:spcPct val="80000"/>
              </a:lnSpc>
              <a:buFont typeface="Wingdings" pitchFamily="2" charset="2"/>
              <a:buNone/>
            </a:pPr>
            <a:r>
              <a:rPr lang="ru-RU" sz="2500"/>
              <a:t>Умер Кардано в Риме 21 сентября 1576.</a:t>
            </a:r>
          </a:p>
        </p:txBody>
      </p:sp>
      <p:sp>
        <p:nvSpPr>
          <p:cNvPr id="15366" name="Rectangle 6"/>
          <p:cNvSpPr>
            <a:spLocks noChangeArrowheads="1"/>
          </p:cNvSpPr>
          <p:nvPr/>
        </p:nvSpPr>
        <p:spPr bwMode="auto">
          <a:xfrm>
            <a:off x="457200" y="1143000"/>
            <a:ext cx="8229600" cy="5029200"/>
          </a:xfrm>
          <a:prstGeom prst="rect">
            <a:avLst/>
          </a:prstGeom>
          <a:noFill/>
          <a:ln w="9525">
            <a:noFill/>
            <a:miter lim="800000"/>
            <a:headEnd/>
            <a:tailEnd/>
          </a:ln>
          <a:effectLst/>
        </p:spPr>
        <p:txBody>
          <a:bodyPr/>
          <a:lstStyle/>
          <a:p>
            <a:pPr marL="342900" indent="-342900" algn="ctr">
              <a:lnSpc>
                <a:spcPct val="90000"/>
              </a:lnSpc>
              <a:spcBef>
                <a:spcPct val="20000"/>
              </a:spcBef>
              <a:buClr>
                <a:schemeClr val="bg2"/>
              </a:buClr>
              <a:buSzPct val="75000"/>
              <a:buFont typeface="Wingdings" pitchFamily="2" charset="2"/>
              <a:buNone/>
            </a:pPr>
            <a:r>
              <a:rPr lang="ru-RU" sz="3200"/>
              <a:t>Кардано изобрел шифр, называемый решеткой, или трафаретом, в котором секретное послание оказывалось сокрыто внутри более длинного и совершенно невинно выглядевшего открытого текста. Секретное сообщение можно было обнаружить, наложив на открытый текст лист пергаментной бумаги с прорезями (трафарет). Cлова, появлявшиеся в прорезях, и составляли секретное послание.</a:t>
            </a:r>
          </a:p>
        </p:txBody>
      </p:sp>
      <p:sp>
        <p:nvSpPr>
          <p:cNvPr id="7" name="Управляющая кнопка: в начало 6">
            <a:hlinkClick r:id="rId3"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возврат 7">
            <a:hlinkClick r:id="rId4"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grpId="0" nodeType="withEffect">
                                  <p:stCondLst>
                                    <p:cond delay="0"/>
                                  </p:stCondLst>
                                  <p:childTnLst>
                                    <p:set>
                                      <p:cBhvr>
                                        <p:cTn id="6" dur="1" fill="hold">
                                          <p:stCondLst>
                                            <p:cond delay="0"/>
                                          </p:stCondLst>
                                        </p:cTn>
                                        <p:tgtEl>
                                          <p:spTgt spid="15362"/>
                                        </p:tgtEl>
                                        <p:attrNameLst>
                                          <p:attrName>style.visibility</p:attrName>
                                        </p:attrNameLst>
                                      </p:cBhvr>
                                      <p:to>
                                        <p:strVal val="visible"/>
                                      </p:to>
                                    </p:set>
                                    <p:animEffect transition="in" filter="checkerboard(across)">
                                      <p:cBhvr>
                                        <p:cTn id="7" dur="1000"/>
                                        <p:tgtEl>
                                          <p:spTgt spid="15362"/>
                                        </p:tgtEl>
                                      </p:cBhvr>
                                    </p:animEffect>
                                  </p:childTnLst>
                                </p:cTn>
                              </p:par>
                              <p:par>
                                <p:cTn id="8" presetID="4" presetClass="entr" presetSubtype="16" fill="hold" nodeType="withEffect">
                                  <p:stCondLst>
                                    <p:cond delay="0"/>
                                  </p:stCondLst>
                                  <p:childTnLst>
                                    <p:set>
                                      <p:cBhvr>
                                        <p:cTn id="9" dur="1" fill="hold">
                                          <p:stCondLst>
                                            <p:cond delay="0"/>
                                          </p:stCondLst>
                                        </p:cTn>
                                        <p:tgtEl>
                                          <p:spTgt spid="15364"/>
                                        </p:tgtEl>
                                        <p:attrNameLst>
                                          <p:attrName>style.visibility</p:attrName>
                                        </p:attrNameLst>
                                      </p:cBhvr>
                                      <p:to>
                                        <p:strVal val="visible"/>
                                      </p:to>
                                    </p:set>
                                    <p:animEffect transition="in" filter="box(in)">
                                      <p:cBhvr>
                                        <p:cTn id="10" dur="500"/>
                                        <p:tgtEl>
                                          <p:spTgt spid="15364"/>
                                        </p:tgtEl>
                                      </p:cBhvr>
                                    </p:animEffect>
                                  </p:childTnLst>
                                </p:cTn>
                              </p:par>
                            </p:childTnLst>
                          </p:cTn>
                        </p:par>
                        <p:par>
                          <p:cTn id="11" fill="hold">
                            <p:stCondLst>
                              <p:cond delay="1000"/>
                            </p:stCondLst>
                            <p:childTnLst>
                              <p:par>
                                <p:cTn id="12" presetID="13" presetClass="entr" presetSubtype="16" fill="hold" grpId="0" nodeType="afterEffect">
                                  <p:stCondLst>
                                    <p:cond delay="0"/>
                                  </p:stCondLst>
                                  <p:childTnLst>
                                    <p:set>
                                      <p:cBhvr>
                                        <p:cTn id="13" dur="1" fill="hold">
                                          <p:stCondLst>
                                            <p:cond delay="0"/>
                                          </p:stCondLst>
                                        </p:cTn>
                                        <p:tgtEl>
                                          <p:spTgt spid="15363"/>
                                        </p:tgtEl>
                                        <p:attrNameLst>
                                          <p:attrName>style.visibility</p:attrName>
                                        </p:attrNameLst>
                                      </p:cBhvr>
                                      <p:to>
                                        <p:strVal val="visible"/>
                                      </p:to>
                                    </p:set>
                                    <p:animEffect transition="in" filter="plus(in)">
                                      <p:cBhvr>
                                        <p:cTn id="14" dur="2000"/>
                                        <p:tgtEl>
                                          <p:spTgt spid="15363"/>
                                        </p:tgtEl>
                                      </p:cBhvr>
                                    </p:animEffect>
                                  </p:childTnLst>
                                  <p:subTnLst>
                                    <p:set>
                                      <p:cBhvr override="childStyle">
                                        <p:cTn dur="1" fill="hold" display="0" masterRel="nextClick" afterEffect="1"/>
                                        <p:tgtEl>
                                          <p:spTgt spid="15363"/>
                                        </p:tgtEl>
                                        <p:attrNameLst>
                                          <p:attrName>style.visibility</p:attrName>
                                        </p:attrNameLst>
                                      </p:cBhvr>
                                      <p:to>
                                        <p:strVal val="hidden"/>
                                      </p:to>
                                    </p:set>
                                  </p:subTnLst>
                                </p:cTn>
                              </p:par>
                            </p:childTnLst>
                          </p:cTn>
                        </p:par>
                      </p:childTnLst>
                    </p:cTn>
                  </p:par>
                  <p:par>
                    <p:cTn id="15" fill="hold">
                      <p:stCondLst>
                        <p:cond delay="indefinite"/>
                      </p:stCondLst>
                      <p:childTnLst>
                        <p:par>
                          <p:cTn id="16" fill="hold">
                            <p:stCondLst>
                              <p:cond delay="0"/>
                            </p:stCondLst>
                            <p:childTnLst>
                              <p:par>
                                <p:cTn id="17" presetID="13" presetClass="entr" presetSubtype="16" fill="hold" grpId="0" nodeType="clickEffect">
                                  <p:stCondLst>
                                    <p:cond delay="0"/>
                                  </p:stCondLst>
                                  <p:childTnLst>
                                    <p:set>
                                      <p:cBhvr>
                                        <p:cTn id="18" dur="1" fill="hold">
                                          <p:stCondLst>
                                            <p:cond delay="0"/>
                                          </p:stCondLst>
                                        </p:cTn>
                                        <p:tgtEl>
                                          <p:spTgt spid="15366"/>
                                        </p:tgtEl>
                                        <p:attrNameLst>
                                          <p:attrName>style.visibility</p:attrName>
                                        </p:attrNameLst>
                                      </p:cBhvr>
                                      <p:to>
                                        <p:strVal val="visible"/>
                                      </p:to>
                                    </p:set>
                                    <p:animEffect transition="in" filter="plus(in)">
                                      <p:cBhvr>
                                        <p:cTn id="19" dur="2000"/>
                                        <p:tgtEl>
                                          <p:spTgt spid="153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p:bldP spid="15363" grpId="0"/>
      <p:bldP spid="15366" grpId="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3318" name="Picture 6" descr="Томас Джефферсон"/>
          <p:cNvPicPr>
            <a:picLocks noChangeAspect="1" noChangeArrowheads="1"/>
          </p:cNvPicPr>
          <p:nvPr/>
        </p:nvPicPr>
        <p:blipFill>
          <a:blip r:embed="rId2">
            <a:lum bright="36000"/>
          </a:blip>
          <a:srcRect/>
          <a:stretch>
            <a:fillRect/>
          </a:stretch>
        </p:blipFill>
        <p:spPr bwMode="auto">
          <a:xfrm>
            <a:off x="7900988" y="0"/>
            <a:ext cx="1243012" cy="1524000"/>
          </a:xfrm>
          <a:prstGeom prst="rect">
            <a:avLst/>
          </a:prstGeom>
          <a:noFill/>
          <a:ln w="9525">
            <a:noFill/>
            <a:miter lim="800000"/>
            <a:headEnd/>
            <a:tailEnd/>
          </a:ln>
        </p:spPr>
      </p:pic>
      <p:pic>
        <p:nvPicPr>
          <p:cNvPr id="13317" name="Picture 5" descr="jef">
            <a:hlinkClick r:id="rId3"/>
          </p:cNvPr>
          <p:cNvPicPr>
            <a:picLocks noChangeAspect="1" noChangeArrowheads="1"/>
          </p:cNvPicPr>
          <p:nvPr/>
        </p:nvPicPr>
        <p:blipFill>
          <a:blip r:embed="rId4">
            <a:lum bright="42000"/>
          </a:blip>
          <a:srcRect/>
          <a:stretch>
            <a:fillRect/>
          </a:stretch>
        </p:blipFill>
        <p:spPr bwMode="auto">
          <a:xfrm>
            <a:off x="4419600" y="4754563"/>
            <a:ext cx="4267200" cy="1646237"/>
          </a:xfrm>
          <a:prstGeom prst="rect">
            <a:avLst/>
          </a:prstGeom>
          <a:noFill/>
          <a:ln w="9525">
            <a:noFill/>
            <a:miter lim="800000"/>
            <a:headEnd/>
            <a:tailEnd/>
          </a:ln>
        </p:spPr>
      </p:pic>
      <p:sp>
        <p:nvSpPr>
          <p:cNvPr id="13314" name="Rectangle 2"/>
          <p:cNvSpPr>
            <a:spLocks noGrp="1" noChangeArrowheads="1"/>
          </p:cNvSpPr>
          <p:nvPr>
            <p:ph type="title"/>
          </p:nvPr>
        </p:nvSpPr>
        <p:spPr>
          <a:xfrm>
            <a:off x="457200" y="-152400"/>
            <a:ext cx="8229600" cy="914400"/>
          </a:xfrm>
        </p:spPr>
        <p:txBody>
          <a:bodyPr/>
          <a:lstStyle/>
          <a:p>
            <a:r>
              <a:rPr lang="ru-RU" b="1" dirty="0"/>
              <a:t>Томас </a:t>
            </a:r>
            <a:r>
              <a:rPr lang="ru-RU" b="1" dirty="0" err="1"/>
              <a:t>Джефферсон</a:t>
            </a:r>
            <a:endParaRPr lang="ru-RU" b="1" dirty="0"/>
          </a:p>
        </p:txBody>
      </p:sp>
      <p:sp>
        <p:nvSpPr>
          <p:cNvPr id="13315" name="Rectangle 3"/>
          <p:cNvSpPr>
            <a:spLocks noGrp="1" noChangeArrowheads="1"/>
          </p:cNvSpPr>
          <p:nvPr>
            <p:ph type="body" idx="1"/>
          </p:nvPr>
        </p:nvSpPr>
        <p:spPr>
          <a:xfrm>
            <a:off x="0" y="914424"/>
            <a:ext cx="9144000" cy="5943600"/>
          </a:xfrm>
        </p:spPr>
        <p:txBody>
          <a:bodyPr/>
          <a:lstStyle/>
          <a:p>
            <a:pPr algn="ctr">
              <a:lnSpc>
                <a:spcPct val="80000"/>
              </a:lnSpc>
              <a:buFont typeface="Wingdings" pitchFamily="2" charset="2"/>
              <a:buNone/>
            </a:pPr>
            <a:r>
              <a:rPr lang="ru-RU" sz="2400"/>
              <a:t>Томас Джефферсон родился 13 апреля 1743 года в графстве Албемарл. Он происходил из семьи богатого виргинского землевладельца. Получив в детстве разностороннее образование, Джефферсон уже в юные годы приобрел широкую известность в своей родной колонии Виргинии. В 26-летнем возрасте он был избран депутатом Виргинской законодательной ассамблеи. Джефферсон выступал активным участником освободительного движения колоний, вылившегося в войну за независимость США 1775-1783 гг. В 1775 г. Он был избран депутатом Континентального конгресса, принявшего впоследствии решение об отделении североамериканских колоний от Англии. В 1776-1779 гг. он, член законодательного собрания Виргинии, входил в состав комиссии по пересмотру законов штата. В 1779-1781 гг. он занимал пост губернатора Виргинии. В 1790-1793 гг.</a:t>
            </a:r>
            <a:r>
              <a:rPr lang="en-US" sz="2400">
                <a:cs typeface="Arial" charset="0"/>
              </a:rPr>
              <a:t>─</a:t>
            </a:r>
            <a:r>
              <a:rPr lang="ru-RU" sz="2400"/>
              <a:t> находился на посту государственного секретаря в первом правительстве Джорджа Вашингтона. В 1796 г. он был избран вице-президентом, а затем в 1800 и 1804 гг., - президентом США. Джефферсон скончался на 89-м году жизни 4 июля 1826 г.</a:t>
            </a:r>
          </a:p>
          <a:p>
            <a:pPr algn="ctr">
              <a:lnSpc>
                <a:spcPct val="80000"/>
              </a:lnSpc>
              <a:buFont typeface="Wingdings" pitchFamily="2" charset="2"/>
              <a:buNone/>
            </a:pPr>
            <a:endParaRPr lang="ru-RU" sz="2400"/>
          </a:p>
        </p:txBody>
      </p:sp>
      <p:sp>
        <p:nvSpPr>
          <p:cNvPr id="13320" name="Rectangle 8"/>
          <p:cNvSpPr>
            <a:spLocks noChangeArrowheads="1"/>
          </p:cNvSpPr>
          <p:nvPr/>
        </p:nvSpPr>
        <p:spPr bwMode="auto">
          <a:xfrm>
            <a:off x="0" y="914424"/>
            <a:ext cx="8991600" cy="59436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400"/>
              <a:t>В 90 годах </a:t>
            </a:r>
            <a:r>
              <a:rPr lang="en-US" sz="2400"/>
              <a:t>XVIII </a:t>
            </a:r>
            <a:r>
              <a:rPr lang="ru-RU" sz="2400"/>
              <a:t>века Томас Джефферсон изобрел известное шифровальное устройства – «цилиндр Джефферсона». Это устройство состояло из 25 - 36</a:t>
            </a:r>
            <a:r>
              <a:rPr lang="ru-RU" sz="3200"/>
              <a:t> </a:t>
            </a:r>
            <a:r>
              <a:rPr lang="ru-RU" sz="2400"/>
              <a:t>вращаемых дисков, закрепленных на общей оси. На каждый диск была нанесена своя (причем перемешанная) алфавитная последовательность. При шифровании текст разбивался на группы, длина которых соответствовала числу используемых дисков. Каждая группа открытого текста устанавливалась на цилиндре в ряд (в одну строку), а в качестве шифротекста выбирался любой из остальных 25 рядов. Дешифровщик совершал ту же процедуру, но в обратном порядке: на цилиндре поочередно устанавливалась в ряд каждая группа шифротекста, после чего просматривались остальные 25 рядов с целью определить, какой из них содержит открытый текст. Этот тип шифра, в свое время являвшийся одной из лучших криптографических систем, называется мультиплексной системой. </a:t>
            </a:r>
          </a:p>
          <a:p>
            <a:pPr marL="342900" indent="-342900" algn="ctr">
              <a:lnSpc>
                <a:spcPct val="80000"/>
              </a:lnSpc>
              <a:spcBef>
                <a:spcPct val="20000"/>
              </a:spcBef>
              <a:buClr>
                <a:schemeClr val="bg2"/>
              </a:buClr>
              <a:buSzPct val="75000"/>
              <a:buFont typeface="Wingdings" pitchFamily="2" charset="2"/>
              <a:buNone/>
            </a:pPr>
            <a:r>
              <a:rPr lang="ru-RU" sz="2400"/>
              <a:t>Такие устройства применялись до конца Второй Мировой войны.</a:t>
            </a:r>
          </a:p>
        </p:txBody>
      </p:sp>
      <p:sp>
        <p:nvSpPr>
          <p:cNvPr id="8" name="Управляющая кнопка: в начало 7">
            <a:hlinkClick r:id="rId5"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Управляющая кнопка: возврат 8">
            <a:hlinkClick r:id="rId6"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314"/>
                                        </p:tgtEl>
                                        <p:attrNameLst>
                                          <p:attrName>style.visibility</p:attrName>
                                        </p:attrNameLst>
                                      </p:cBhvr>
                                      <p:to>
                                        <p:strVal val="visible"/>
                                      </p:to>
                                    </p:set>
                                    <p:anim calcmode="lin" valueType="num">
                                      <p:cBhvr additive="base">
                                        <p:cTn id="7" dur="500" fill="hold"/>
                                        <p:tgtEl>
                                          <p:spTgt spid="13314"/>
                                        </p:tgtEl>
                                        <p:attrNameLst>
                                          <p:attrName>ppt_x</p:attrName>
                                        </p:attrNameLst>
                                      </p:cBhvr>
                                      <p:tavLst>
                                        <p:tav tm="0">
                                          <p:val>
                                            <p:strVal val="#ppt_x"/>
                                          </p:val>
                                        </p:tav>
                                        <p:tav tm="100000">
                                          <p:val>
                                            <p:strVal val="#ppt_x"/>
                                          </p:val>
                                        </p:tav>
                                      </p:tavLst>
                                    </p:anim>
                                    <p:anim calcmode="lin" valueType="num">
                                      <p:cBhvr additive="base">
                                        <p:cTn id="8" dur="500" fill="hold"/>
                                        <p:tgtEl>
                                          <p:spTgt spid="13314"/>
                                        </p:tgtEl>
                                        <p:attrNameLst>
                                          <p:attrName>ppt_y</p:attrName>
                                        </p:attrNameLst>
                                      </p:cBhvr>
                                      <p:tavLst>
                                        <p:tav tm="0">
                                          <p:val>
                                            <p:strVal val="1+#ppt_h/2"/>
                                          </p:val>
                                        </p:tav>
                                        <p:tav tm="100000">
                                          <p:val>
                                            <p:strVal val="#ppt_y"/>
                                          </p:val>
                                        </p:tav>
                                      </p:tavLst>
                                    </p:anim>
                                  </p:childTnLst>
                                </p:cTn>
                              </p:par>
                              <p:par>
                                <p:cTn id="9" presetID="8" presetClass="entr" presetSubtype="16" fill="hold" nodeType="withEffect">
                                  <p:stCondLst>
                                    <p:cond delay="0"/>
                                  </p:stCondLst>
                                  <p:childTnLst>
                                    <p:set>
                                      <p:cBhvr>
                                        <p:cTn id="10" dur="1" fill="hold">
                                          <p:stCondLst>
                                            <p:cond delay="0"/>
                                          </p:stCondLst>
                                        </p:cTn>
                                        <p:tgtEl>
                                          <p:spTgt spid="13318"/>
                                        </p:tgtEl>
                                        <p:attrNameLst>
                                          <p:attrName>style.visibility</p:attrName>
                                        </p:attrNameLst>
                                      </p:cBhvr>
                                      <p:to>
                                        <p:strVal val="visible"/>
                                      </p:to>
                                    </p:set>
                                    <p:animEffect transition="in" filter="diamond(in)">
                                      <p:cBhvr>
                                        <p:cTn id="11" dur="2000"/>
                                        <p:tgtEl>
                                          <p:spTgt spid="13318"/>
                                        </p:tgtEl>
                                      </p:cBhvr>
                                    </p:animEffect>
                                  </p:childTnLst>
                                </p:cTn>
                              </p:par>
                              <p:par>
                                <p:cTn id="12" presetID="4" presetClass="entr" presetSubtype="16" fill="hold" nodeType="withEffect">
                                  <p:stCondLst>
                                    <p:cond delay="0"/>
                                  </p:stCondLst>
                                  <p:childTnLst>
                                    <p:set>
                                      <p:cBhvr>
                                        <p:cTn id="13" dur="1" fill="hold">
                                          <p:stCondLst>
                                            <p:cond delay="0"/>
                                          </p:stCondLst>
                                        </p:cTn>
                                        <p:tgtEl>
                                          <p:spTgt spid="13317"/>
                                        </p:tgtEl>
                                        <p:attrNameLst>
                                          <p:attrName>style.visibility</p:attrName>
                                        </p:attrNameLst>
                                      </p:cBhvr>
                                      <p:to>
                                        <p:strVal val="visible"/>
                                      </p:to>
                                    </p:set>
                                    <p:animEffect transition="in" filter="box(in)">
                                      <p:cBhvr>
                                        <p:cTn id="14" dur="500"/>
                                        <p:tgtEl>
                                          <p:spTgt spid="13317"/>
                                        </p:tgtEl>
                                      </p:cBhvr>
                                    </p:animEffect>
                                  </p:childTnLst>
                                </p:cTn>
                              </p:par>
                              <p:par>
                                <p:cTn id="15" presetID="3" presetClass="entr" presetSubtype="10" fill="hold" grpId="0" nodeType="withEffect">
                                  <p:stCondLst>
                                    <p:cond delay="0"/>
                                  </p:stCondLst>
                                  <p:childTnLst>
                                    <p:set>
                                      <p:cBhvr>
                                        <p:cTn id="16" dur="1" fill="hold">
                                          <p:stCondLst>
                                            <p:cond delay="0"/>
                                          </p:stCondLst>
                                        </p:cTn>
                                        <p:tgtEl>
                                          <p:spTgt spid="13315">
                                            <p:txEl>
                                              <p:pRg st="0" end="0"/>
                                            </p:txEl>
                                          </p:spTgt>
                                        </p:tgtEl>
                                        <p:attrNameLst>
                                          <p:attrName>style.visibility</p:attrName>
                                        </p:attrNameLst>
                                      </p:cBhvr>
                                      <p:to>
                                        <p:strVal val="visible"/>
                                      </p:to>
                                    </p:set>
                                    <p:animEffect transition="in" filter="blinds(horizontal)">
                                      <p:cBhvr>
                                        <p:cTn id="17" dur="500"/>
                                        <p:tgtEl>
                                          <p:spTgt spid="13315">
                                            <p:txEl>
                                              <p:pRg st="0" end="0"/>
                                            </p:txEl>
                                          </p:spTgt>
                                        </p:tgtEl>
                                      </p:cBhvr>
                                    </p:animEffect>
                                  </p:childTnLst>
                                  <p:subTnLst>
                                    <p:set>
                                      <p:cBhvr override="childStyle">
                                        <p:cTn dur="1" fill="hold" display="0" masterRel="nextClick" afterEffect="1"/>
                                        <p:tgtEl>
                                          <p:spTgt spid="13315">
                                            <p:txEl>
                                              <p:pRg st="0" end="0"/>
                                            </p:txEl>
                                          </p:spTgt>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3320"/>
                                        </p:tgtEl>
                                        <p:attrNameLst>
                                          <p:attrName>style.visibility</p:attrName>
                                        </p:attrNameLst>
                                      </p:cBhvr>
                                      <p:to>
                                        <p:strVal val="visible"/>
                                      </p:to>
                                    </p:set>
                                    <p:animEffect transition="in" filter="blinds(horizontal)">
                                      <p:cBhvr>
                                        <p:cTn id="22" dur="500"/>
                                        <p:tgtEl>
                                          <p:spTgt spid="133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p:bldP spid="13315" grpId="0" build="p"/>
      <p:bldP spid="13320" grpId="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7413" name="Picture 5" descr="9046_201"/>
          <p:cNvPicPr>
            <a:picLocks noChangeAspect="1" noChangeArrowheads="1"/>
          </p:cNvPicPr>
          <p:nvPr/>
        </p:nvPicPr>
        <p:blipFill>
          <a:blip r:embed="rId2">
            <a:lum bright="30000"/>
          </a:blip>
          <a:srcRect/>
          <a:stretch>
            <a:fillRect/>
          </a:stretch>
        </p:blipFill>
        <p:spPr bwMode="auto">
          <a:xfrm>
            <a:off x="7929593" y="142852"/>
            <a:ext cx="1000125" cy="1219200"/>
          </a:xfrm>
          <a:prstGeom prst="rect">
            <a:avLst/>
          </a:prstGeom>
          <a:noFill/>
          <a:ln w="9525">
            <a:noFill/>
            <a:miter lim="800000"/>
            <a:headEnd/>
            <a:tailEnd/>
          </a:ln>
        </p:spPr>
      </p:pic>
      <p:pic>
        <p:nvPicPr>
          <p:cNvPr id="17412" name="Picture 4" descr=" "/>
          <p:cNvPicPr>
            <a:picLocks noChangeAspect="1" noChangeArrowheads="1"/>
          </p:cNvPicPr>
          <p:nvPr/>
        </p:nvPicPr>
        <p:blipFill>
          <a:blip r:embed="rId3">
            <a:lum bright="48000"/>
          </a:blip>
          <a:srcRect/>
          <a:stretch>
            <a:fillRect/>
          </a:stretch>
        </p:blipFill>
        <p:spPr bwMode="auto">
          <a:xfrm>
            <a:off x="762000" y="3424238"/>
            <a:ext cx="2971800" cy="2443162"/>
          </a:xfrm>
          <a:prstGeom prst="rect">
            <a:avLst/>
          </a:prstGeom>
          <a:noFill/>
          <a:ln w="9525">
            <a:noFill/>
            <a:miter lim="800000"/>
            <a:headEnd/>
            <a:tailEnd/>
          </a:ln>
        </p:spPr>
      </p:pic>
      <p:sp>
        <p:nvSpPr>
          <p:cNvPr id="17410" name="Rectangle 2"/>
          <p:cNvSpPr>
            <a:spLocks noGrp="1" noChangeArrowheads="1"/>
          </p:cNvSpPr>
          <p:nvPr>
            <p:ph type="title"/>
          </p:nvPr>
        </p:nvSpPr>
        <p:spPr>
          <a:xfrm>
            <a:off x="457200" y="0"/>
            <a:ext cx="8229600" cy="1143000"/>
          </a:xfrm>
        </p:spPr>
        <p:txBody>
          <a:bodyPr/>
          <a:lstStyle/>
          <a:p>
            <a:r>
              <a:rPr lang="ru-RU" dirty="0"/>
              <a:t>Алан Тьюринг</a:t>
            </a:r>
          </a:p>
        </p:txBody>
      </p:sp>
      <p:sp>
        <p:nvSpPr>
          <p:cNvPr id="17411" name="Rectangle 3"/>
          <p:cNvSpPr>
            <a:spLocks noGrp="1" noChangeArrowheads="1"/>
          </p:cNvSpPr>
          <p:nvPr>
            <p:ph type="body" idx="1"/>
          </p:nvPr>
        </p:nvSpPr>
        <p:spPr>
          <a:xfrm>
            <a:off x="457200" y="990600"/>
            <a:ext cx="8229600" cy="5715000"/>
          </a:xfrm>
        </p:spPr>
        <p:txBody>
          <a:bodyPr/>
          <a:lstStyle/>
          <a:p>
            <a:pPr algn="ctr">
              <a:lnSpc>
                <a:spcPct val="80000"/>
              </a:lnSpc>
              <a:buFont typeface="Wingdings" pitchFamily="2" charset="2"/>
              <a:buNone/>
            </a:pPr>
            <a:r>
              <a:rPr lang="ru-RU" sz="2400"/>
              <a:t>Алан Матисон Тьюринг родился в Лондоне 23 июня 1912. Учился в Шерборнской школе, где проявил незурядные способности к математике и химии, затем в Кингз-колледже Кембриджского университета, который окончил в 1934. В 1936-1938 - в Принстонском университете в США, где его научным руковдителем был американский логик А.Чёрч (1903-1995). После получения докторской степени Тьюринг отклонил предложение Дж. фон Неймана остаться в США и вернулся в Кембридж, где получил стипендию Кингз-колледжа для занятий логикой и теорией чисел, посещая одновременно семинары Л.Витгенштейна по философии математики. В это же время началось его конфиденциальное сотрудничество с правительственной Школой кодов и шифров в Блечли-Парке, где он еще до войны участвовал в работах по раскрытию немецких шифров. </a:t>
            </a:r>
          </a:p>
        </p:txBody>
      </p:sp>
      <p:sp>
        <p:nvSpPr>
          <p:cNvPr id="17415" name="Rectangle 7"/>
          <p:cNvSpPr>
            <a:spLocks noChangeArrowheads="1"/>
          </p:cNvSpPr>
          <p:nvPr/>
        </p:nvSpPr>
        <p:spPr bwMode="auto">
          <a:xfrm>
            <a:off x="228600" y="990600"/>
            <a:ext cx="8686800" cy="56388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400"/>
              <a:t>После начала Второй мировой войны Тьюринг полностью перешел на работу в Блечли-Парк. Используя более ранние польские наработки, совместно с У.Уэлчманом раскрыл шифры германских ВВС, создав дешифровочную машину «Бомба», а к концу 1939 самостятельно взломал гораздо более сложный шифр, использовавшийся в шифровальных машинах «Энигма», которыми были оснащены германские подводные лодки. После первого успеха противостояние с «Энигмой» продолжалось еще несколько лет, но, начиная с весны 1943г., весь информационный обмен германских ВМС легко расшифровывался союзниками, к этому времени уже использовавшими электронную технику. Тьюринг занимался также разработкой шифров для переписки Черчилля и Рузвельта, проведя период с ноября 1942 по март 1943 в США. Был удостоен звания кавалера Ордена Британской империи 4-й степени. </a:t>
            </a:r>
          </a:p>
        </p:txBody>
      </p:sp>
      <p:sp>
        <p:nvSpPr>
          <p:cNvPr id="17416" name="Rectangle 8"/>
          <p:cNvSpPr>
            <a:spLocks noChangeArrowheads="1"/>
          </p:cNvSpPr>
          <p:nvPr/>
        </p:nvSpPr>
        <p:spPr bwMode="auto">
          <a:xfrm>
            <a:off x="457200" y="1676400"/>
            <a:ext cx="8229600" cy="3886200"/>
          </a:xfrm>
          <a:prstGeom prst="rect">
            <a:avLst/>
          </a:prstGeom>
          <a:noFill/>
          <a:ln w="9525">
            <a:noFill/>
            <a:miter lim="800000"/>
            <a:headEnd/>
            <a:tailEnd/>
          </a:ln>
          <a:effectLst/>
        </p:spPr>
        <p:txBody>
          <a:bodyPr/>
          <a:lstStyle/>
          <a:p>
            <a:pPr marL="342900" indent="-342900" algn="ctr">
              <a:lnSpc>
                <a:spcPct val="90000"/>
              </a:lnSpc>
              <a:spcBef>
                <a:spcPct val="20000"/>
              </a:spcBef>
              <a:buClr>
                <a:schemeClr val="bg2"/>
              </a:buClr>
              <a:buSzPct val="75000"/>
              <a:buFont typeface="Wingdings" pitchFamily="2" charset="2"/>
              <a:buNone/>
            </a:pPr>
            <a:r>
              <a:rPr lang="ru-RU" sz="2400"/>
              <a:t>После того как фон Нейман в США предложил план создания компьютера EDVAC, аналогичные работы были развернуты в Великобритании в Национальной физической лаборатории, где Тьюринг проработал с 1945 по 1948. В мае 1948 г. М.Ньюмен предложил ему пост преподавателя и заместителя директора вычислительной лаборатории Манчестерского университета, занявшего к этому времени лидирующие позиции в разработке вычислительной техники в Великобритании. В 1951 Тьюринг был избран членом Лондонского королевского общества. </a:t>
            </a:r>
          </a:p>
        </p:txBody>
      </p:sp>
      <p:sp>
        <p:nvSpPr>
          <p:cNvPr id="17417" name="Rectangle 9"/>
          <p:cNvSpPr>
            <a:spLocks noChangeArrowheads="1"/>
          </p:cNvSpPr>
          <p:nvPr/>
        </p:nvSpPr>
        <p:spPr bwMode="auto">
          <a:xfrm>
            <a:off x="609600" y="1676400"/>
            <a:ext cx="8229600" cy="38862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400"/>
              <a:t>В послевоенные годы Тьюринг продолжал сотрудничество со Школой шифров и кодов, а лаборатория в Манчестере оказалась вовлеченной в работы британского ядерного проекта. 31 марта 1952 Тьюринг был арестован по обвинению в гомосексуализме. Тогда же он был лишен доступа к секретной информации и уволен из Блечли-Парка. В 1953 ученый имел проблемы со службой безопасности, связанные с его зарубежными контактами и поездкой в Грецию, а также подвергся травле в местной прессе. Все это стало причиной тяжелого кризиса. 8 июня 1954 Тьюринг был найден мертвым в своем доме в Уилмслоу близ Манчестера. Смерть наступила от отравления цианидом и была признана самоубийством. </a:t>
            </a:r>
          </a:p>
        </p:txBody>
      </p:sp>
      <p:sp>
        <p:nvSpPr>
          <p:cNvPr id="10" name="Управляющая кнопка: в начало 9">
            <a:hlinkClick r:id="rId4"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Управляющая кнопка: возврат 10">
            <a:hlinkClick r:id="rId5"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with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strips(downLeft)">
                                      <p:cBhvr>
                                        <p:cTn id="7" dur="1000"/>
                                        <p:tgtEl>
                                          <p:spTgt spid="17410"/>
                                        </p:tgtEl>
                                      </p:cBhvr>
                                    </p:animEffect>
                                  </p:childTnLst>
                                </p:cTn>
                              </p:par>
                              <p:par>
                                <p:cTn id="8" presetID="2" presetClass="entr" presetSubtype="4" fill="hold" nodeType="withEffect">
                                  <p:stCondLst>
                                    <p:cond delay="0"/>
                                  </p:stCondLst>
                                  <p:childTnLst>
                                    <p:set>
                                      <p:cBhvr>
                                        <p:cTn id="9" dur="1" fill="hold">
                                          <p:stCondLst>
                                            <p:cond delay="0"/>
                                          </p:stCondLst>
                                        </p:cTn>
                                        <p:tgtEl>
                                          <p:spTgt spid="17413"/>
                                        </p:tgtEl>
                                        <p:attrNameLst>
                                          <p:attrName>style.visibility</p:attrName>
                                        </p:attrNameLst>
                                      </p:cBhvr>
                                      <p:to>
                                        <p:strVal val="visible"/>
                                      </p:to>
                                    </p:set>
                                    <p:anim calcmode="lin" valueType="num">
                                      <p:cBhvr additive="base">
                                        <p:cTn id="10" dur="1000" fill="hold"/>
                                        <p:tgtEl>
                                          <p:spTgt spid="17413"/>
                                        </p:tgtEl>
                                        <p:attrNameLst>
                                          <p:attrName>ppt_x</p:attrName>
                                        </p:attrNameLst>
                                      </p:cBhvr>
                                      <p:tavLst>
                                        <p:tav tm="0">
                                          <p:val>
                                            <p:strVal val="#ppt_x"/>
                                          </p:val>
                                        </p:tav>
                                        <p:tav tm="100000">
                                          <p:val>
                                            <p:strVal val="#ppt_x"/>
                                          </p:val>
                                        </p:tav>
                                      </p:tavLst>
                                    </p:anim>
                                    <p:anim calcmode="lin" valueType="num">
                                      <p:cBhvr additive="base">
                                        <p:cTn id="11" dur="1000" fill="hold"/>
                                        <p:tgtEl>
                                          <p:spTgt spid="17413"/>
                                        </p:tgtEl>
                                        <p:attrNameLst>
                                          <p:attrName>ppt_y</p:attrName>
                                        </p:attrNameLst>
                                      </p:cBhvr>
                                      <p:tavLst>
                                        <p:tav tm="0">
                                          <p:val>
                                            <p:strVal val="1+#ppt_h/2"/>
                                          </p:val>
                                        </p:tav>
                                        <p:tav tm="100000">
                                          <p:val>
                                            <p:strVal val="#ppt_y"/>
                                          </p:val>
                                        </p:tav>
                                      </p:tavLst>
                                    </p:anim>
                                  </p:childTnLst>
                                </p:cTn>
                              </p:par>
                              <p:par>
                                <p:cTn id="12" presetID="1" presetClass="entr" presetSubtype="0" fill="hold" nodeType="withEffect">
                                  <p:stCondLst>
                                    <p:cond delay="0"/>
                                  </p:stCondLst>
                                  <p:childTnLst>
                                    <p:set>
                                      <p:cBhvr>
                                        <p:cTn id="13" dur="1" fill="hold">
                                          <p:stCondLst>
                                            <p:cond delay="0"/>
                                          </p:stCondLst>
                                        </p:cTn>
                                        <p:tgtEl>
                                          <p:spTgt spid="17412"/>
                                        </p:tgtEl>
                                        <p:attrNameLst>
                                          <p:attrName>style.visibility</p:attrName>
                                        </p:attrNameLst>
                                      </p:cBhvr>
                                      <p:to>
                                        <p:strVal val="visible"/>
                                      </p:to>
                                    </p:set>
                                  </p:childTnLst>
                                </p:cTn>
                              </p:par>
                            </p:childTnLst>
                          </p:cTn>
                        </p:par>
                        <p:par>
                          <p:cTn id="14" fill="hold">
                            <p:stCondLst>
                              <p:cond delay="1000"/>
                            </p:stCondLst>
                            <p:childTnLst>
                              <p:par>
                                <p:cTn id="15" presetID="4" presetClass="entr" presetSubtype="16" fill="hold" grpId="0" nodeType="afterEffect">
                                  <p:stCondLst>
                                    <p:cond delay="0"/>
                                  </p:stCondLst>
                                  <p:childTnLst>
                                    <p:set>
                                      <p:cBhvr>
                                        <p:cTn id="16" dur="1" fill="hold">
                                          <p:stCondLst>
                                            <p:cond delay="0"/>
                                          </p:stCondLst>
                                        </p:cTn>
                                        <p:tgtEl>
                                          <p:spTgt spid="17411">
                                            <p:txEl>
                                              <p:pRg st="0" end="0"/>
                                            </p:txEl>
                                          </p:spTgt>
                                        </p:tgtEl>
                                        <p:attrNameLst>
                                          <p:attrName>style.visibility</p:attrName>
                                        </p:attrNameLst>
                                      </p:cBhvr>
                                      <p:to>
                                        <p:strVal val="visible"/>
                                      </p:to>
                                    </p:set>
                                    <p:animEffect transition="in" filter="box(in)">
                                      <p:cBhvr>
                                        <p:cTn id="17" dur="1000"/>
                                        <p:tgtEl>
                                          <p:spTgt spid="17411">
                                            <p:txEl>
                                              <p:pRg st="0" end="0"/>
                                            </p:txEl>
                                          </p:spTgt>
                                        </p:tgtEl>
                                      </p:cBhvr>
                                    </p:animEffect>
                                  </p:childTnLst>
                                  <p:subTnLst>
                                    <p:set>
                                      <p:cBhvr override="childStyle">
                                        <p:cTn dur="1" fill="hold" display="0" masterRel="nextClick" afterEffect="1"/>
                                        <p:tgtEl>
                                          <p:spTgt spid="17411">
                                            <p:txEl>
                                              <p:pRg st="0" end="0"/>
                                            </p:txEl>
                                          </p:spTgt>
                                        </p:tgtEl>
                                        <p:attrNameLst>
                                          <p:attrName>style.visibility</p:attrName>
                                        </p:attrNameLst>
                                      </p:cBhvr>
                                      <p:to>
                                        <p:strVal val="hidden"/>
                                      </p:to>
                                    </p:set>
                                  </p:subTnLst>
                                </p:cTn>
                              </p:par>
                            </p:childTnLst>
                          </p:cTn>
                        </p:par>
                      </p:childTnLst>
                    </p:cTn>
                  </p:par>
                  <p:par>
                    <p:cTn id="18" fill="hold">
                      <p:stCondLst>
                        <p:cond delay="indefinite"/>
                      </p:stCondLst>
                      <p:childTnLst>
                        <p:par>
                          <p:cTn id="19" fill="hold">
                            <p:stCondLst>
                              <p:cond delay="0"/>
                            </p:stCondLst>
                            <p:childTnLst>
                              <p:par>
                                <p:cTn id="20" presetID="4" presetClass="entr" presetSubtype="16" fill="hold" grpId="0" nodeType="clickEffect">
                                  <p:stCondLst>
                                    <p:cond delay="0"/>
                                  </p:stCondLst>
                                  <p:childTnLst>
                                    <p:set>
                                      <p:cBhvr>
                                        <p:cTn id="21" dur="1" fill="hold">
                                          <p:stCondLst>
                                            <p:cond delay="0"/>
                                          </p:stCondLst>
                                        </p:cTn>
                                        <p:tgtEl>
                                          <p:spTgt spid="17415"/>
                                        </p:tgtEl>
                                        <p:attrNameLst>
                                          <p:attrName>style.visibility</p:attrName>
                                        </p:attrNameLst>
                                      </p:cBhvr>
                                      <p:to>
                                        <p:strVal val="visible"/>
                                      </p:to>
                                    </p:set>
                                    <p:animEffect transition="in" filter="box(in)">
                                      <p:cBhvr>
                                        <p:cTn id="22" dur="1000"/>
                                        <p:tgtEl>
                                          <p:spTgt spid="17415"/>
                                        </p:tgtEl>
                                      </p:cBhvr>
                                    </p:animEffect>
                                  </p:childTnLst>
                                  <p:subTnLst>
                                    <p:set>
                                      <p:cBhvr override="childStyle">
                                        <p:cTn dur="1" fill="hold" display="0" masterRel="nextClick" afterEffect="1"/>
                                        <p:tgtEl>
                                          <p:spTgt spid="17415"/>
                                        </p:tgtEl>
                                        <p:attrNameLst>
                                          <p:attrName>style.visibility</p:attrName>
                                        </p:attrNameLst>
                                      </p:cBhvr>
                                      <p:to>
                                        <p:strVal val="hidden"/>
                                      </p:to>
                                    </p:set>
                                  </p:subTnLst>
                                </p:cTn>
                              </p:par>
                            </p:childTnLst>
                          </p:cTn>
                        </p:par>
                      </p:childTnLst>
                    </p:cTn>
                  </p:par>
                  <p:par>
                    <p:cTn id="23" fill="hold">
                      <p:stCondLst>
                        <p:cond delay="indefinite"/>
                      </p:stCondLst>
                      <p:childTnLst>
                        <p:par>
                          <p:cTn id="24" fill="hold">
                            <p:stCondLst>
                              <p:cond delay="0"/>
                            </p:stCondLst>
                            <p:childTnLst>
                              <p:par>
                                <p:cTn id="25" presetID="4" presetClass="entr" presetSubtype="16" fill="hold" grpId="0" nodeType="clickEffect">
                                  <p:stCondLst>
                                    <p:cond delay="0"/>
                                  </p:stCondLst>
                                  <p:childTnLst>
                                    <p:set>
                                      <p:cBhvr>
                                        <p:cTn id="26" dur="1" fill="hold">
                                          <p:stCondLst>
                                            <p:cond delay="0"/>
                                          </p:stCondLst>
                                        </p:cTn>
                                        <p:tgtEl>
                                          <p:spTgt spid="17416"/>
                                        </p:tgtEl>
                                        <p:attrNameLst>
                                          <p:attrName>style.visibility</p:attrName>
                                        </p:attrNameLst>
                                      </p:cBhvr>
                                      <p:to>
                                        <p:strVal val="visible"/>
                                      </p:to>
                                    </p:set>
                                    <p:animEffect transition="in" filter="box(in)">
                                      <p:cBhvr>
                                        <p:cTn id="27" dur="1000"/>
                                        <p:tgtEl>
                                          <p:spTgt spid="17416"/>
                                        </p:tgtEl>
                                      </p:cBhvr>
                                    </p:animEffect>
                                  </p:childTnLst>
                                  <p:subTnLst>
                                    <p:set>
                                      <p:cBhvr override="childStyle">
                                        <p:cTn dur="1" fill="hold" display="0" masterRel="nextClick" afterEffect="1"/>
                                        <p:tgtEl>
                                          <p:spTgt spid="17416"/>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17417"/>
                                        </p:tgtEl>
                                        <p:attrNameLst>
                                          <p:attrName>style.visibility</p:attrName>
                                        </p:attrNameLst>
                                      </p:cBhvr>
                                      <p:to>
                                        <p:strVal val="visible"/>
                                      </p:to>
                                    </p:set>
                                    <p:animEffect transition="in" filter="box(in)">
                                      <p:cBhvr>
                                        <p:cTn id="32" dur="1000"/>
                                        <p:tgtEl>
                                          <p:spTgt spid="174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p:bldP spid="17411" grpId="0" build="p"/>
      <p:bldP spid="17415" grpId="0"/>
      <p:bldP spid="17416" grpId="0"/>
      <p:bldP spid="1741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1508" name="Picture 4" descr=" "/>
          <p:cNvPicPr>
            <a:picLocks noChangeAspect="1" noChangeArrowheads="1"/>
          </p:cNvPicPr>
          <p:nvPr/>
        </p:nvPicPr>
        <p:blipFill>
          <a:blip r:embed="rId2">
            <a:lum bright="36000"/>
          </a:blip>
          <a:srcRect/>
          <a:stretch>
            <a:fillRect/>
          </a:stretch>
        </p:blipFill>
        <p:spPr bwMode="auto">
          <a:xfrm>
            <a:off x="6019800" y="152400"/>
            <a:ext cx="1033463" cy="1066800"/>
          </a:xfrm>
          <a:prstGeom prst="rect">
            <a:avLst/>
          </a:prstGeom>
          <a:noFill/>
          <a:ln w="9525">
            <a:noFill/>
            <a:miter lim="800000"/>
            <a:headEnd/>
            <a:tailEnd/>
          </a:ln>
        </p:spPr>
      </p:pic>
      <p:sp>
        <p:nvSpPr>
          <p:cNvPr id="21506" name="Rectangle 2"/>
          <p:cNvSpPr>
            <a:spLocks noGrp="1" noChangeArrowheads="1"/>
          </p:cNvSpPr>
          <p:nvPr>
            <p:ph type="title"/>
          </p:nvPr>
        </p:nvSpPr>
        <p:spPr>
          <a:xfrm>
            <a:off x="457200" y="0"/>
            <a:ext cx="8229600" cy="990600"/>
          </a:xfrm>
        </p:spPr>
        <p:txBody>
          <a:bodyPr/>
          <a:lstStyle/>
          <a:p>
            <a:r>
              <a:rPr lang="ru-RU" dirty="0"/>
              <a:t>Клод Шеннон</a:t>
            </a:r>
          </a:p>
        </p:txBody>
      </p:sp>
      <p:sp>
        <p:nvSpPr>
          <p:cNvPr id="21507" name="Rectangle 3"/>
          <p:cNvSpPr>
            <a:spLocks noGrp="1" noChangeArrowheads="1"/>
          </p:cNvSpPr>
          <p:nvPr>
            <p:ph type="body" idx="1"/>
          </p:nvPr>
        </p:nvSpPr>
        <p:spPr>
          <a:xfrm>
            <a:off x="457200" y="990600"/>
            <a:ext cx="8229600" cy="5867400"/>
          </a:xfrm>
        </p:spPr>
        <p:txBody>
          <a:bodyPr/>
          <a:lstStyle/>
          <a:p>
            <a:pPr algn="ctr">
              <a:lnSpc>
                <a:spcPct val="80000"/>
              </a:lnSpc>
              <a:buFont typeface="Wingdings" pitchFamily="2" charset="2"/>
              <a:buNone/>
            </a:pPr>
            <a:r>
              <a:rPr lang="ru-RU" sz="2400"/>
              <a:t>Клод Эльвуд Шеннон родился в Петоски, штат Мичиган, 30 апреля 1916 года. Его отец был бизнесменом, а мать ― учителем. </a:t>
            </a:r>
          </a:p>
          <a:p>
            <a:pPr algn="ctr">
              <a:lnSpc>
                <a:spcPct val="80000"/>
              </a:lnSpc>
              <a:buFont typeface="Wingdings" pitchFamily="2" charset="2"/>
              <a:buNone/>
            </a:pPr>
            <a:r>
              <a:rPr lang="ru-RU" sz="2400"/>
              <a:t>Первые 16 лет своей жизни Клод провел в Гэйлорде, окончив местную школу в 1932 году и показав при этом склонность к механике. </a:t>
            </a:r>
          </a:p>
          <a:p>
            <a:pPr algn="ctr">
              <a:lnSpc>
                <a:spcPct val="80000"/>
              </a:lnSpc>
              <a:buFont typeface="Wingdings" pitchFamily="2" charset="2"/>
              <a:buNone/>
            </a:pPr>
            <a:r>
              <a:rPr lang="ru-RU" sz="2400"/>
              <a:t>В 1932 он поступил в университет Мичигана. В 1936 он стал бакалавром по электротехнике и математике. </a:t>
            </a:r>
          </a:p>
          <a:p>
            <a:pPr algn="ctr">
              <a:lnSpc>
                <a:spcPct val="80000"/>
              </a:lnSpc>
              <a:buFont typeface="Wingdings" pitchFamily="2" charset="2"/>
              <a:buNone/>
            </a:pPr>
            <a:r>
              <a:rPr lang="ru-RU" sz="2400"/>
              <a:t>В 1936 он получил должность лаборанта на отделении электротехники в Массачусетском Технологическом Институте. </a:t>
            </a:r>
          </a:p>
          <a:p>
            <a:pPr algn="ctr">
              <a:lnSpc>
                <a:spcPct val="80000"/>
              </a:lnSpc>
              <a:buFont typeface="Wingdings" pitchFamily="2" charset="2"/>
              <a:buNone/>
            </a:pPr>
            <a:r>
              <a:rPr lang="ru-RU" sz="2400"/>
              <a:t>Он изучал символическую логику и булеву алгебру на математических курсах в Мичигане и понимал, что это именно то, что требуется для описания бинарных систем. Он развил эти идеи в 1937 году, будучи в Нью-Йорке, в Лабораториях Белла и затем, вернувшись, в своей дипломной работе в Массачусетсе. </a:t>
            </a:r>
          </a:p>
        </p:txBody>
      </p:sp>
      <p:sp>
        <p:nvSpPr>
          <p:cNvPr id="21511" name="Rectangle 7"/>
          <p:cNvSpPr>
            <a:spLocks noChangeArrowheads="1"/>
          </p:cNvSpPr>
          <p:nvPr/>
        </p:nvSpPr>
        <p:spPr bwMode="auto">
          <a:xfrm>
            <a:off x="0" y="914400"/>
            <a:ext cx="9144000" cy="59436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400"/>
              <a:t>Весной 1940 года он защитил диссертации и получил звания магистра электротехники и доктора математики</a:t>
            </a:r>
            <a:r>
              <a:rPr lang="ru-RU" sz="2400" i="1"/>
              <a:t>; </a:t>
            </a:r>
            <a:r>
              <a:rPr lang="ru-RU" sz="2400"/>
              <a:t>Все эти годы Шеннон работал в различных областях, главным образом - в теории информации, началом которой послужила его статья "Математическая теория связи". Занятия Шеннона проблемами информации и шума имели множество различных приложений. К примеру, в статье "Теория защищенной связи" он связал криптографию с проблемой передачи информации по зашумленному каналу (роль шума в этом случае играет ключ криптосистемы). Эта работа привела в дальнейшем к тому, что Шеннон был назначен консультантом правительства США по вопросам криптографии. </a:t>
            </a:r>
          </a:p>
          <a:p>
            <a:pPr marL="342900" indent="-342900" algn="ctr">
              <a:lnSpc>
                <a:spcPct val="80000"/>
              </a:lnSpc>
              <a:spcBef>
                <a:spcPct val="20000"/>
              </a:spcBef>
              <a:buClr>
                <a:schemeClr val="bg2"/>
              </a:buClr>
              <a:buSzPct val="75000"/>
              <a:buFont typeface="Wingdings" pitchFamily="2" charset="2"/>
              <a:buNone/>
            </a:pPr>
            <a:r>
              <a:rPr lang="ru-RU" sz="2400"/>
              <a:t>Ему были присуждены почетные степени университетов Уэйла (магистр, 1954), Мичигана (1961), Принстона (1962), Эдинбурга (1964), Питтсбурга (1964), Оксфорда (1970), а также ряда других, а кроме того - множество научных наград и медалей. </a:t>
            </a:r>
          </a:p>
          <a:p>
            <a:pPr marL="342900" indent="-342900" algn="ctr">
              <a:lnSpc>
                <a:spcPct val="80000"/>
              </a:lnSpc>
              <a:spcBef>
                <a:spcPct val="20000"/>
              </a:spcBef>
              <a:buClr>
                <a:schemeClr val="bg2"/>
              </a:buClr>
              <a:buSzPct val="75000"/>
              <a:buFont typeface="Wingdings" pitchFamily="2" charset="2"/>
              <a:buNone/>
            </a:pPr>
            <a:r>
              <a:rPr lang="ru-RU" sz="2400"/>
              <a:t>Клод Шеннон умер 24 февраля 2001 года в возрасте 84 лет. </a:t>
            </a:r>
          </a:p>
        </p:txBody>
      </p:sp>
      <p:sp>
        <p:nvSpPr>
          <p:cNvPr id="7" name="Управляющая кнопка: в начало 6">
            <a:hlinkClick r:id="rId3"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возврат 7">
            <a:hlinkClick r:id="rId4"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1506"/>
                                        </p:tgtEl>
                                        <p:attrNameLst>
                                          <p:attrName>style.visibility</p:attrName>
                                        </p:attrNameLst>
                                      </p:cBhvr>
                                      <p:to>
                                        <p:strVal val="visible"/>
                                      </p:to>
                                    </p:set>
                                    <p:anim calcmode="lin" valueType="num">
                                      <p:cBhvr>
                                        <p:cTn id="7" dur="1000" fill="hold"/>
                                        <p:tgtEl>
                                          <p:spTgt spid="21506"/>
                                        </p:tgtEl>
                                        <p:attrNameLst>
                                          <p:attrName>ppt_x</p:attrName>
                                        </p:attrNameLst>
                                      </p:cBhvr>
                                      <p:tavLst>
                                        <p:tav tm="0">
                                          <p:val>
                                            <p:strVal val="#ppt_x-.2"/>
                                          </p:val>
                                        </p:tav>
                                        <p:tav tm="100000">
                                          <p:val>
                                            <p:strVal val="#ppt_x"/>
                                          </p:val>
                                        </p:tav>
                                      </p:tavLst>
                                    </p:anim>
                                    <p:anim calcmode="lin" valueType="num">
                                      <p:cBhvr>
                                        <p:cTn id="8" dur="1000" fill="hold"/>
                                        <p:tgtEl>
                                          <p:spTgt spid="21506"/>
                                        </p:tgtEl>
                                        <p:attrNameLst>
                                          <p:attrName>ppt_y</p:attrName>
                                        </p:attrNameLst>
                                      </p:cBhvr>
                                      <p:tavLst>
                                        <p:tav tm="0">
                                          <p:val>
                                            <p:strVal val="#ppt_y"/>
                                          </p:val>
                                        </p:tav>
                                        <p:tav tm="100000">
                                          <p:val>
                                            <p:strVal val="#ppt_y"/>
                                          </p:val>
                                        </p:tav>
                                      </p:tavLst>
                                    </p:anim>
                                    <p:animEffect transition="in" filter="wipe(right)" prLst="gradientSize: 0.1">
                                      <p:cBhvr>
                                        <p:cTn id="9" dur="1000"/>
                                        <p:tgtEl>
                                          <p:spTgt spid="21506"/>
                                        </p:tgtEl>
                                      </p:cBhvr>
                                    </p:animEffect>
                                  </p:childTnLst>
                                </p:cTn>
                              </p:par>
                              <p:par>
                                <p:cTn id="10" presetID="48" presetClass="entr" presetSubtype="0" accel="50000" fill="hold" nodeType="withEffect">
                                  <p:stCondLst>
                                    <p:cond delay="0"/>
                                  </p:stCondLst>
                                  <p:childTnLst>
                                    <p:set>
                                      <p:cBhvr>
                                        <p:cTn id="11" dur="1" fill="hold">
                                          <p:stCondLst>
                                            <p:cond delay="0"/>
                                          </p:stCondLst>
                                        </p:cTn>
                                        <p:tgtEl>
                                          <p:spTgt spid="21508"/>
                                        </p:tgtEl>
                                        <p:attrNameLst>
                                          <p:attrName>style.visibility</p:attrName>
                                        </p:attrNameLst>
                                      </p:cBhvr>
                                      <p:to>
                                        <p:strVal val="visible"/>
                                      </p:to>
                                    </p:set>
                                    <p:anim calcmode="lin" valueType="num">
                                      <p:cBhvr>
                                        <p:cTn id="12" dur="1000" fill="hold"/>
                                        <p:tgtEl>
                                          <p:spTgt spid="2150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3" dur="1000" fill="hold"/>
                                        <p:tgtEl>
                                          <p:spTgt spid="21508"/>
                                        </p:tgtEl>
                                        <p:attrNameLst>
                                          <p:attrName>ppt_x</p:attrName>
                                        </p:attrNameLst>
                                      </p:cBhvr>
                                      <p:tavLst>
                                        <p:tav tm="0">
                                          <p:val>
                                            <p:fltVal val="-1"/>
                                          </p:val>
                                        </p:tav>
                                        <p:tav tm="50000">
                                          <p:val>
                                            <p:fltVal val="0.95"/>
                                          </p:val>
                                        </p:tav>
                                        <p:tav tm="100000">
                                          <p:val>
                                            <p:strVal val="#ppt_x"/>
                                          </p:val>
                                        </p:tav>
                                      </p:tavLst>
                                    </p:anim>
                                    <p:anim calcmode="lin" valueType="num">
                                      <p:cBhvr>
                                        <p:cTn id="14" dur="1000" fill="hold"/>
                                        <p:tgtEl>
                                          <p:spTgt spid="21508"/>
                                        </p:tgtEl>
                                        <p:attrNameLst>
                                          <p:attrName>ppt_y</p:attrName>
                                        </p:attrNameLst>
                                      </p:cBhvr>
                                      <p:tavLst>
                                        <p:tav tm="0">
                                          <p:val>
                                            <p:strVal val="#ppt_y"/>
                                          </p:val>
                                        </p:tav>
                                        <p:tav tm="100000">
                                          <p:val>
                                            <p:strVal val="#ppt_y"/>
                                          </p:val>
                                        </p:tav>
                                      </p:tavLst>
                                    </p:anim>
                                    <p:animEffect transition="in" filter="fade">
                                      <p:cBhvr>
                                        <p:cTn id="15" dur="1000"/>
                                        <p:tgtEl>
                                          <p:spTgt spid="21508"/>
                                        </p:tgtEl>
                                      </p:cBhvr>
                                    </p:animEffect>
                                  </p:childTnLst>
                                </p:cTn>
                              </p:par>
                            </p:childTnLst>
                          </p:cTn>
                        </p:par>
                        <p:par>
                          <p:cTn id="16" fill="hold">
                            <p:stCondLst>
                              <p:cond delay="1000"/>
                            </p:stCondLst>
                            <p:childTnLst>
                              <p:par>
                                <p:cTn id="17" presetID="52" presetClass="entr" presetSubtype="0" fill="hold" grpId="0" nodeType="afterEffect">
                                  <p:stCondLst>
                                    <p:cond delay="0"/>
                                  </p:stCondLst>
                                  <p:childTnLst>
                                    <p:set>
                                      <p:cBhvr>
                                        <p:cTn id="18" dur="1" fill="hold">
                                          <p:stCondLst>
                                            <p:cond delay="0"/>
                                          </p:stCondLst>
                                        </p:cTn>
                                        <p:tgtEl>
                                          <p:spTgt spid="21507"/>
                                        </p:tgtEl>
                                        <p:attrNameLst>
                                          <p:attrName>style.visibility</p:attrName>
                                        </p:attrNameLst>
                                      </p:cBhvr>
                                      <p:to>
                                        <p:strVal val="visible"/>
                                      </p:to>
                                    </p:set>
                                    <p:animScale>
                                      <p:cBhvr>
                                        <p:cTn id="19" dur="1000" decel="50000" fill="hold">
                                          <p:stCondLst>
                                            <p:cond delay="0"/>
                                          </p:stCondLst>
                                        </p:cTn>
                                        <p:tgtEl>
                                          <p:spTgt spid="2150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21507"/>
                                        </p:tgtEl>
                                        <p:attrNameLst>
                                          <p:attrName>ppt_x</p:attrName>
                                          <p:attrName>ppt_y</p:attrName>
                                        </p:attrNameLst>
                                      </p:cBhvr>
                                    </p:animMotion>
                                    <p:animEffect transition="in" filter="fade">
                                      <p:cBhvr>
                                        <p:cTn id="21" dur="1000"/>
                                        <p:tgtEl>
                                          <p:spTgt spid="21507"/>
                                        </p:tgtEl>
                                      </p:cBhvr>
                                    </p:animEffect>
                                  </p:childTnLst>
                                  <p:subTnLst>
                                    <p:set>
                                      <p:cBhvr override="childStyle">
                                        <p:cTn dur="1" fill="hold" display="0" masterRel="nextClick" afterEffect="1"/>
                                        <p:tgtEl>
                                          <p:spTgt spid="21507"/>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21511"/>
                                        </p:tgtEl>
                                        <p:attrNameLst>
                                          <p:attrName>style.visibility</p:attrName>
                                        </p:attrNameLst>
                                      </p:cBhvr>
                                      <p:to>
                                        <p:strVal val="visible"/>
                                      </p:to>
                                    </p:set>
                                    <p:animScale>
                                      <p:cBhvr>
                                        <p:cTn id="26" dur="1000" decel="50000" fill="hold">
                                          <p:stCondLst>
                                            <p:cond delay="0"/>
                                          </p:stCondLst>
                                        </p:cTn>
                                        <p:tgtEl>
                                          <p:spTgt spid="2151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21511"/>
                                        </p:tgtEl>
                                        <p:attrNameLst>
                                          <p:attrName>ppt_x</p:attrName>
                                          <p:attrName>ppt_y</p:attrName>
                                        </p:attrNameLst>
                                      </p:cBhvr>
                                    </p:animMotion>
                                    <p:animEffect transition="in" filter="fade">
                                      <p:cBhvr>
                                        <p:cTn id="28" dur="1000"/>
                                        <p:tgtEl>
                                          <p:spTgt spid="215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p:bldP spid="21507" grpId="0"/>
      <p:bldP spid="21511" grpId="0"/>
    </p:bld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4580" name="Picture 4" descr="Мартин Хеллман"/>
          <p:cNvPicPr>
            <a:picLocks noChangeAspect="1" noChangeArrowheads="1"/>
          </p:cNvPicPr>
          <p:nvPr/>
        </p:nvPicPr>
        <p:blipFill>
          <a:blip r:embed="rId2">
            <a:lum bright="42000"/>
          </a:blip>
          <a:srcRect/>
          <a:stretch>
            <a:fillRect/>
          </a:stretch>
        </p:blipFill>
        <p:spPr bwMode="auto">
          <a:xfrm>
            <a:off x="7215206" y="214290"/>
            <a:ext cx="1714809" cy="2000264"/>
          </a:xfrm>
          <a:prstGeom prst="rect">
            <a:avLst/>
          </a:prstGeom>
          <a:noFill/>
          <a:ln w="9525">
            <a:solidFill>
              <a:schemeClr val="accent1"/>
            </a:solidFill>
            <a:miter lim="800000"/>
            <a:headEnd/>
            <a:tailEnd/>
          </a:ln>
        </p:spPr>
      </p:pic>
      <p:sp>
        <p:nvSpPr>
          <p:cNvPr id="24578" name="Rectangle 2"/>
          <p:cNvSpPr>
            <a:spLocks noGrp="1" noChangeArrowheads="1"/>
          </p:cNvSpPr>
          <p:nvPr>
            <p:ph type="title"/>
          </p:nvPr>
        </p:nvSpPr>
        <p:spPr>
          <a:xfrm>
            <a:off x="457200" y="0"/>
            <a:ext cx="8229600" cy="762000"/>
          </a:xfrm>
        </p:spPr>
        <p:txBody>
          <a:bodyPr/>
          <a:lstStyle/>
          <a:p>
            <a:r>
              <a:rPr lang="ru-RU" b="1" dirty="0"/>
              <a:t>Мартин </a:t>
            </a:r>
            <a:r>
              <a:rPr lang="ru-RU" b="1" dirty="0" err="1"/>
              <a:t>Хеллман</a:t>
            </a:r>
            <a:endParaRPr lang="ru-RU" b="1" dirty="0"/>
          </a:p>
        </p:txBody>
      </p:sp>
      <p:sp>
        <p:nvSpPr>
          <p:cNvPr id="24579" name="Rectangle 3"/>
          <p:cNvSpPr>
            <a:spLocks noGrp="1" noChangeArrowheads="1"/>
          </p:cNvSpPr>
          <p:nvPr>
            <p:ph type="body" idx="1"/>
          </p:nvPr>
        </p:nvSpPr>
        <p:spPr>
          <a:xfrm>
            <a:off x="357158" y="762000"/>
            <a:ext cx="7429552" cy="5524520"/>
          </a:xfrm>
        </p:spPr>
        <p:txBody>
          <a:bodyPr>
            <a:normAutofit lnSpcReduction="10000"/>
          </a:bodyPr>
          <a:lstStyle/>
          <a:p>
            <a:pPr>
              <a:lnSpc>
                <a:spcPct val="80000"/>
              </a:lnSpc>
              <a:buFont typeface="Wingdings" pitchFamily="2" charset="2"/>
              <a:buNone/>
            </a:pPr>
            <a:r>
              <a:rPr lang="ru-RU" sz="2800" dirty="0"/>
              <a:t>Мартин </a:t>
            </a:r>
            <a:r>
              <a:rPr lang="ru-RU" sz="2800" dirty="0" err="1"/>
              <a:t>Хеллман</a:t>
            </a:r>
            <a:r>
              <a:rPr lang="ru-RU" sz="2800" b="1" dirty="0"/>
              <a:t> </a:t>
            </a:r>
            <a:r>
              <a:rPr lang="ru-RU" sz="2800" dirty="0"/>
              <a:t>— американский </a:t>
            </a:r>
            <a:r>
              <a:rPr lang="ru-RU" sz="2800" dirty="0" err="1"/>
              <a:t>криптограф</a:t>
            </a:r>
            <a:r>
              <a:rPr lang="ru-RU" sz="2800" dirty="0"/>
              <a:t>, один из основоположников теории асимметричных криптосистем.</a:t>
            </a:r>
          </a:p>
          <a:p>
            <a:pPr>
              <a:lnSpc>
                <a:spcPct val="80000"/>
              </a:lnSpc>
              <a:buFont typeface="Wingdings" pitchFamily="2" charset="2"/>
              <a:buNone/>
            </a:pPr>
            <a:r>
              <a:rPr lang="ru-RU" sz="2800" dirty="0"/>
              <a:t>Получил степень бакалавра в Нью-Йоркском университете (1966), степень магистра (1967) и доктора философии (1969) в </a:t>
            </a:r>
            <a:r>
              <a:rPr lang="ru-RU" sz="2800" dirty="0" err="1"/>
              <a:t>Стэнфордском</a:t>
            </a:r>
            <a:r>
              <a:rPr lang="ru-RU" sz="2800" dirty="0"/>
              <a:t> университете.</a:t>
            </a:r>
          </a:p>
          <a:p>
            <a:pPr>
              <a:lnSpc>
                <a:spcPct val="80000"/>
              </a:lnSpc>
              <a:buFont typeface="Wingdings" pitchFamily="2" charset="2"/>
              <a:buNone/>
            </a:pPr>
            <a:r>
              <a:rPr lang="ru-RU" sz="2800" dirty="0"/>
              <a:t>После работы в </a:t>
            </a:r>
            <a:r>
              <a:rPr lang="ru-RU" sz="2800" dirty="0" err="1"/>
              <a:t>Уотсоновском</a:t>
            </a:r>
            <a:r>
              <a:rPr lang="ru-RU" sz="2800" dirty="0"/>
              <a:t> исследовательском центре IBM и МИТ, в 1971 г. вернулся в Стэнфорд, где преподавал и занимался исследованиями до 1996 г.</a:t>
            </a:r>
          </a:p>
          <a:p>
            <a:pPr>
              <a:lnSpc>
                <a:spcPct val="80000"/>
              </a:lnSpc>
              <a:buFont typeface="Wingdings" pitchFamily="2" charset="2"/>
              <a:buNone/>
            </a:pPr>
            <a:r>
              <a:rPr lang="ru-RU" sz="2800" dirty="0"/>
              <a:t>В 1976 г. в соавторстве с </a:t>
            </a:r>
            <a:r>
              <a:rPr lang="ru-RU" sz="2800" dirty="0" err="1"/>
              <a:t>Мерклем</a:t>
            </a:r>
            <a:r>
              <a:rPr lang="ru-RU" sz="2800" dirty="0"/>
              <a:t> и </a:t>
            </a:r>
            <a:r>
              <a:rPr lang="ru-RU" sz="2800" dirty="0" err="1"/>
              <a:t>Диффи</a:t>
            </a:r>
            <a:r>
              <a:rPr lang="ru-RU" sz="2800" dirty="0"/>
              <a:t> изобрёл первую асимметричную криптосистему.</a:t>
            </a:r>
          </a:p>
          <a:p>
            <a:pPr>
              <a:lnSpc>
                <a:spcPct val="80000"/>
              </a:lnSpc>
              <a:buFont typeface="Wingdings" pitchFamily="2" charset="2"/>
              <a:buNone/>
            </a:pPr>
            <a:r>
              <a:rPr lang="ru-RU" sz="2800" dirty="0"/>
              <a:t>Автор 5 патентов США. Один из активных сторонников либерализации в сфере криптографии.</a:t>
            </a:r>
          </a:p>
        </p:txBody>
      </p:sp>
      <p:sp>
        <p:nvSpPr>
          <p:cNvPr id="6" name="Управляющая кнопка: в начало 5">
            <a:hlinkClick r:id="rId3"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Управляющая кнопка: возврат 6">
            <a:hlinkClick r:id="rId4"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withEffect">
                                  <p:stCondLst>
                                    <p:cond delay="0"/>
                                  </p:stCondLst>
                                  <p:childTnLst>
                                    <p:set>
                                      <p:cBhvr>
                                        <p:cTn id="6" dur="1" fill="hold">
                                          <p:stCondLst>
                                            <p:cond delay="0"/>
                                          </p:stCondLst>
                                        </p:cTn>
                                        <p:tgtEl>
                                          <p:spTgt spid="24578"/>
                                        </p:tgtEl>
                                        <p:attrNameLst>
                                          <p:attrName>style.visibility</p:attrName>
                                        </p:attrNameLst>
                                      </p:cBhvr>
                                      <p:to>
                                        <p:strVal val="visible"/>
                                      </p:to>
                                    </p:set>
                                    <p:anim calcmode="lin" valueType="num">
                                      <p:cBhvr>
                                        <p:cTn id="7" dur="1000" fill="hold"/>
                                        <p:tgtEl>
                                          <p:spTgt spid="24578"/>
                                        </p:tgtEl>
                                        <p:attrNameLst>
                                          <p:attrName>ppt_w</p:attrName>
                                        </p:attrNameLst>
                                      </p:cBhvr>
                                      <p:tavLst>
                                        <p:tav tm="0">
                                          <p:val>
                                            <p:fltVal val="0"/>
                                          </p:val>
                                        </p:tav>
                                        <p:tav tm="100000">
                                          <p:val>
                                            <p:strVal val="#ppt_w"/>
                                          </p:val>
                                        </p:tav>
                                      </p:tavLst>
                                    </p:anim>
                                    <p:anim calcmode="lin" valueType="num">
                                      <p:cBhvr>
                                        <p:cTn id="8" dur="1000" fill="hold"/>
                                        <p:tgtEl>
                                          <p:spTgt spid="24578"/>
                                        </p:tgtEl>
                                        <p:attrNameLst>
                                          <p:attrName>ppt_h</p:attrName>
                                        </p:attrNameLst>
                                      </p:cBhvr>
                                      <p:tavLst>
                                        <p:tav tm="0">
                                          <p:val>
                                            <p:fltVal val="0"/>
                                          </p:val>
                                        </p:tav>
                                        <p:tav tm="100000">
                                          <p:val>
                                            <p:strVal val="#ppt_h"/>
                                          </p:val>
                                        </p:tav>
                                      </p:tavLst>
                                    </p:anim>
                                    <p:anim calcmode="lin" valueType="num">
                                      <p:cBhvr>
                                        <p:cTn id="9" dur="1000" fill="hold"/>
                                        <p:tgtEl>
                                          <p:spTgt spid="24578"/>
                                        </p:tgtEl>
                                        <p:attrNameLst>
                                          <p:attrName>style.rotation</p:attrName>
                                        </p:attrNameLst>
                                      </p:cBhvr>
                                      <p:tavLst>
                                        <p:tav tm="0">
                                          <p:val>
                                            <p:fltVal val="360"/>
                                          </p:val>
                                        </p:tav>
                                        <p:tav tm="100000">
                                          <p:val>
                                            <p:fltVal val="0"/>
                                          </p:val>
                                        </p:tav>
                                      </p:tavLst>
                                    </p:anim>
                                    <p:animEffect transition="in" filter="fade">
                                      <p:cBhvr>
                                        <p:cTn id="10" dur="1000"/>
                                        <p:tgtEl>
                                          <p:spTgt spid="24578"/>
                                        </p:tgtEl>
                                      </p:cBhvr>
                                    </p:animEffect>
                                  </p:childTnLst>
                                </p:cTn>
                              </p:par>
                              <p:par>
                                <p:cTn id="11" presetID="14" presetClass="entr" presetSubtype="10" fill="hold" nodeType="withEffect">
                                  <p:stCondLst>
                                    <p:cond delay="0"/>
                                  </p:stCondLst>
                                  <p:childTnLst>
                                    <p:set>
                                      <p:cBhvr>
                                        <p:cTn id="12" dur="1" fill="hold">
                                          <p:stCondLst>
                                            <p:cond delay="0"/>
                                          </p:stCondLst>
                                        </p:cTn>
                                        <p:tgtEl>
                                          <p:spTgt spid="24580"/>
                                        </p:tgtEl>
                                        <p:attrNameLst>
                                          <p:attrName>style.visibility</p:attrName>
                                        </p:attrNameLst>
                                      </p:cBhvr>
                                      <p:to>
                                        <p:strVal val="visible"/>
                                      </p:to>
                                    </p:set>
                                    <p:animEffect transition="in" filter="randombar(horizontal)">
                                      <p:cBhvr>
                                        <p:cTn id="13" dur="1000"/>
                                        <p:tgtEl>
                                          <p:spTgt spid="24580"/>
                                        </p:tgtEl>
                                      </p:cBhvr>
                                    </p:animEffect>
                                  </p:childTnLst>
                                </p:cTn>
                              </p:par>
                            </p:childTnLst>
                          </p:cTn>
                        </p:par>
                        <p:par>
                          <p:cTn id="14" fill="hold">
                            <p:stCondLst>
                              <p:cond delay="1000"/>
                            </p:stCondLst>
                            <p:childTnLst>
                              <p:par>
                                <p:cTn id="15" presetID="29" presetClass="entr" presetSubtype="0" fill="hold" grpId="0" nodeType="afterEffect">
                                  <p:stCondLst>
                                    <p:cond delay="0"/>
                                  </p:stCondLst>
                                  <p:childTnLst>
                                    <p:set>
                                      <p:cBhvr>
                                        <p:cTn id="16" dur="1" fill="hold">
                                          <p:stCondLst>
                                            <p:cond delay="0"/>
                                          </p:stCondLst>
                                        </p:cTn>
                                        <p:tgtEl>
                                          <p:spTgt spid="24579"/>
                                        </p:tgtEl>
                                        <p:attrNameLst>
                                          <p:attrName>style.visibility</p:attrName>
                                        </p:attrNameLst>
                                      </p:cBhvr>
                                      <p:to>
                                        <p:strVal val="visible"/>
                                      </p:to>
                                    </p:set>
                                    <p:anim calcmode="lin" valueType="num">
                                      <p:cBhvr>
                                        <p:cTn id="17" dur="1000" fill="hold"/>
                                        <p:tgtEl>
                                          <p:spTgt spid="24579"/>
                                        </p:tgtEl>
                                        <p:attrNameLst>
                                          <p:attrName>ppt_x</p:attrName>
                                        </p:attrNameLst>
                                      </p:cBhvr>
                                      <p:tavLst>
                                        <p:tav tm="0">
                                          <p:val>
                                            <p:strVal val="#ppt_x-.2"/>
                                          </p:val>
                                        </p:tav>
                                        <p:tav tm="100000">
                                          <p:val>
                                            <p:strVal val="#ppt_x"/>
                                          </p:val>
                                        </p:tav>
                                      </p:tavLst>
                                    </p:anim>
                                    <p:anim calcmode="lin" valueType="num">
                                      <p:cBhvr>
                                        <p:cTn id="18" dur="1000" fill="hold"/>
                                        <p:tgtEl>
                                          <p:spTgt spid="24579"/>
                                        </p:tgtEl>
                                        <p:attrNameLst>
                                          <p:attrName>ppt_y</p:attrName>
                                        </p:attrNameLst>
                                      </p:cBhvr>
                                      <p:tavLst>
                                        <p:tav tm="0">
                                          <p:val>
                                            <p:strVal val="#ppt_y"/>
                                          </p:val>
                                        </p:tav>
                                        <p:tav tm="100000">
                                          <p:val>
                                            <p:strVal val="#ppt_y"/>
                                          </p:val>
                                        </p:tav>
                                      </p:tavLst>
                                    </p:anim>
                                    <p:animEffect transition="in" filter="wipe(right)" prLst="gradientSize: 0.1">
                                      <p:cBhvr>
                                        <p:cTn id="19" dur="1000"/>
                                        <p:tgtEl>
                                          <p:spTgt spid="24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p:bldP spid="24579" grpId="0"/>
    </p:bld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6628" name="Picture 4" descr="kotelnikov.jpg (16284 bytes)"/>
          <p:cNvPicPr>
            <a:picLocks noChangeAspect="1" noChangeArrowheads="1"/>
          </p:cNvPicPr>
          <p:nvPr/>
        </p:nvPicPr>
        <p:blipFill>
          <a:blip r:embed="rId2"/>
          <a:srcRect/>
          <a:stretch>
            <a:fillRect/>
          </a:stretch>
        </p:blipFill>
        <p:spPr bwMode="auto">
          <a:xfrm>
            <a:off x="8018493" y="0"/>
            <a:ext cx="911225" cy="1066800"/>
          </a:xfrm>
          <a:prstGeom prst="rect">
            <a:avLst/>
          </a:prstGeom>
          <a:noFill/>
          <a:ln w="9525">
            <a:noFill/>
            <a:miter lim="800000"/>
            <a:headEnd/>
            <a:tailEnd/>
          </a:ln>
        </p:spPr>
      </p:pic>
      <p:sp>
        <p:nvSpPr>
          <p:cNvPr id="26627" name="Rectangle 3"/>
          <p:cNvSpPr>
            <a:spLocks noGrp="1" noChangeArrowheads="1"/>
          </p:cNvSpPr>
          <p:nvPr>
            <p:ph type="body" idx="1"/>
          </p:nvPr>
        </p:nvSpPr>
        <p:spPr>
          <a:xfrm>
            <a:off x="0" y="1524000"/>
            <a:ext cx="9144000" cy="5105400"/>
          </a:xfrm>
        </p:spPr>
        <p:txBody>
          <a:bodyPr/>
          <a:lstStyle/>
          <a:p>
            <a:pPr algn="ctr">
              <a:lnSpc>
                <a:spcPct val="80000"/>
              </a:lnSpc>
              <a:buFont typeface="Wingdings" pitchFamily="2" charset="2"/>
              <a:buNone/>
            </a:pPr>
            <a:r>
              <a:rPr lang="ru-RU" sz="2800"/>
              <a:t>Владимир Александрович Котельников родился 6 сентября 1908 года в Казани в семье профессора Казанского университета, выдающегося русского механика и математика - Котельникова Александра Петровича В 1926 году поступил на Электротехнический факультет МВТУ  имени Н.Э.Баумана. </a:t>
            </a:r>
          </a:p>
          <a:p>
            <a:pPr algn="ctr">
              <a:lnSpc>
                <a:spcPct val="80000"/>
              </a:lnSpc>
              <a:buFont typeface="Wingdings" pitchFamily="2" charset="2"/>
              <a:buNone/>
            </a:pPr>
            <a:r>
              <a:rPr lang="ru-RU" sz="2800"/>
              <a:t>В 1931 году окончил Московский энергетический институт и получил диплом инженера-электрика по специальности "радиотехника". Как одного из лучших выпускников, его оставили в аспирантуре МЭИ. В том же году до начала занятий в аспирантуре он несколько месяцев работал в НИИ Связи Красной Армии.</a:t>
            </a:r>
          </a:p>
        </p:txBody>
      </p:sp>
      <p:sp>
        <p:nvSpPr>
          <p:cNvPr id="26631" name="Rectangle 7"/>
          <p:cNvSpPr>
            <a:spLocks noChangeArrowheads="1"/>
          </p:cNvSpPr>
          <p:nvPr/>
        </p:nvSpPr>
        <p:spPr bwMode="auto">
          <a:xfrm>
            <a:off x="0" y="1447800"/>
            <a:ext cx="9144000" cy="51054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800"/>
              <a:t>После окончания аспирантуры в 1933 году В.А.Котельников, оставаясь преподавать в МЭИ, поступил на работу в Центральный научно-исследовательский институт связи Наркомата связи СССР на должность инженера, затем главного инженера. Позже стал заведующим лабораторией Института радио Наркомата связи СССР, выделившегося из ЦНИИСа (1933-1941).</a:t>
            </a:r>
          </a:p>
          <a:p>
            <a:pPr marL="342900" indent="-342900" algn="ctr">
              <a:lnSpc>
                <a:spcPct val="80000"/>
              </a:lnSpc>
              <a:spcBef>
                <a:spcPct val="20000"/>
              </a:spcBef>
              <a:buClr>
                <a:schemeClr val="bg2"/>
              </a:buClr>
              <a:buSzPct val="75000"/>
              <a:buFont typeface="Wingdings" pitchFamily="2" charset="2"/>
              <a:buNone/>
            </a:pPr>
            <a:r>
              <a:rPr lang="ru-RU" sz="2800"/>
              <a:t>В.А.Котельникову принадлежит ряд серьезных инженерных разработок, выполненных в предвоенные годы и в период Великой Отечественной войны. Под его руководством была создана уникальная аппаратура радиосвязи, установленная на линии Москва - Хабаровск.</a:t>
            </a:r>
          </a:p>
        </p:txBody>
      </p:sp>
      <p:sp>
        <p:nvSpPr>
          <p:cNvPr id="26632" name="Rectangle 8"/>
          <p:cNvSpPr>
            <a:spLocks noChangeArrowheads="1"/>
          </p:cNvSpPr>
          <p:nvPr/>
        </p:nvSpPr>
        <p:spPr bwMode="auto">
          <a:xfrm>
            <a:off x="0" y="1295400"/>
            <a:ext cx="8991600" cy="55626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800"/>
              <a:t>В 1941 году руководимая им лаборатория была эвакуирована в Уфу, где вошла в эвакуированный ранее из Ленинграда Государственный союзный промышленно-экспериментальный институт № 56 Министерства электропромышленности. В указанном институте В.А.Котельников руководил сначала группой, а затем лабораторией. Начатые до Войны работы по созданию новых систем связи, защищенных от возможного прослушивания, успешно продолжились в Уфе. Производство разработанной аппаратуры было налажено в блокадном Ленинграде на заводе № 209 также при непосредственном участии В.А.Котельникова. В ходе этих работ ему пришлось решить много научных, технических и организационных проблем.</a:t>
            </a:r>
          </a:p>
        </p:txBody>
      </p:sp>
      <p:sp>
        <p:nvSpPr>
          <p:cNvPr id="26633" name="Rectangle 9"/>
          <p:cNvSpPr>
            <a:spLocks noChangeArrowheads="1"/>
          </p:cNvSpPr>
          <p:nvPr/>
        </p:nvSpPr>
        <p:spPr bwMode="auto">
          <a:xfrm>
            <a:off x="0" y="1219200"/>
            <a:ext cx="8915400" cy="52578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600"/>
              <a:t>В 1941 году В.А.Котельников сформулировал четкое положение о том, каким требованиям должна удовлетворять математически недешифруемая система и дано доказательство невозможности ее дешифровки. Данная работа и "теорема отсчетов" (теорема Котельникова) явились основополагающими в развитии отечественной криптографии. Созданные под руководством В.А.Котельникова недешифруемые системы связи с успехом использовались в 1942-1945 годах для связи Москвы с фронтами, в действующей армии, а также во время принятия капитуляции Германии для связи советской делегации с Москвой. За достигнутые результаты В.А.Котельников дважды был удостоен Государственной (Сталинской) премии I степени - в 1943 и 1946 годах.</a:t>
            </a:r>
            <a:endParaRPr lang="ru-RU" sz="2000"/>
          </a:p>
        </p:txBody>
      </p:sp>
      <p:sp>
        <p:nvSpPr>
          <p:cNvPr id="26634" name="Rectangle 10"/>
          <p:cNvSpPr>
            <a:spLocks noChangeArrowheads="1"/>
          </p:cNvSpPr>
          <p:nvPr/>
        </p:nvSpPr>
        <p:spPr bwMode="auto">
          <a:xfrm>
            <a:off x="0" y="1066800"/>
            <a:ext cx="9144000" cy="57912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800" dirty="0"/>
              <a:t>После возвращения в Москву из эвакуации в 1943 году лаборатория В.А.Котельникова перешла в ведомство НКВД СССР.</a:t>
            </a:r>
          </a:p>
          <a:p>
            <a:pPr marL="342900" indent="-342900" algn="ctr">
              <a:lnSpc>
                <a:spcPct val="80000"/>
              </a:lnSpc>
              <a:spcBef>
                <a:spcPct val="20000"/>
              </a:spcBef>
              <a:buClr>
                <a:schemeClr val="bg2"/>
              </a:buClr>
              <a:buSzPct val="75000"/>
              <a:buFont typeface="Wingdings" pitchFamily="2" charset="2"/>
              <a:buNone/>
            </a:pPr>
            <a:r>
              <a:rPr lang="ru-RU" sz="2800" dirty="0"/>
              <a:t>В 1944 году В.А.Котельников перешел на работу в МЭИ, где проработал до 1980 года. </a:t>
            </a:r>
          </a:p>
          <a:p>
            <a:pPr marL="342900" indent="-342900" algn="ctr">
              <a:lnSpc>
                <a:spcPct val="80000"/>
              </a:lnSpc>
              <a:spcBef>
                <a:spcPct val="20000"/>
              </a:spcBef>
              <a:buClr>
                <a:schemeClr val="bg2"/>
              </a:buClr>
              <a:buSzPct val="75000"/>
              <a:buFont typeface="Wingdings" pitchFamily="2" charset="2"/>
              <a:buNone/>
            </a:pPr>
            <a:r>
              <a:rPr lang="ru-RU" sz="2800" dirty="0"/>
              <a:t>Активно занимаясь вопросами радиосвязи, В.А.Котельников внес существенные усовершенствования в технику приема слабых сигналов. Результаты этих исследований были обобщены в его докторской диссертации, которую он защитил в 1947 году. С 1947 по 1953 год В.А.Котельников отдал много сил для организации и развитию ОКБ МЭИ: был первым директором и главным конструктором этой организации, которая сразу включилась в работу по ракетно-космической программе СССР.</a:t>
            </a:r>
          </a:p>
        </p:txBody>
      </p:sp>
      <p:sp>
        <p:nvSpPr>
          <p:cNvPr id="26635" name="Rectangle 11"/>
          <p:cNvSpPr>
            <a:spLocks noChangeArrowheads="1"/>
          </p:cNvSpPr>
          <p:nvPr/>
        </p:nvSpPr>
        <p:spPr bwMode="auto">
          <a:xfrm>
            <a:off x="152400" y="1600200"/>
            <a:ext cx="8686800" cy="5257800"/>
          </a:xfrm>
          <a:prstGeom prst="rect">
            <a:avLst/>
          </a:prstGeom>
          <a:noFill/>
          <a:ln w="9525">
            <a:noFill/>
            <a:miter lim="800000"/>
            <a:headEnd/>
            <a:tailEnd/>
          </a:ln>
          <a:effectLst/>
        </p:spPr>
        <p:txBody>
          <a:bodyPr/>
          <a:lstStyle/>
          <a:p>
            <a:pPr marL="342900" indent="-342900" algn="ctr">
              <a:lnSpc>
                <a:spcPct val="90000"/>
              </a:lnSpc>
              <a:spcBef>
                <a:spcPct val="20000"/>
              </a:spcBef>
              <a:buClr>
                <a:schemeClr val="bg2"/>
              </a:buClr>
              <a:buSzPct val="75000"/>
              <a:buFont typeface="Wingdings" pitchFamily="2" charset="2"/>
              <a:buNone/>
            </a:pPr>
            <a:r>
              <a:rPr lang="ru-RU" sz="2800"/>
              <a:t>В 1953 году в возрасте 45 лет Котельников был избран сразу действительным членом Академии наук СССР.</a:t>
            </a:r>
          </a:p>
          <a:p>
            <a:pPr marL="342900" indent="-342900" algn="ctr">
              <a:lnSpc>
                <a:spcPct val="90000"/>
              </a:lnSpc>
              <a:spcBef>
                <a:spcPct val="20000"/>
              </a:spcBef>
              <a:buClr>
                <a:schemeClr val="bg2"/>
              </a:buClr>
              <a:buSzPct val="75000"/>
              <a:buFont typeface="Wingdings" pitchFamily="2" charset="2"/>
              <a:buNone/>
            </a:pPr>
            <a:r>
              <a:rPr lang="ru-RU" sz="2800"/>
              <a:t>В 1953 году В.А.Котельников становится заместителем директора только что учрежденного Института радиотехники и электроники АН СССР, затем - его директором (1954-1987) и с 1987 года - почетным директором. С 1968 по 1990 год В.А. Котельников был также профессором, заведующим кафедрой Московского физико-технического института.</a:t>
            </a:r>
            <a:endParaRPr lang="ru-RU" sz="2400"/>
          </a:p>
        </p:txBody>
      </p:sp>
      <p:sp>
        <p:nvSpPr>
          <p:cNvPr id="26636" name="Rectangle 12"/>
          <p:cNvSpPr>
            <a:spLocks noChangeArrowheads="1"/>
          </p:cNvSpPr>
          <p:nvPr/>
        </p:nvSpPr>
        <p:spPr bwMode="auto">
          <a:xfrm>
            <a:off x="0" y="1219200"/>
            <a:ext cx="9144000" cy="5638800"/>
          </a:xfrm>
          <a:prstGeom prst="rect">
            <a:avLst/>
          </a:prstGeom>
          <a:noFill/>
          <a:ln w="9525">
            <a:noFill/>
            <a:miter lim="800000"/>
            <a:headEnd/>
            <a:tailEnd/>
          </a:ln>
          <a:effectLst/>
        </p:spPr>
        <p:txBody>
          <a:bodyPr/>
          <a:lstStyle/>
          <a:p>
            <a:pPr marL="342900" indent="-342900" algn="ctr">
              <a:lnSpc>
                <a:spcPct val="90000"/>
              </a:lnSpc>
              <a:spcBef>
                <a:spcPct val="20000"/>
              </a:spcBef>
              <a:buClr>
                <a:schemeClr val="bg2"/>
              </a:buClr>
              <a:buSzPct val="75000"/>
              <a:buFont typeface="Wingdings" pitchFamily="2" charset="2"/>
              <a:buNone/>
            </a:pPr>
            <a:r>
              <a:rPr lang="ru-RU" sz="2400"/>
              <a:t>В.А.Котельников - крупный организатор отечественной науки. С 1970 по 1975 год он был вице-президентом, а затем стал первым вице-президентом АН СССР (1975-1988). На протяжении всего этого периода он курировал Секцию физико-технических и математических наук АН СССР. С 1988 года он являлся советником Президиума РАН.</a:t>
            </a:r>
          </a:p>
          <a:p>
            <a:pPr marL="342900" indent="-342900" algn="ctr">
              <a:lnSpc>
                <a:spcPct val="90000"/>
              </a:lnSpc>
              <a:spcBef>
                <a:spcPct val="20000"/>
              </a:spcBef>
              <a:buClr>
                <a:schemeClr val="bg2"/>
              </a:buClr>
              <a:buSzPct val="75000"/>
              <a:buFont typeface="Wingdings" pitchFamily="2" charset="2"/>
              <a:buNone/>
            </a:pPr>
            <a:r>
              <a:rPr lang="ru-RU" sz="2400"/>
              <a:t>В течение многих лет В.А.Котельников являлся главным редактором журнала "Радиотехника и электроника", возглавлял Научный совет Академии наук по проблеме "Радиоастрономия". На протяжении ряда лет он возглавлял Совет по международному сотрудничеству в области исследования и использования космического пространства "Интеркосмос".</a:t>
            </a:r>
          </a:p>
          <a:p>
            <a:pPr marL="342900" indent="-342900" algn="ctr">
              <a:lnSpc>
                <a:spcPct val="90000"/>
              </a:lnSpc>
              <a:spcBef>
                <a:spcPct val="20000"/>
              </a:spcBef>
              <a:buClr>
                <a:schemeClr val="bg2"/>
              </a:buClr>
              <a:buSzPct val="75000"/>
              <a:buFont typeface="Wingdings" pitchFamily="2" charset="2"/>
              <a:buNone/>
            </a:pPr>
            <a:r>
              <a:rPr lang="ru-RU" sz="2400"/>
              <a:t>В 1973 -1980 годах В.А.Котельников был Председателем Верховного Совета РСФСР.</a:t>
            </a:r>
          </a:p>
          <a:p>
            <a:pPr marL="342900" indent="-342900" algn="ctr">
              <a:lnSpc>
                <a:spcPct val="90000"/>
              </a:lnSpc>
              <a:spcBef>
                <a:spcPct val="20000"/>
              </a:spcBef>
              <a:buClr>
                <a:schemeClr val="bg2"/>
              </a:buClr>
              <a:buSzPct val="75000"/>
              <a:buFont typeface="Wingdings" pitchFamily="2" charset="2"/>
              <a:buNone/>
            </a:pPr>
            <a:r>
              <a:rPr lang="ru-RU" sz="2400"/>
              <a:t>Умер в Москве на 97-м году жизни.</a:t>
            </a:r>
          </a:p>
        </p:txBody>
      </p:sp>
      <p:sp>
        <p:nvSpPr>
          <p:cNvPr id="12" name="Заголовок 11"/>
          <p:cNvSpPr>
            <a:spLocks noGrp="1"/>
          </p:cNvSpPr>
          <p:nvPr>
            <p:ph type="title"/>
          </p:nvPr>
        </p:nvSpPr>
        <p:spPr>
          <a:xfrm>
            <a:off x="0" y="0"/>
            <a:ext cx="8658196" cy="1143000"/>
          </a:xfrm>
        </p:spPr>
        <p:txBody>
          <a:bodyPr>
            <a:normAutofit/>
          </a:bodyPr>
          <a:lstStyle/>
          <a:p>
            <a:pPr algn="l"/>
            <a:r>
              <a:rPr lang="ru-RU" sz="3600" b="1" dirty="0" smtClean="0"/>
              <a:t>Владимир Александрович Котельников</a:t>
            </a:r>
            <a:endParaRPr lang="ru-RU" sz="3600" b="1" dirty="0"/>
          </a:p>
        </p:txBody>
      </p:sp>
      <p:sp>
        <p:nvSpPr>
          <p:cNvPr id="13" name="Управляющая кнопка: в начало 12">
            <a:hlinkClick r:id="rId3"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4" name="Управляющая кнопка: возврат 13">
            <a:hlinkClick r:id="rId4"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 presetClass="entr" presetSubtype="10" fill="hold" nodeType="withEffect">
                                  <p:stCondLst>
                                    <p:cond delay="0"/>
                                  </p:stCondLst>
                                  <p:childTnLst>
                                    <p:set>
                                      <p:cBhvr>
                                        <p:cTn id="6" dur="1" fill="hold">
                                          <p:stCondLst>
                                            <p:cond delay="0"/>
                                          </p:stCondLst>
                                        </p:cTn>
                                        <p:tgtEl>
                                          <p:spTgt spid="26628"/>
                                        </p:tgtEl>
                                        <p:attrNameLst>
                                          <p:attrName>style.visibility</p:attrName>
                                        </p:attrNameLst>
                                      </p:cBhvr>
                                      <p:to>
                                        <p:strVal val="visible"/>
                                      </p:to>
                                    </p:set>
                                    <p:animEffect transition="in" filter="checkerboard(across)">
                                      <p:cBhvr>
                                        <p:cTn id="7" dur="500"/>
                                        <p:tgtEl>
                                          <p:spTgt spid="26628"/>
                                        </p:tgtEl>
                                      </p:cBhvr>
                                    </p:animEffect>
                                  </p:childTnLst>
                                </p:cTn>
                              </p:par>
                            </p:childTnLst>
                          </p:cTn>
                        </p:par>
                        <p:par>
                          <p:cTn id="8" fill="hold">
                            <p:stCondLst>
                              <p:cond delay="500"/>
                            </p:stCondLst>
                            <p:childTnLst>
                              <p:par>
                                <p:cTn id="9" presetID="8" presetClass="entr" presetSubtype="16" fill="hold" grpId="1" nodeType="afterEffect">
                                  <p:stCondLst>
                                    <p:cond delay="0"/>
                                  </p:stCondLst>
                                  <p:childTnLst>
                                    <p:set>
                                      <p:cBhvr>
                                        <p:cTn id="10" dur="1" fill="hold">
                                          <p:stCondLst>
                                            <p:cond delay="0"/>
                                          </p:stCondLst>
                                        </p:cTn>
                                        <p:tgtEl>
                                          <p:spTgt spid="26627"/>
                                        </p:tgtEl>
                                        <p:attrNameLst>
                                          <p:attrName>style.visibility</p:attrName>
                                        </p:attrNameLst>
                                      </p:cBhvr>
                                      <p:to>
                                        <p:strVal val="visible"/>
                                      </p:to>
                                    </p:set>
                                    <p:animEffect transition="in" filter="diamond(in)">
                                      <p:cBhvr>
                                        <p:cTn id="11" dur="1000"/>
                                        <p:tgtEl>
                                          <p:spTgt spid="26627"/>
                                        </p:tgtEl>
                                      </p:cBhvr>
                                    </p:animEffect>
                                  </p:childTnLst>
                                  <p:subTnLst>
                                    <p:set>
                                      <p:cBhvr override="childStyle">
                                        <p:cTn dur="1" fill="hold" display="0" masterRel="nextClick" afterEffect="1"/>
                                        <p:tgtEl>
                                          <p:spTgt spid="26627"/>
                                        </p:tgtEl>
                                        <p:attrNameLst>
                                          <p:attrName>style.visibility</p:attrName>
                                        </p:attrNameLst>
                                      </p:cBhvr>
                                      <p:to>
                                        <p:strVal val="hidden"/>
                                      </p:to>
                                    </p:set>
                                  </p:subTnLst>
                                </p:cTn>
                              </p:par>
                            </p:childTnLst>
                          </p:cTn>
                        </p:par>
                      </p:childTnLst>
                    </p:cTn>
                  </p:par>
                  <p:par>
                    <p:cTn id="12" fill="hold">
                      <p:stCondLst>
                        <p:cond delay="indefinite"/>
                      </p:stCondLst>
                      <p:childTnLst>
                        <p:par>
                          <p:cTn id="13" fill="hold">
                            <p:stCondLst>
                              <p:cond delay="0"/>
                            </p:stCondLst>
                            <p:childTnLst>
                              <p:par>
                                <p:cTn id="14" presetID="8" presetClass="entr" presetSubtype="16" fill="hold" grpId="0" nodeType="clickEffect">
                                  <p:stCondLst>
                                    <p:cond delay="0"/>
                                  </p:stCondLst>
                                  <p:childTnLst>
                                    <p:set>
                                      <p:cBhvr>
                                        <p:cTn id="15" dur="1" fill="hold">
                                          <p:stCondLst>
                                            <p:cond delay="0"/>
                                          </p:stCondLst>
                                        </p:cTn>
                                        <p:tgtEl>
                                          <p:spTgt spid="26631"/>
                                        </p:tgtEl>
                                        <p:attrNameLst>
                                          <p:attrName>style.visibility</p:attrName>
                                        </p:attrNameLst>
                                      </p:cBhvr>
                                      <p:to>
                                        <p:strVal val="visible"/>
                                      </p:to>
                                    </p:set>
                                    <p:animEffect transition="in" filter="diamond(in)">
                                      <p:cBhvr>
                                        <p:cTn id="16" dur="2000"/>
                                        <p:tgtEl>
                                          <p:spTgt spid="26631"/>
                                        </p:tgtEl>
                                      </p:cBhvr>
                                    </p:animEffect>
                                  </p:childTnLst>
                                  <p:subTnLst>
                                    <p:set>
                                      <p:cBhvr override="childStyle">
                                        <p:cTn dur="1" fill="hold" display="0" masterRel="nextClick" afterEffect="1"/>
                                        <p:tgtEl>
                                          <p:spTgt spid="26631"/>
                                        </p:tgtEl>
                                        <p:attrNameLst>
                                          <p:attrName>style.visibility</p:attrName>
                                        </p:attrNameLst>
                                      </p:cBhvr>
                                      <p:to>
                                        <p:strVal val="hidden"/>
                                      </p:to>
                                    </p:set>
                                  </p:subTnLst>
                                </p:cTn>
                              </p:par>
                            </p:childTnLst>
                          </p:cTn>
                        </p:par>
                      </p:childTnLst>
                    </p:cTn>
                  </p:par>
                  <p:par>
                    <p:cTn id="17" fill="hold">
                      <p:stCondLst>
                        <p:cond delay="indefinite"/>
                      </p:stCondLst>
                      <p:childTnLst>
                        <p:par>
                          <p:cTn id="18" fill="hold">
                            <p:stCondLst>
                              <p:cond delay="0"/>
                            </p:stCondLst>
                            <p:childTnLst>
                              <p:par>
                                <p:cTn id="19" presetID="8" presetClass="entr" presetSubtype="16" fill="hold" grpId="0" nodeType="clickEffect">
                                  <p:stCondLst>
                                    <p:cond delay="0"/>
                                  </p:stCondLst>
                                  <p:childTnLst>
                                    <p:set>
                                      <p:cBhvr>
                                        <p:cTn id="20" dur="1" fill="hold">
                                          <p:stCondLst>
                                            <p:cond delay="0"/>
                                          </p:stCondLst>
                                        </p:cTn>
                                        <p:tgtEl>
                                          <p:spTgt spid="26632"/>
                                        </p:tgtEl>
                                        <p:attrNameLst>
                                          <p:attrName>style.visibility</p:attrName>
                                        </p:attrNameLst>
                                      </p:cBhvr>
                                      <p:to>
                                        <p:strVal val="visible"/>
                                      </p:to>
                                    </p:set>
                                    <p:animEffect transition="in" filter="diamond(in)">
                                      <p:cBhvr>
                                        <p:cTn id="21" dur="2000"/>
                                        <p:tgtEl>
                                          <p:spTgt spid="26632"/>
                                        </p:tgtEl>
                                      </p:cBhvr>
                                    </p:animEffect>
                                  </p:childTnLst>
                                  <p:subTnLst>
                                    <p:set>
                                      <p:cBhvr override="childStyle">
                                        <p:cTn dur="1" fill="hold" display="0" masterRel="nextClick" afterEffect="1"/>
                                        <p:tgtEl>
                                          <p:spTgt spid="26632"/>
                                        </p:tgtEl>
                                        <p:attrNameLst>
                                          <p:attrName>style.visibility</p:attrName>
                                        </p:attrNameLst>
                                      </p:cBhvr>
                                      <p:to>
                                        <p:strVal val="hidden"/>
                                      </p:to>
                                    </p:set>
                                  </p:subTnLst>
                                </p:cTn>
                              </p:par>
                            </p:childTnLst>
                          </p:cTn>
                        </p:par>
                      </p:childTnLst>
                    </p:cTn>
                  </p:par>
                  <p:par>
                    <p:cTn id="22" fill="hold">
                      <p:stCondLst>
                        <p:cond delay="indefinite"/>
                      </p:stCondLst>
                      <p:childTnLst>
                        <p:par>
                          <p:cTn id="23" fill="hold">
                            <p:stCondLst>
                              <p:cond delay="0"/>
                            </p:stCondLst>
                            <p:childTnLst>
                              <p:par>
                                <p:cTn id="24" presetID="8" presetClass="entr" presetSubtype="16" fill="hold" grpId="0" nodeType="clickEffect">
                                  <p:stCondLst>
                                    <p:cond delay="0"/>
                                  </p:stCondLst>
                                  <p:childTnLst>
                                    <p:set>
                                      <p:cBhvr>
                                        <p:cTn id="25" dur="1" fill="hold">
                                          <p:stCondLst>
                                            <p:cond delay="0"/>
                                          </p:stCondLst>
                                        </p:cTn>
                                        <p:tgtEl>
                                          <p:spTgt spid="26633"/>
                                        </p:tgtEl>
                                        <p:attrNameLst>
                                          <p:attrName>style.visibility</p:attrName>
                                        </p:attrNameLst>
                                      </p:cBhvr>
                                      <p:to>
                                        <p:strVal val="visible"/>
                                      </p:to>
                                    </p:set>
                                    <p:animEffect transition="in" filter="diamond(in)">
                                      <p:cBhvr>
                                        <p:cTn id="26" dur="2000"/>
                                        <p:tgtEl>
                                          <p:spTgt spid="26633"/>
                                        </p:tgtEl>
                                      </p:cBhvr>
                                    </p:animEffect>
                                  </p:childTnLst>
                                  <p:subTnLst>
                                    <p:set>
                                      <p:cBhvr override="childStyle">
                                        <p:cTn dur="1" fill="hold" display="0" masterRel="nextClick" afterEffect="1"/>
                                        <p:tgtEl>
                                          <p:spTgt spid="26633"/>
                                        </p:tgtEl>
                                        <p:attrNameLst>
                                          <p:attrName>style.visibility</p:attrName>
                                        </p:attrNameLst>
                                      </p:cBhvr>
                                      <p:to>
                                        <p:strVal val="hidden"/>
                                      </p:to>
                                    </p:set>
                                  </p:subTnLst>
                                </p:cTn>
                              </p:par>
                            </p:childTnLst>
                          </p:cTn>
                        </p:par>
                      </p:childTnLst>
                    </p:cTn>
                  </p:par>
                  <p:par>
                    <p:cTn id="27" fill="hold">
                      <p:stCondLst>
                        <p:cond delay="indefinite"/>
                      </p:stCondLst>
                      <p:childTnLst>
                        <p:par>
                          <p:cTn id="28" fill="hold">
                            <p:stCondLst>
                              <p:cond delay="0"/>
                            </p:stCondLst>
                            <p:childTnLst>
                              <p:par>
                                <p:cTn id="29" presetID="8" presetClass="entr" presetSubtype="16" fill="hold" grpId="0" nodeType="clickEffect">
                                  <p:stCondLst>
                                    <p:cond delay="0"/>
                                  </p:stCondLst>
                                  <p:childTnLst>
                                    <p:set>
                                      <p:cBhvr>
                                        <p:cTn id="30" dur="1" fill="hold">
                                          <p:stCondLst>
                                            <p:cond delay="0"/>
                                          </p:stCondLst>
                                        </p:cTn>
                                        <p:tgtEl>
                                          <p:spTgt spid="26634"/>
                                        </p:tgtEl>
                                        <p:attrNameLst>
                                          <p:attrName>style.visibility</p:attrName>
                                        </p:attrNameLst>
                                      </p:cBhvr>
                                      <p:to>
                                        <p:strVal val="visible"/>
                                      </p:to>
                                    </p:set>
                                    <p:animEffect transition="in" filter="diamond(in)">
                                      <p:cBhvr>
                                        <p:cTn id="31" dur="2000"/>
                                        <p:tgtEl>
                                          <p:spTgt spid="26634"/>
                                        </p:tgtEl>
                                      </p:cBhvr>
                                    </p:animEffect>
                                  </p:childTnLst>
                                  <p:subTnLst>
                                    <p:set>
                                      <p:cBhvr override="childStyle">
                                        <p:cTn dur="1" fill="hold" display="0" masterRel="nextClick" afterEffect="1"/>
                                        <p:tgtEl>
                                          <p:spTgt spid="26634"/>
                                        </p:tgtEl>
                                        <p:attrNameLst>
                                          <p:attrName>style.visibility</p:attrName>
                                        </p:attrNameLst>
                                      </p:cBhvr>
                                      <p:to>
                                        <p:strVal val="hidden"/>
                                      </p:to>
                                    </p:set>
                                  </p:subTnLst>
                                </p:cTn>
                              </p:par>
                            </p:childTnLst>
                          </p:cTn>
                        </p:par>
                      </p:childTnLst>
                    </p:cTn>
                  </p:par>
                  <p:par>
                    <p:cTn id="32" fill="hold">
                      <p:stCondLst>
                        <p:cond delay="indefinite"/>
                      </p:stCondLst>
                      <p:childTnLst>
                        <p:par>
                          <p:cTn id="33" fill="hold">
                            <p:stCondLst>
                              <p:cond delay="0"/>
                            </p:stCondLst>
                            <p:childTnLst>
                              <p:par>
                                <p:cTn id="34" presetID="8" presetClass="entr" presetSubtype="16" fill="hold" grpId="0" nodeType="clickEffect">
                                  <p:stCondLst>
                                    <p:cond delay="0"/>
                                  </p:stCondLst>
                                  <p:childTnLst>
                                    <p:set>
                                      <p:cBhvr>
                                        <p:cTn id="35" dur="1" fill="hold">
                                          <p:stCondLst>
                                            <p:cond delay="0"/>
                                          </p:stCondLst>
                                        </p:cTn>
                                        <p:tgtEl>
                                          <p:spTgt spid="26635"/>
                                        </p:tgtEl>
                                        <p:attrNameLst>
                                          <p:attrName>style.visibility</p:attrName>
                                        </p:attrNameLst>
                                      </p:cBhvr>
                                      <p:to>
                                        <p:strVal val="visible"/>
                                      </p:to>
                                    </p:set>
                                    <p:animEffect transition="in" filter="diamond(in)">
                                      <p:cBhvr>
                                        <p:cTn id="36" dur="2000"/>
                                        <p:tgtEl>
                                          <p:spTgt spid="26635"/>
                                        </p:tgtEl>
                                      </p:cBhvr>
                                    </p:animEffect>
                                  </p:childTnLst>
                                  <p:subTnLst>
                                    <p:set>
                                      <p:cBhvr override="childStyle">
                                        <p:cTn dur="1" fill="hold" display="0" masterRel="nextClick" afterEffect="1"/>
                                        <p:tgtEl>
                                          <p:spTgt spid="26635"/>
                                        </p:tgtEl>
                                        <p:attrNameLst>
                                          <p:attrName>style.visibility</p:attrName>
                                        </p:attrNameLst>
                                      </p:cBhvr>
                                      <p:to>
                                        <p:strVal val="hidden"/>
                                      </p:to>
                                    </p:set>
                                  </p:subTnLst>
                                </p:cTn>
                              </p:par>
                            </p:childTnLst>
                          </p:cTn>
                        </p:par>
                      </p:childTnLst>
                    </p:cTn>
                  </p:par>
                  <p:par>
                    <p:cTn id="37" fill="hold">
                      <p:stCondLst>
                        <p:cond delay="indefinite"/>
                      </p:stCondLst>
                      <p:childTnLst>
                        <p:par>
                          <p:cTn id="38" fill="hold">
                            <p:stCondLst>
                              <p:cond delay="0"/>
                            </p:stCondLst>
                            <p:childTnLst>
                              <p:par>
                                <p:cTn id="39" presetID="8" presetClass="entr" presetSubtype="16" fill="hold" grpId="0" nodeType="clickEffect">
                                  <p:stCondLst>
                                    <p:cond delay="0"/>
                                  </p:stCondLst>
                                  <p:childTnLst>
                                    <p:set>
                                      <p:cBhvr>
                                        <p:cTn id="40" dur="1" fill="hold">
                                          <p:stCondLst>
                                            <p:cond delay="0"/>
                                          </p:stCondLst>
                                        </p:cTn>
                                        <p:tgtEl>
                                          <p:spTgt spid="26636"/>
                                        </p:tgtEl>
                                        <p:attrNameLst>
                                          <p:attrName>style.visibility</p:attrName>
                                        </p:attrNameLst>
                                      </p:cBhvr>
                                      <p:to>
                                        <p:strVal val="visible"/>
                                      </p:to>
                                    </p:set>
                                    <p:animEffect transition="in" filter="diamond(in)">
                                      <p:cBhvr>
                                        <p:cTn id="41" dur="20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7" grpId="1"/>
      <p:bldP spid="26631" grpId="0"/>
      <p:bldP spid="26632" grpId="0"/>
      <p:bldP spid="26633" grpId="0"/>
      <p:bldP spid="26634" grpId="0"/>
      <p:bldP spid="26635" grpId="0"/>
      <p:bldP spid="26636" grpId="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33796" name="Picture 4" descr="attach"/>
          <p:cNvPicPr>
            <a:picLocks noChangeAspect="1" noChangeArrowheads="1"/>
          </p:cNvPicPr>
          <p:nvPr/>
        </p:nvPicPr>
        <p:blipFill>
          <a:blip r:embed="rId2">
            <a:lum bright="42000"/>
          </a:blip>
          <a:srcRect/>
          <a:stretch>
            <a:fillRect/>
          </a:stretch>
        </p:blipFill>
        <p:spPr bwMode="auto">
          <a:xfrm>
            <a:off x="7935913" y="152400"/>
            <a:ext cx="979487" cy="1371600"/>
          </a:xfrm>
          <a:prstGeom prst="rect">
            <a:avLst/>
          </a:prstGeom>
          <a:noFill/>
          <a:ln w="9525">
            <a:noFill/>
            <a:miter lim="800000"/>
            <a:headEnd/>
            <a:tailEnd/>
          </a:ln>
        </p:spPr>
      </p:pic>
      <p:sp>
        <p:nvSpPr>
          <p:cNvPr id="33795" name="Rectangle 3"/>
          <p:cNvSpPr>
            <a:spLocks noGrp="1" noChangeArrowheads="1"/>
          </p:cNvSpPr>
          <p:nvPr>
            <p:ph type="body" idx="1"/>
          </p:nvPr>
        </p:nvSpPr>
        <p:spPr>
          <a:xfrm>
            <a:off x="0" y="1123976"/>
            <a:ext cx="9144000" cy="6019800"/>
          </a:xfrm>
        </p:spPr>
        <p:txBody>
          <a:bodyPr/>
          <a:lstStyle/>
          <a:p>
            <a:pPr algn="ctr">
              <a:lnSpc>
                <a:spcPct val="90000"/>
              </a:lnSpc>
              <a:buFont typeface="Wingdings" pitchFamily="2" charset="2"/>
              <a:buNone/>
            </a:pPr>
            <a:r>
              <a:rPr lang="ru-RU" sz="2800"/>
              <a:t>Иван Яковлевич Верченко родился он 11 сентября 1907 года в Донбассе в семье рабочего-электрика. Окончив в 1922 году школу, Иван продолжал учебу в ФЗУ, получил квалификацию лаборанта-химика и работал на динамитном заводе, где в результате неожиданного взрыва лишился почти по локоть правой руки. Карьера лаборанта-химика закончилась.</a:t>
            </a:r>
          </a:p>
          <a:p>
            <a:pPr algn="ctr">
              <a:lnSpc>
                <a:spcPct val="90000"/>
              </a:lnSpc>
              <a:buFont typeface="Wingdings" pitchFamily="2" charset="2"/>
              <a:buNone/>
            </a:pPr>
            <a:r>
              <a:rPr lang="ru-RU" sz="2800"/>
              <a:t> Самостоятельно подготовившись, в 1929 году он поступил на мехмат МГУ, где его способности были замечены академиком А. Н. Колмогоровым, под руководством которого он впоследствии защитил сначала дипломную работу, а затем и кандидатскую диссертацию в области теории функций. </a:t>
            </a:r>
          </a:p>
        </p:txBody>
      </p:sp>
      <p:sp>
        <p:nvSpPr>
          <p:cNvPr id="33801" name="Rectangle 9"/>
          <p:cNvSpPr>
            <a:spLocks noChangeArrowheads="1"/>
          </p:cNvSpPr>
          <p:nvPr/>
        </p:nvSpPr>
        <p:spPr bwMode="auto">
          <a:xfrm>
            <a:off x="0" y="1109690"/>
            <a:ext cx="9144000" cy="6248400"/>
          </a:xfrm>
          <a:prstGeom prst="rect">
            <a:avLst/>
          </a:prstGeom>
          <a:noFill/>
          <a:ln w="9525">
            <a:noFill/>
            <a:miter lim="800000"/>
            <a:headEnd/>
            <a:tailEnd/>
          </a:ln>
          <a:effectLst/>
        </p:spPr>
        <p:txBody>
          <a:bodyPr/>
          <a:lstStyle/>
          <a:p>
            <a:pPr marL="342900" indent="-342900" algn="ctr">
              <a:lnSpc>
                <a:spcPct val="90000"/>
              </a:lnSpc>
              <a:spcBef>
                <a:spcPct val="20000"/>
              </a:spcBef>
              <a:buClr>
                <a:schemeClr val="bg2"/>
              </a:buClr>
              <a:buSzPct val="75000"/>
              <a:buFont typeface="Wingdings" pitchFamily="2" charset="2"/>
              <a:buNone/>
            </a:pPr>
            <a:r>
              <a:rPr lang="ru-RU" sz="2800"/>
              <a:t>Война застала его в Ростовском университете. Будучи в эвакуации, он перешел на работу в качестве инженера-конструктора на один из авиационных заводов, в составе которого в 1943 году вернулся в Москву. Здесь он снова встретился со своим университетским наставником, пригласившим его в заочную докторантуру. Блестящая защита докторской диссертации в 1946 году привлекла к Ивану Яковлевичу внимание руководства Спецслужбы, в результате чего он оказался в знаменитой «Марфинской шарашке». Работая там, он внес существенный вклад в разработку принципов криптографической защиты телефонной аппаратуры, однако в 1953 году был уволен Лаврентием Берия. </a:t>
            </a:r>
          </a:p>
        </p:txBody>
      </p:sp>
      <p:sp>
        <p:nvSpPr>
          <p:cNvPr id="33803" name="Rectangle 11"/>
          <p:cNvSpPr>
            <a:spLocks noChangeArrowheads="1"/>
          </p:cNvSpPr>
          <p:nvPr/>
        </p:nvSpPr>
        <p:spPr bwMode="auto">
          <a:xfrm>
            <a:off x="457200" y="1447800"/>
            <a:ext cx="8229600" cy="4572000"/>
          </a:xfrm>
          <a:prstGeom prst="rect">
            <a:avLst/>
          </a:prstGeom>
          <a:noFill/>
          <a:ln w="9525">
            <a:noFill/>
            <a:miter lim="800000"/>
            <a:headEnd/>
            <a:tailEnd/>
          </a:ln>
          <a:effectLst/>
        </p:spPr>
        <p:txBody>
          <a:bodyPr/>
          <a:lstStyle/>
          <a:p>
            <a:pPr marL="342900" indent="-342900" algn="ctr">
              <a:lnSpc>
                <a:spcPct val="90000"/>
              </a:lnSpc>
              <a:spcBef>
                <a:spcPct val="20000"/>
              </a:spcBef>
              <a:buClr>
                <a:schemeClr val="bg2"/>
              </a:buClr>
              <a:buSzPct val="75000"/>
              <a:buFont typeface="Wingdings" pitchFamily="2" charset="2"/>
              <a:buNone/>
            </a:pPr>
            <a:r>
              <a:rPr lang="ru-RU" sz="2800" dirty="0"/>
              <a:t>В течение длительного времени </a:t>
            </a:r>
            <a:r>
              <a:rPr lang="ru-RU" sz="2800" dirty="0" err="1"/>
              <a:t>Верченко</a:t>
            </a:r>
            <a:r>
              <a:rPr lang="ru-RU" sz="2800" dirty="0"/>
              <a:t> читал лекции в МГУ, руководил кафедрой математического анализа в МГПИ имени </a:t>
            </a:r>
            <a:r>
              <a:rPr lang="ru-RU" sz="2800" dirty="0" err="1"/>
              <a:t>Потемкина.За</a:t>
            </a:r>
            <a:r>
              <a:rPr lang="ru-RU" sz="2800" dirty="0"/>
              <a:t> время руководства 4-м факультетом ВКШ И. Я. </a:t>
            </a:r>
            <a:r>
              <a:rPr lang="ru-RU" sz="2800" dirty="0" err="1"/>
              <a:t>Верченко</a:t>
            </a:r>
            <a:r>
              <a:rPr lang="ru-RU" sz="2800" dirty="0"/>
              <a:t> был награжден орденом Трудового Красного знамени, избран членом-корреспондентом Российской Академии образования. Под его руководством был составлен новый пятигодичный учебный план. </a:t>
            </a:r>
          </a:p>
          <a:p>
            <a:pPr marL="342900" indent="-342900" algn="ctr">
              <a:lnSpc>
                <a:spcPct val="90000"/>
              </a:lnSpc>
              <a:spcBef>
                <a:spcPct val="20000"/>
              </a:spcBef>
              <a:buClr>
                <a:schemeClr val="bg2"/>
              </a:buClr>
              <a:buSzPct val="75000"/>
              <a:buFont typeface="Wingdings" pitchFamily="2" charset="2"/>
              <a:buNone/>
            </a:pPr>
            <a:r>
              <a:rPr lang="ru-RU" sz="2800" dirty="0"/>
              <a:t>Умер 15 ноября 1995 г.</a:t>
            </a:r>
          </a:p>
        </p:txBody>
      </p:sp>
      <p:sp>
        <p:nvSpPr>
          <p:cNvPr id="8" name="Заголовок 7"/>
          <p:cNvSpPr>
            <a:spLocks noGrp="1"/>
          </p:cNvSpPr>
          <p:nvPr>
            <p:ph type="title"/>
          </p:nvPr>
        </p:nvSpPr>
        <p:spPr>
          <a:xfrm>
            <a:off x="500034" y="0"/>
            <a:ext cx="8229600" cy="785794"/>
          </a:xfrm>
        </p:spPr>
        <p:txBody>
          <a:bodyPr/>
          <a:lstStyle/>
          <a:p>
            <a:r>
              <a:rPr lang="ru-RU" b="1" dirty="0" smtClean="0"/>
              <a:t>Иван Яковлевич </a:t>
            </a:r>
            <a:r>
              <a:rPr lang="ru-RU" b="1" dirty="0" err="1" smtClean="0"/>
              <a:t>Верченко</a:t>
            </a:r>
            <a:endParaRPr lang="ru-RU" b="1" dirty="0"/>
          </a:p>
        </p:txBody>
      </p:sp>
      <p:sp>
        <p:nvSpPr>
          <p:cNvPr id="9" name="Управляющая кнопка: в начало 8">
            <a:hlinkClick r:id="rId3"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0" name="Управляющая кнопка: возврат 9">
            <a:hlinkClick r:id="rId4"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1000" fill="hold"/>
                                        <p:tgtEl>
                                          <p:spTgt spid="8"/>
                                        </p:tgtEl>
                                        <p:attrNameLst>
                                          <p:attrName>ppt_x</p:attrName>
                                        </p:attrNameLst>
                                      </p:cBhvr>
                                      <p:tavLst>
                                        <p:tav tm="0">
                                          <p:val>
                                            <p:strVal val="#ppt_x-.2"/>
                                          </p:val>
                                        </p:tav>
                                        <p:tav tm="100000">
                                          <p:val>
                                            <p:strVal val="#ppt_x"/>
                                          </p:val>
                                        </p:tav>
                                      </p:tavLst>
                                    </p:anim>
                                    <p:anim calcmode="lin" valueType="num">
                                      <p:cBhvr>
                                        <p:cTn id="8" dur="1000" fill="hold"/>
                                        <p:tgtEl>
                                          <p:spTgt spid="8"/>
                                        </p:tgtEl>
                                        <p:attrNameLst>
                                          <p:attrName>ppt_y</p:attrName>
                                        </p:attrNameLst>
                                      </p:cBhvr>
                                      <p:tavLst>
                                        <p:tav tm="0">
                                          <p:val>
                                            <p:strVal val="#ppt_y"/>
                                          </p:val>
                                        </p:tav>
                                        <p:tav tm="100000">
                                          <p:val>
                                            <p:strVal val="#ppt_y"/>
                                          </p:val>
                                        </p:tav>
                                      </p:tavLst>
                                    </p:anim>
                                    <p:animEffect transition="in" filter="wipe(right)" prLst="gradientSize: 0.1">
                                      <p:cBhvr>
                                        <p:cTn id="9" dur="1000"/>
                                        <p:tgtEl>
                                          <p:spTgt spid="8"/>
                                        </p:tgtEl>
                                      </p:cBhvr>
                                    </p:animEffect>
                                  </p:childTnLst>
                                </p:cTn>
                              </p:par>
                              <p:par>
                                <p:cTn id="10" presetID="14" presetClass="entr" presetSubtype="5" fill="hold" nodeType="withEffect">
                                  <p:stCondLst>
                                    <p:cond delay="0"/>
                                  </p:stCondLst>
                                  <p:childTnLst>
                                    <p:set>
                                      <p:cBhvr>
                                        <p:cTn id="11" dur="1" fill="hold">
                                          <p:stCondLst>
                                            <p:cond delay="0"/>
                                          </p:stCondLst>
                                        </p:cTn>
                                        <p:tgtEl>
                                          <p:spTgt spid="33796"/>
                                        </p:tgtEl>
                                        <p:attrNameLst>
                                          <p:attrName>style.visibility</p:attrName>
                                        </p:attrNameLst>
                                      </p:cBhvr>
                                      <p:to>
                                        <p:strVal val="visible"/>
                                      </p:to>
                                    </p:set>
                                    <p:animEffect transition="in" filter="randombar(vertical)">
                                      <p:cBhvr>
                                        <p:cTn id="12" dur="500"/>
                                        <p:tgtEl>
                                          <p:spTgt spid="33796"/>
                                        </p:tgtEl>
                                      </p:cBhvr>
                                    </p:animEffect>
                                  </p:childTnLst>
                                </p:cTn>
                              </p:par>
                            </p:childTnLst>
                          </p:cTn>
                        </p:par>
                        <p:par>
                          <p:cTn id="13" fill="hold">
                            <p:stCondLst>
                              <p:cond delay="1000"/>
                            </p:stCondLst>
                            <p:childTnLst>
                              <p:par>
                                <p:cTn id="14" presetID="49" presetClass="entr" presetSubtype="0" decel="100000" fill="hold" grpId="0" nodeType="afterEffect">
                                  <p:stCondLst>
                                    <p:cond delay="0"/>
                                  </p:stCondLst>
                                  <p:childTnLst>
                                    <p:set>
                                      <p:cBhvr>
                                        <p:cTn id="15" dur="1" fill="hold">
                                          <p:stCondLst>
                                            <p:cond delay="0"/>
                                          </p:stCondLst>
                                        </p:cTn>
                                        <p:tgtEl>
                                          <p:spTgt spid="33795"/>
                                        </p:tgtEl>
                                        <p:attrNameLst>
                                          <p:attrName>style.visibility</p:attrName>
                                        </p:attrNameLst>
                                      </p:cBhvr>
                                      <p:to>
                                        <p:strVal val="visible"/>
                                      </p:to>
                                    </p:set>
                                    <p:anim calcmode="lin" valueType="num">
                                      <p:cBhvr>
                                        <p:cTn id="16" dur="1000" fill="hold"/>
                                        <p:tgtEl>
                                          <p:spTgt spid="33795"/>
                                        </p:tgtEl>
                                        <p:attrNameLst>
                                          <p:attrName>ppt_w</p:attrName>
                                        </p:attrNameLst>
                                      </p:cBhvr>
                                      <p:tavLst>
                                        <p:tav tm="0">
                                          <p:val>
                                            <p:fltVal val="0"/>
                                          </p:val>
                                        </p:tav>
                                        <p:tav tm="100000">
                                          <p:val>
                                            <p:strVal val="#ppt_w"/>
                                          </p:val>
                                        </p:tav>
                                      </p:tavLst>
                                    </p:anim>
                                    <p:anim calcmode="lin" valueType="num">
                                      <p:cBhvr>
                                        <p:cTn id="17" dur="1000" fill="hold"/>
                                        <p:tgtEl>
                                          <p:spTgt spid="33795"/>
                                        </p:tgtEl>
                                        <p:attrNameLst>
                                          <p:attrName>ppt_h</p:attrName>
                                        </p:attrNameLst>
                                      </p:cBhvr>
                                      <p:tavLst>
                                        <p:tav tm="0">
                                          <p:val>
                                            <p:fltVal val="0"/>
                                          </p:val>
                                        </p:tav>
                                        <p:tav tm="100000">
                                          <p:val>
                                            <p:strVal val="#ppt_h"/>
                                          </p:val>
                                        </p:tav>
                                      </p:tavLst>
                                    </p:anim>
                                    <p:anim calcmode="lin" valueType="num">
                                      <p:cBhvr>
                                        <p:cTn id="18" dur="1000" fill="hold"/>
                                        <p:tgtEl>
                                          <p:spTgt spid="33795"/>
                                        </p:tgtEl>
                                        <p:attrNameLst>
                                          <p:attrName>style.rotation</p:attrName>
                                        </p:attrNameLst>
                                      </p:cBhvr>
                                      <p:tavLst>
                                        <p:tav tm="0">
                                          <p:val>
                                            <p:fltVal val="360"/>
                                          </p:val>
                                        </p:tav>
                                        <p:tav tm="100000">
                                          <p:val>
                                            <p:fltVal val="0"/>
                                          </p:val>
                                        </p:tav>
                                      </p:tavLst>
                                    </p:anim>
                                    <p:animEffect transition="in" filter="fade">
                                      <p:cBhvr>
                                        <p:cTn id="19" dur="1000"/>
                                        <p:tgtEl>
                                          <p:spTgt spid="33795"/>
                                        </p:tgtEl>
                                      </p:cBhvr>
                                    </p:animEffect>
                                  </p:childTnLst>
                                  <p:subTnLst>
                                    <p:set>
                                      <p:cBhvr override="childStyle">
                                        <p:cTn dur="1" fill="hold" display="0" masterRel="nextClick" afterEffect="1"/>
                                        <p:tgtEl>
                                          <p:spTgt spid="33795"/>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49" presetClass="entr" presetSubtype="0" decel="100000" fill="hold" grpId="0" nodeType="clickEffect">
                                  <p:stCondLst>
                                    <p:cond delay="0"/>
                                  </p:stCondLst>
                                  <p:childTnLst>
                                    <p:set>
                                      <p:cBhvr>
                                        <p:cTn id="23" dur="1" fill="hold">
                                          <p:stCondLst>
                                            <p:cond delay="0"/>
                                          </p:stCondLst>
                                        </p:cTn>
                                        <p:tgtEl>
                                          <p:spTgt spid="33801"/>
                                        </p:tgtEl>
                                        <p:attrNameLst>
                                          <p:attrName>style.visibility</p:attrName>
                                        </p:attrNameLst>
                                      </p:cBhvr>
                                      <p:to>
                                        <p:strVal val="visible"/>
                                      </p:to>
                                    </p:set>
                                    <p:anim calcmode="lin" valueType="num">
                                      <p:cBhvr>
                                        <p:cTn id="24" dur="500" fill="hold"/>
                                        <p:tgtEl>
                                          <p:spTgt spid="33801"/>
                                        </p:tgtEl>
                                        <p:attrNameLst>
                                          <p:attrName>ppt_w</p:attrName>
                                        </p:attrNameLst>
                                      </p:cBhvr>
                                      <p:tavLst>
                                        <p:tav tm="0">
                                          <p:val>
                                            <p:fltVal val="0"/>
                                          </p:val>
                                        </p:tav>
                                        <p:tav tm="100000">
                                          <p:val>
                                            <p:strVal val="#ppt_w"/>
                                          </p:val>
                                        </p:tav>
                                      </p:tavLst>
                                    </p:anim>
                                    <p:anim calcmode="lin" valueType="num">
                                      <p:cBhvr>
                                        <p:cTn id="25" dur="500" fill="hold"/>
                                        <p:tgtEl>
                                          <p:spTgt spid="33801"/>
                                        </p:tgtEl>
                                        <p:attrNameLst>
                                          <p:attrName>ppt_h</p:attrName>
                                        </p:attrNameLst>
                                      </p:cBhvr>
                                      <p:tavLst>
                                        <p:tav tm="0">
                                          <p:val>
                                            <p:fltVal val="0"/>
                                          </p:val>
                                        </p:tav>
                                        <p:tav tm="100000">
                                          <p:val>
                                            <p:strVal val="#ppt_h"/>
                                          </p:val>
                                        </p:tav>
                                      </p:tavLst>
                                    </p:anim>
                                    <p:anim calcmode="lin" valueType="num">
                                      <p:cBhvr>
                                        <p:cTn id="26" dur="500" fill="hold"/>
                                        <p:tgtEl>
                                          <p:spTgt spid="33801"/>
                                        </p:tgtEl>
                                        <p:attrNameLst>
                                          <p:attrName>style.rotation</p:attrName>
                                        </p:attrNameLst>
                                      </p:cBhvr>
                                      <p:tavLst>
                                        <p:tav tm="0">
                                          <p:val>
                                            <p:fltVal val="360"/>
                                          </p:val>
                                        </p:tav>
                                        <p:tav tm="100000">
                                          <p:val>
                                            <p:fltVal val="0"/>
                                          </p:val>
                                        </p:tav>
                                      </p:tavLst>
                                    </p:anim>
                                    <p:animEffect transition="in" filter="fade">
                                      <p:cBhvr>
                                        <p:cTn id="27" dur="500"/>
                                        <p:tgtEl>
                                          <p:spTgt spid="33801"/>
                                        </p:tgtEl>
                                      </p:cBhvr>
                                    </p:animEffect>
                                  </p:childTnLst>
                                  <p:subTnLst>
                                    <p:set>
                                      <p:cBhvr override="childStyle">
                                        <p:cTn dur="1" fill="hold" display="0" masterRel="nextClick" afterEffect="1"/>
                                        <p:tgtEl>
                                          <p:spTgt spid="33801"/>
                                        </p:tgtEl>
                                        <p:attrNameLst>
                                          <p:attrName>style.visibility</p:attrName>
                                        </p:attrNameLst>
                                      </p:cBhvr>
                                      <p:to>
                                        <p:strVal val="hidden"/>
                                      </p:to>
                                    </p:set>
                                  </p:subTnLst>
                                </p:cTn>
                              </p:par>
                            </p:childTnLst>
                          </p:cTn>
                        </p:par>
                      </p:childTnLst>
                    </p:cTn>
                  </p:par>
                  <p:par>
                    <p:cTn id="28" fill="hold">
                      <p:stCondLst>
                        <p:cond delay="indefinite"/>
                      </p:stCondLst>
                      <p:childTnLst>
                        <p:par>
                          <p:cTn id="29" fill="hold">
                            <p:stCondLst>
                              <p:cond delay="0"/>
                            </p:stCondLst>
                            <p:childTnLst>
                              <p:par>
                                <p:cTn id="30" presetID="49" presetClass="entr" presetSubtype="0" decel="100000" fill="hold" grpId="0" nodeType="clickEffect">
                                  <p:stCondLst>
                                    <p:cond delay="0"/>
                                  </p:stCondLst>
                                  <p:childTnLst>
                                    <p:set>
                                      <p:cBhvr>
                                        <p:cTn id="31" dur="1" fill="hold">
                                          <p:stCondLst>
                                            <p:cond delay="0"/>
                                          </p:stCondLst>
                                        </p:cTn>
                                        <p:tgtEl>
                                          <p:spTgt spid="33803"/>
                                        </p:tgtEl>
                                        <p:attrNameLst>
                                          <p:attrName>style.visibility</p:attrName>
                                        </p:attrNameLst>
                                      </p:cBhvr>
                                      <p:to>
                                        <p:strVal val="visible"/>
                                      </p:to>
                                    </p:set>
                                    <p:anim calcmode="lin" valueType="num">
                                      <p:cBhvr>
                                        <p:cTn id="32" dur="1000" fill="hold"/>
                                        <p:tgtEl>
                                          <p:spTgt spid="33803"/>
                                        </p:tgtEl>
                                        <p:attrNameLst>
                                          <p:attrName>ppt_w</p:attrName>
                                        </p:attrNameLst>
                                      </p:cBhvr>
                                      <p:tavLst>
                                        <p:tav tm="0">
                                          <p:val>
                                            <p:fltVal val="0"/>
                                          </p:val>
                                        </p:tav>
                                        <p:tav tm="100000">
                                          <p:val>
                                            <p:strVal val="#ppt_w"/>
                                          </p:val>
                                        </p:tav>
                                      </p:tavLst>
                                    </p:anim>
                                    <p:anim calcmode="lin" valueType="num">
                                      <p:cBhvr>
                                        <p:cTn id="33" dur="1000" fill="hold"/>
                                        <p:tgtEl>
                                          <p:spTgt spid="33803"/>
                                        </p:tgtEl>
                                        <p:attrNameLst>
                                          <p:attrName>ppt_h</p:attrName>
                                        </p:attrNameLst>
                                      </p:cBhvr>
                                      <p:tavLst>
                                        <p:tav tm="0">
                                          <p:val>
                                            <p:fltVal val="0"/>
                                          </p:val>
                                        </p:tav>
                                        <p:tav tm="100000">
                                          <p:val>
                                            <p:strVal val="#ppt_h"/>
                                          </p:val>
                                        </p:tav>
                                      </p:tavLst>
                                    </p:anim>
                                    <p:anim calcmode="lin" valueType="num">
                                      <p:cBhvr>
                                        <p:cTn id="34" dur="1000" fill="hold"/>
                                        <p:tgtEl>
                                          <p:spTgt spid="33803"/>
                                        </p:tgtEl>
                                        <p:attrNameLst>
                                          <p:attrName>style.rotation</p:attrName>
                                        </p:attrNameLst>
                                      </p:cBhvr>
                                      <p:tavLst>
                                        <p:tav tm="0">
                                          <p:val>
                                            <p:fltVal val="360"/>
                                          </p:val>
                                        </p:tav>
                                        <p:tav tm="100000">
                                          <p:val>
                                            <p:fltVal val="0"/>
                                          </p:val>
                                        </p:tav>
                                      </p:tavLst>
                                    </p:anim>
                                    <p:animEffect transition="in" filter="fade">
                                      <p:cBhvr>
                                        <p:cTn id="35" dur="1000"/>
                                        <p:tgtEl>
                                          <p:spTgt spid="338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5" grpId="0"/>
      <p:bldP spid="33801" grpId="0"/>
      <p:bldP spid="33803"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Программы на языке </a:t>
            </a:r>
            <a:r>
              <a:rPr lang="en-US" dirty="0" smtClean="0"/>
              <a:t>Delphi</a:t>
            </a:r>
            <a:endParaRPr lang="ru-RU" dirty="0"/>
          </a:p>
        </p:txBody>
      </p:sp>
      <p:sp>
        <p:nvSpPr>
          <p:cNvPr id="4" name="Управляющая кнопка: настраиваемая 3">
            <a:hlinkClick r:id="rId2" action="ppaction://hlinkfile" highlightClick="1"/>
          </p:cNvPr>
          <p:cNvSpPr/>
          <p:nvPr/>
        </p:nvSpPr>
        <p:spPr>
          <a:xfrm>
            <a:off x="3214678" y="1357298"/>
            <a:ext cx="2643206" cy="1042416"/>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ПРОСТАЯ ЗАМЕНА</a:t>
            </a:r>
            <a:endParaRPr lang="ru-RU" dirty="0"/>
          </a:p>
        </p:txBody>
      </p:sp>
      <p:sp>
        <p:nvSpPr>
          <p:cNvPr id="6" name="Управляющая кнопка: настраиваемая 5">
            <a:hlinkClick r:id="rId3" action="ppaction://hlinkfile" highlightClick="1"/>
          </p:cNvPr>
          <p:cNvSpPr/>
          <p:nvPr/>
        </p:nvSpPr>
        <p:spPr>
          <a:xfrm>
            <a:off x="3214678" y="4643446"/>
            <a:ext cx="2643206" cy="1042416"/>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ДРОБЛЕНИЕ</a:t>
            </a:r>
            <a:endParaRPr lang="ru-RU" dirty="0"/>
          </a:p>
        </p:txBody>
      </p:sp>
      <p:sp>
        <p:nvSpPr>
          <p:cNvPr id="7" name="Управляющая кнопка: настраиваемая 6">
            <a:hlinkClick r:id="rId4" action="ppaction://hlinkfile" highlightClick="1"/>
          </p:cNvPr>
          <p:cNvSpPr/>
          <p:nvPr/>
        </p:nvSpPr>
        <p:spPr>
          <a:xfrm>
            <a:off x="3214678" y="3000372"/>
            <a:ext cx="2643206" cy="1042416"/>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ПЕРЕСТАНОВКА</a:t>
            </a:r>
            <a:endParaRPr lang="ru-RU" dirty="0"/>
          </a:p>
        </p:txBody>
      </p:sp>
      <p:sp>
        <p:nvSpPr>
          <p:cNvPr id="8" name="Прямоугольник 7">
            <a:hlinkClick r:id="rId5" action="ppaction://hlinkfile"/>
          </p:cNvPr>
          <p:cNvSpPr/>
          <p:nvPr/>
        </p:nvSpPr>
        <p:spPr>
          <a:xfrm>
            <a:off x="3428992" y="2500306"/>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9" name="Прямоугольник 8">
            <a:hlinkClick r:id="rId6" action="ppaction://hlinkfile"/>
          </p:cNvPr>
          <p:cNvSpPr/>
          <p:nvPr/>
        </p:nvSpPr>
        <p:spPr>
          <a:xfrm>
            <a:off x="3428992" y="414338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Прямоугольник 9">
            <a:hlinkClick r:id="rId7" action="ppaction://hlinkfile"/>
          </p:cNvPr>
          <p:cNvSpPr/>
          <p:nvPr/>
        </p:nvSpPr>
        <p:spPr>
          <a:xfrm>
            <a:off x="3428992" y="592933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Управляющая кнопка: возврат 10">
            <a:hlinkClick r:id="rId8" action="ppaction://hlinksldjump" highlightClick="1"/>
          </p:cNvPr>
          <p:cNvSpPr/>
          <p:nvPr/>
        </p:nvSpPr>
        <p:spPr>
          <a:xfrm>
            <a:off x="0"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1" presetClass="entr" presetSubtype="4" fill="hold" grpId="0"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heel(4)">
                                      <p:cBhvr>
                                        <p:cTn id="12" dur="2000"/>
                                        <p:tgtEl>
                                          <p:spTgt spid="4"/>
                                        </p:tgtEl>
                                      </p:cBhvr>
                                    </p:animEffect>
                                  </p:childTnLst>
                                </p:cTn>
                              </p:par>
                            </p:childTnLst>
                          </p:cTn>
                        </p:par>
                        <p:par>
                          <p:cTn id="13" fill="hold">
                            <p:stCondLst>
                              <p:cond delay="2500"/>
                            </p:stCondLst>
                            <p:childTnLst>
                              <p:par>
                                <p:cTn id="14" presetID="22" presetClass="entr" presetSubtype="1" fill="hold" grpId="0"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up)">
                                      <p:cBhvr>
                                        <p:cTn id="16" dur="500"/>
                                        <p:tgtEl>
                                          <p:spTgt spid="8"/>
                                        </p:tgtEl>
                                      </p:cBhvr>
                                    </p:animEffect>
                                  </p:childTnLst>
                                </p:cTn>
                              </p:par>
                            </p:childTnLst>
                          </p:cTn>
                        </p:par>
                        <p:par>
                          <p:cTn id="17" fill="hold">
                            <p:stCondLst>
                              <p:cond delay="3000"/>
                            </p:stCondLst>
                            <p:childTnLst>
                              <p:par>
                                <p:cTn id="18" presetID="21" presetClass="entr" presetSubtype="4"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heel(4)">
                                      <p:cBhvr>
                                        <p:cTn id="20" dur="2000"/>
                                        <p:tgtEl>
                                          <p:spTgt spid="7"/>
                                        </p:tgtEl>
                                      </p:cBhvr>
                                    </p:animEffect>
                                  </p:childTnLst>
                                </p:cTn>
                              </p:par>
                            </p:childTnLst>
                          </p:cTn>
                        </p:par>
                        <p:par>
                          <p:cTn id="21" fill="hold">
                            <p:stCondLst>
                              <p:cond delay="5000"/>
                            </p:stCondLst>
                            <p:childTnLst>
                              <p:par>
                                <p:cTn id="22" presetID="22" presetClass="entr" presetSubtype="1"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up)">
                                      <p:cBhvr>
                                        <p:cTn id="24" dur="500"/>
                                        <p:tgtEl>
                                          <p:spTgt spid="9"/>
                                        </p:tgtEl>
                                      </p:cBhvr>
                                    </p:animEffect>
                                  </p:childTnLst>
                                </p:cTn>
                              </p:par>
                            </p:childTnLst>
                          </p:cTn>
                        </p:par>
                        <p:par>
                          <p:cTn id="25" fill="hold">
                            <p:stCondLst>
                              <p:cond delay="5500"/>
                            </p:stCondLst>
                            <p:childTnLst>
                              <p:par>
                                <p:cTn id="26" presetID="21" presetClass="entr" presetSubtype="4" fill="hold" grpId="0" nodeType="after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wheel(4)">
                                      <p:cBhvr>
                                        <p:cTn id="28" dur="2000"/>
                                        <p:tgtEl>
                                          <p:spTgt spid="6"/>
                                        </p:tgtEl>
                                      </p:cBhvr>
                                    </p:animEffect>
                                  </p:childTnLst>
                                </p:cTn>
                              </p:par>
                            </p:childTnLst>
                          </p:cTn>
                        </p:par>
                        <p:par>
                          <p:cTn id="29" fill="hold">
                            <p:stCondLst>
                              <p:cond delay="7500"/>
                            </p:stCondLst>
                            <p:childTnLst>
                              <p:par>
                                <p:cTn id="30" presetID="22" presetClass="entr" presetSubtype="1"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up)">
                                      <p:cBhvr>
                                        <p:cTn id="32" dur="500"/>
                                        <p:tgtEl>
                                          <p:spTgt spid="10"/>
                                        </p:tgtEl>
                                      </p:cBhvr>
                                    </p:animEffect>
                                  </p:childTnLst>
                                </p:cTn>
                              </p:par>
                            </p:childTnLst>
                          </p:cTn>
                        </p:par>
                        <p:par>
                          <p:cTn id="33" fill="hold">
                            <p:stCondLst>
                              <p:cond delay="8000"/>
                            </p:stCondLst>
                            <p:childTnLst>
                              <p:par>
                                <p:cTn id="34" presetID="2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P spid="6" grpId="0" animBg="1"/>
      <p:bldP spid="7" grpId="0" animBg="1"/>
      <p:bldP spid="8" grpId="0"/>
      <p:bldP spid="9" grpId="0"/>
      <p:bldP spid="10" grpId="0"/>
      <p:bldP spid="11"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28596" y="1785926"/>
            <a:ext cx="8229600" cy="1143000"/>
          </a:xfrm>
        </p:spPr>
        <p:txBody>
          <a:bodyPr/>
          <a:lstStyle/>
          <a:p>
            <a:r>
              <a:rPr lang="ru-RU" dirty="0" smtClean="0"/>
              <a:t>КОНЕЦ</a:t>
            </a:r>
            <a:endParaRPr lang="ru-RU" dirty="0"/>
          </a:p>
        </p:txBody>
      </p:sp>
      <p:sp>
        <p:nvSpPr>
          <p:cNvPr id="5" name="Управляющая кнопка: настраиваемая 4">
            <a:hlinkClick r:id="rId2" action="ppaction://hlinksldjump" highlightClick="1"/>
          </p:cNvPr>
          <p:cNvSpPr/>
          <p:nvPr/>
        </p:nvSpPr>
        <p:spPr>
          <a:xfrm>
            <a:off x="1428728" y="3786190"/>
            <a:ext cx="2071702" cy="64294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ВЕРНУТЬСЯ</a:t>
            </a:r>
            <a:endParaRPr lang="ru-RU" dirty="0"/>
          </a:p>
        </p:txBody>
      </p:sp>
      <p:sp>
        <p:nvSpPr>
          <p:cNvPr id="6" name="Управляющая кнопка: настраиваемая 5">
            <a:hlinkClick r:id="" action="ppaction://hlinkshowjump?jump=endshow" highlightClick="1"/>
          </p:cNvPr>
          <p:cNvSpPr/>
          <p:nvPr/>
        </p:nvSpPr>
        <p:spPr>
          <a:xfrm>
            <a:off x="5429256" y="3786190"/>
            <a:ext cx="2071702" cy="642942"/>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t>ВЫЙТИ</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left)">
                                      <p:cBhvr>
                                        <p:cTn id="10" dur="500"/>
                                        <p:tgtEl>
                                          <p:spTgt spid="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right)">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 "/>
          <p:cNvPicPr>
            <a:picLocks noChangeAspect="1" noChangeArrowheads="1"/>
          </p:cNvPicPr>
          <p:nvPr/>
        </p:nvPicPr>
        <p:blipFill>
          <a:blip r:embed="rId2">
            <a:lum bright="75000"/>
          </a:blip>
          <a:srcRect/>
          <a:stretch>
            <a:fillRect/>
          </a:stretch>
        </p:blipFill>
        <p:spPr bwMode="auto">
          <a:xfrm>
            <a:off x="0" y="-54740"/>
            <a:ext cx="9144000" cy="6912740"/>
          </a:xfrm>
          <a:prstGeom prst="rect">
            <a:avLst/>
          </a:prstGeom>
          <a:noFill/>
          <a:ln w="9525">
            <a:noFill/>
            <a:miter lim="800000"/>
            <a:headEnd/>
            <a:tailEnd/>
          </a:ln>
        </p:spPr>
      </p:pic>
      <p:sp>
        <p:nvSpPr>
          <p:cNvPr id="2" name="Заголовок 1"/>
          <p:cNvSpPr>
            <a:spLocks noGrp="1"/>
          </p:cNvSpPr>
          <p:nvPr>
            <p:ph type="title"/>
          </p:nvPr>
        </p:nvSpPr>
        <p:spPr>
          <a:xfrm>
            <a:off x="500034" y="0"/>
            <a:ext cx="8229600" cy="1143000"/>
          </a:xfrm>
        </p:spPr>
        <p:txBody>
          <a:bodyPr/>
          <a:lstStyle/>
          <a:p>
            <a:r>
              <a:rPr lang="ru-RU" dirty="0" smtClean="0"/>
              <a:t>Содержание</a:t>
            </a:r>
            <a:endParaRPr lang="ru-RU" dirty="0"/>
          </a:p>
        </p:txBody>
      </p:sp>
      <p:sp>
        <p:nvSpPr>
          <p:cNvPr id="3" name="Содержимое 2"/>
          <p:cNvSpPr>
            <a:spLocks noGrp="1"/>
          </p:cNvSpPr>
          <p:nvPr>
            <p:ph idx="1"/>
          </p:nvPr>
        </p:nvSpPr>
        <p:spPr>
          <a:xfrm>
            <a:off x="428596" y="1071546"/>
            <a:ext cx="8229600" cy="5429288"/>
          </a:xfrm>
        </p:spPr>
        <p:txBody>
          <a:bodyPr>
            <a:normAutofit fontScale="85000" lnSpcReduction="20000"/>
          </a:bodyPr>
          <a:lstStyle/>
          <a:p>
            <a:r>
              <a:rPr lang="ru-RU" dirty="0" smtClean="0">
                <a:hlinkClick r:id="rId3" action="ppaction://hlinksldjump"/>
              </a:rPr>
              <a:t>Ведение</a:t>
            </a:r>
            <a:endParaRPr lang="ru-RU" dirty="0" smtClean="0"/>
          </a:p>
          <a:p>
            <a:r>
              <a:rPr lang="ru-RU" dirty="0" smtClean="0">
                <a:hlinkClick r:id="rId4" action="ppaction://hlinksldjump"/>
              </a:rPr>
              <a:t>Механизмы простейших шифров</a:t>
            </a:r>
            <a:endParaRPr lang="en-US" dirty="0" smtClean="0"/>
          </a:p>
          <a:p>
            <a:pPr lvl="1"/>
            <a:r>
              <a:rPr lang="ru-RU" dirty="0" smtClean="0">
                <a:hlinkClick r:id="rId5" action="ppaction://hlinksldjump"/>
              </a:rPr>
              <a:t>замена</a:t>
            </a:r>
            <a:endParaRPr lang="ru-RU" dirty="0" smtClean="0"/>
          </a:p>
          <a:p>
            <a:pPr lvl="1"/>
            <a:r>
              <a:rPr lang="ru-RU" dirty="0" smtClean="0">
                <a:hlinkClick r:id="rId6" action="ppaction://hlinksldjump"/>
              </a:rPr>
              <a:t>перестановка</a:t>
            </a:r>
            <a:endParaRPr lang="ru-RU" dirty="0" smtClean="0"/>
          </a:p>
          <a:p>
            <a:pPr lvl="1"/>
            <a:r>
              <a:rPr lang="ru-RU" dirty="0" smtClean="0">
                <a:hlinkClick r:id="rId7" action="ppaction://hlinksldjump"/>
              </a:rPr>
              <a:t>дробление</a:t>
            </a:r>
            <a:endParaRPr lang="ru-RU" dirty="0" smtClean="0"/>
          </a:p>
          <a:p>
            <a:r>
              <a:rPr lang="ru-RU" dirty="0" smtClean="0">
                <a:hlinkClick r:id="rId8" action="ppaction://hlinksldjump"/>
              </a:rPr>
              <a:t>Учёные</a:t>
            </a:r>
            <a:endParaRPr lang="ru-RU" dirty="0" smtClean="0"/>
          </a:p>
          <a:p>
            <a:pPr lvl="1">
              <a:lnSpc>
                <a:spcPct val="90000"/>
              </a:lnSpc>
            </a:pPr>
            <a:r>
              <a:rPr lang="ru-RU" dirty="0" smtClean="0">
                <a:hlinkClick r:id="rId9" action="ppaction://hlinksldjump"/>
              </a:rPr>
              <a:t>Леон </a:t>
            </a:r>
            <a:r>
              <a:rPr lang="ru-RU" dirty="0" err="1" smtClean="0">
                <a:hlinkClick r:id="rId9" action="ppaction://hlinksldjump"/>
              </a:rPr>
              <a:t>Баттиста</a:t>
            </a:r>
            <a:r>
              <a:rPr lang="ru-RU" dirty="0" smtClean="0">
                <a:hlinkClick r:id="rId9" action="ppaction://hlinksldjump"/>
              </a:rPr>
              <a:t> Альберти</a:t>
            </a:r>
            <a:endParaRPr lang="ru-RU" dirty="0" smtClean="0"/>
          </a:p>
          <a:p>
            <a:pPr lvl="1">
              <a:lnSpc>
                <a:spcPct val="90000"/>
              </a:lnSpc>
            </a:pPr>
            <a:r>
              <a:rPr lang="ru-RU" dirty="0" smtClean="0">
                <a:hlinkClick r:id="rId10" action="ppaction://hlinksldjump"/>
              </a:rPr>
              <a:t>Джироламо </a:t>
            </a:r>
            <a:r>
              <a:rPr lang="ru-RU" dirty="0" err="1" smtClean="0">
                <a:hlinkClick r:id="rId10" action="ppaction://hlinksldjump"/>
              </a:rPr>
              <a:t>Кардано</a:t>
            </a:r>
            <a:endParaRPr lang="ru-RU" dirty="0" smtClean="0"/>
          </a:p>
          <a:p>
            <a:pPr lvl="1">
              <a:lnSpc>
                <a:spcPct val="90000"/>
              </a:lnSpc>
            </a:pPr>
            <a:r>
              <a:rPr lang="ru-RU" dirty="0" smtClean="0">
                <a:hlinkClick r:id="rId11" action="ppaction://hlinksldjump"/>
              </a:rPr>
              <a:t>Томас </a:t>
            </a:r>
            <a:r>
              <a:rPr lang="ru-RU" dirty="0" err="1" smtClean="0">
                <a:hlinkClick r:id="rId11" action="ppaction://hlinksldjump"/>
              </a:rPr>
              <a:t>Джефферсон</a:t>
            </a:r>
            <a:endParaRPr lang="ru-RU" dirty="0" smtClean="0"/>
          </a:p>
          <a:p>
            <a:pPr lvl="1">
              <a:lnSpc>
                <a:spcPct val="90000"/>
              </a:lnSpc>
            </a:pPr>
            <a:r>
              <a:rPr lang="ru-RU" dirty="0" smtClean="0">
                <a:hlinkClick r:id="rId12" action="ppaction://hlinksldjump"/>
              </a:rPr>
              <a:t>Алан Тьюринг</a:t>
            </a:r>
            <a:endParaRPr lang="ru-RU" dirty="0" smtClean="0"/>
          </a:p>
          <a:p>
            <a:pPr lvl="1">
              <a:lnSpc>
                <a:spcPct val="90000"/>
              </a:lnSpc>
            </a:pPr>
            <a:r>
              <a:rPr lang="ru-RU" dirty="0" smtClean="0">
                <a:hlinkClick r:id="rId13" action="ppaction://hlinksldjump"/>
              </a:rPr>
              <a:t>Клод Шеннон</a:t>
            </a:r>
            <a:endParaRPr lang="en-US" dirty="0" smtClean="0"/>
          </a:p>
          <a:p>
            <a:pPr lvl="1">
              <a:lnSpc>
                <a:spcPct val="90000"/>
              </a:lnSpc>
            </a:pPr>
            <a:r>
              <a:rPr lang="ru-RU" dirty="0" smtClean="0">
                <a:hlinkClick r:id="rId14" action="ppaction://hlinksldjump"/>
              </a:rPr>
              <a:t>Мартин </a:t>
            </a:r>
            <a:r>
              <a:rPr lang="ru-RU" dirty="0" err="1" smtClean="0">
                <a:hlinkClick r:id="rId14" action="ppaction://hlinksldjump"/>
              </a:rPr>
              <a:t>Хеллман</a:t>
            </a:r>
            <a:endParaRPr lang="ru-RU" dirty="0" smtClean="0"/>
          </a:p>
          <a:p>
            <a:pPr lvl="1">
              <a:lnSpc>
                <a:spcPct val="90000"/>
              </a:lnSpc>
            </a:pPr>
            <a:r>
              <a:rPr lang="ru-RU" dirty="0" smtClean="0">
                <a:hlinkClick r:id="rId15" action="ppaction://hlinksldjump"/>
              </a:rPr>
              <a:t>Владимир Александрович Котельников</a:t>
            </a:r>
            <a:endParaRPr lang="ru-RU" dirty="0" smtClean="0"/>
          </a:p>
          <a:p>
            <a:pPr lvl="1">
              <a:lnSpc>
                <a:spcPct val="90000"/>
              </a:lnSpc>
            </a:pPr>
            <a:r>
              <a:rPr lang="ru-RU" dirty="0" smtClean="0">
                <a:hlinkClick r:id="rId16" action="ppaction://hlinksldjump"/>
              </a:rPr>
              <a:t>Иван Яковлевич </a:t>
            </a:r>
            <a:r>
              <a:rPr lang="ru-RU" dirty="0" err="1" smtClean="0">
                <a:hlinkClick r:id="rId16" action="ppaction://hlinksldjump"/>
              </a:rPr>
              <a:t>Верченко</a:t>
            </a:r>
            <a:endParaRPr lang="en-US" dirty="0" smtClean="0"/>
          </a:p>
          <a:p>
            <a:r>
              <a:rPr lang="ru-RU" dirty="0" smtClean="0">
                <a:hlinkClick r:id="rId17" action="ppaction://hlinksldjump"/>
              </a:rPr>
              <a:t>Программы на языке </a:t>
            </a:r>
            <a:r>
              <a:rPr lang="en-US" dirty="0" smtClean="0">
                <a:hlinkClick r:id="rId17" action="ppaction://hlinksldjump"/>
              </a:rPr>
              <a:t>Delphi</a:t>
            </a:r>
            <a:endParaRPr lang="en-US" dirty="0" smtClean="0"/>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9" presetClass="entr" presetSubtype="1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fmla="#ppt_w*sin(2.5*pi*$)">
                                          <p:val>
                                            <p:fltVal val="0"/>
                                          </p:val>
                                        </p:tav>
                                        <p:tav tm="100000">
                                          <p:val>
                                            <p:fltVal val="1"/>
                                          </p:val>
                                        </p:tav>
                                      </p:tavLst>
                                    </p:anim>
                                    <p:anim calcmode="lin" valueType="num">
                                      <p:cBhvr>
                                        <p:cTn id="8" dur="5000" fill="hold"/>
                                        <p:tgtEl>
                                          <p:spTgt spid="2"/>
                                        </p:tgtEl>
                                        <p:attrNameLst>
                                          <p:attrName>ppt_h</p:attrName>
                                        </p:attrNameLst>
                                      </p:cBhvr>
                                      <p:tavLst>
                                        <p:tav tm="0">
                                          <p:val>
                                            <p:strVal val="#ppt_h"/>
                                          </p:val>
                                        </p:tav>
                                        <p:tav tm="100000">
                                          <p:val>
                                            <p:strVal val="#ppt_h"/>
                                          </p:val>
                                        </p:tav>
                                      </p:tavLst>
                                    </p:anim>
                                  </p:childTnLst>
                                </p:cTn>
                              </p:par>
                            </p:childTnLst>
                          </p:cTn>
                        </p:par>
                        <p:par>
                          <p:cTn id="9" fill="hold">
                            <p:stCondLst>
                              <p:cond delay="5000"/>
                            </p:stCondLst>
                            <p:childTnLst>
                              <p:par>
                                <p:cTn id="10" presetID="14" presetClass="entr" presetSubtype="10"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randombar(horizont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7" dur="500"/>
                                        <p:tgtEl>
                                          <p:spTgt spid="3">
                                            <p:txEl>
                                              <p:pRg st="1" end="1"/>
                                            </p:txEl>
                                          </p:spTgt>
                                        </p:tgtEl>
                                      </p:cBhvr>
                                    </p:animEffect>
                                  </p:childTnLst>
                                </p:cTn>
                              </p:par>
                            </p:childTnLst>
                          </p:cTn>
                        </p:par>
                        <p:par>
                          <p:cTn id="18" fill="hold">
                            <p:stCondLst>
                              <p:cond delay="500"/>
                            </p:stCondLst>
                            <p:childTnLst>
                              <p:par>
                                <p:cTn id="19" presetID="14" presetClass="entr" presetSubtype="10" fill="hold" grpId="0" nodeType="after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randombar(horizontal)">
                                      <p:cBhvr>
                                        <p:cTn id="21" dur="500"/>
                                        <p:tgtEl>
                                          <p:spTgt spid="3">
                                            <p:txEl>
                                              <p:pRg st="2" end="2"/>
                                            </p:txEl>
                                          </p:spTgt>
                                        </p:tgtEl>
                                      </p:cBhvr>
                                    </p:animEffect>
                                  </p:childTnLst>
                                </p:cTn>
                              </p:par>
                            </p:childTnLst>
                          </p:cTn>
                        </p:par>
                        <p:par>
                          <p:cTn id="22" fill="hold">
                            <p:stCondLst>
                              <p:cond delay="1000"/>
                            </p:stCondLst>
                            <p:childTnLst>
                              <p:par>
                                <p:cTn id="23" presetID="14" presetClass="entr" presetSubtype="10" fill="hold" grpId="0" nodeType="after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5" dur="500"/>
                                        <p:tgtEl>
                                          <p:spTgt spid="3">
                                            <p:txEl>
                                              <p:pRg st="3" end="3"/>
                                            </p:txEl>
                                          </p:spTgt>
                                        </p:tgtEl>
                                      </p:cBhvr>
                                    </p:animEffect>
                                  </p:childTnLst>
                                </p:cTn>
                              </p:par>
                            </p:childTnLst>
                          </p:cTn>
                        </p:par>
                        <p:par>
                          <p:cTn id="26" fill="hold">
                            <p:stCondLst>
                              <p:cond delay="1500"/>
                            </p:stCondLst>
                            <p:childTnLst>
                              <p:par>
                                <p:cTn id="27" presetID="14" presetClass="entr" presetSubtype="10" fill="hold" grpId="0" nodeType="after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4" presetClass="entr" presetSubtype="10" fill="hold" grpId="0"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randombar(horizontal)">
                                      <p:cBhvr>
                                        <p:cTn id="34" dur="500"/>
                                        <p:tgtEl>
                                          <p:spTgt spid="3">
                                            <p:txEl>
                                              <p:pRg st="5" end="5"/>
                                            </p:txEl>
                                          </p:spTgt>
                                        </p:tgtEl>
                                      </p:cBhvr>
                                    </p:animEffect>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8" dur="500"/>
                                        <p:tgtEl>
                                          <p:spTgt spid="3">
                                            <p:txEl>
                                              <p:pRg st="6" end="6"/>
                                            </p:txEl>
                                          </p:spTgt>
                                        </p:tgtEl>
                                      </p:cBhvr>
                                    </p:animEffect>
                                  </p:childTnLst>
                                </p:cTn>
                              </p:par>
                            </p:childTnLst>
                          </p:cTn>
                        </p:par>
                        <p:par>
                          <p:cTn id="39" fill="hold">
                            <p:stCondLst>
                              <p:cond delay="1000"/>
                            </p:stCondLst>
                            <p:childTnLst>
                              <p:par>
                                <p:cTn id="40" presetID="14" presetClass="entr" presetSubtype="10" fill="hold" grpId="0" nodeType="after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randombar(horizontal)">
                                      <p:cBhvr>
                                        <p:cTn id="42" dur="500"/>
                                        <p:tgtEl>
                                          <p:spTgt spid="3">
                                            <p:txEl>
                                              <p:pRg st="7" end="7"/>
                                            </p:txEl>
                                          </p:spTgt>
                                        </p:tgtEl>
                                      </p:cBhvr>
                                    </p:animEffect>
                                  </p:childTnLst>
                                </p:cTn>
                              </p:par>
                            </p:childTnLst>
                          </p:cTn>
                        </p:par>
                        <p:par>
                          <p:cTn id="43" fill="hold">
                            <p:stCondLst>
                              <p:cond delay="1500"/>
                            </p:stCondLst>
                            <p:childTnLst>
                              <p:par>
                                <p:cTn id="44" presetID="14" presetClass="entr" presetSubtype="10" fill="hold" grpId="0" nodeType="after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Effect transition="in" filter="randombar(horizontal)">
                                      <p:cBhvr>
                                        <p:cTn id="46" dur="500"/>
                                        <p:tgtEl>
                                          <p:spTgt spid="3">
                                            <p:txEl>
                                              <p:pRg st="8" end="8"/>
                                            </p:txEl>
                                          </p:spTgt>
                                        </p:tgtEl>
                                      </p:cBhvr>
                                    </p:animEffect>
                                  </p:childTnLst>
                                </p:cTn>
                              </p:par>
                            </p:childTnLst>
                          </p:cTn>
                        </p:par>
                        <p:par>
                          <p:cTn id="47" fill="hold">
                            <p:stCondLst>
                              <p:cond delay="2000"/>
                            </p:stCondLst>
                            <p:childTnLst>
                              <p:par>
                                <p:cTn id="48" presetID="14" presetClass="entr" presetSubtype="10" fill="hold" grpId="0" nodeType="afterEffect">
                                  <p:stCondLst>
                                    <p:cond delay="0"/>
                                  </p:stCondLst>
                                  <p:childTnLst>
                                    <p:set>
                                      <p:cBhvr>
                                        <p:cTn id="49" dur="1" fill="hold">
                                          <p:stCondLst>
                                            <p:cond delay="0"/>
                                          </p:stCondLst>
                                        </p:cTn>
                                        <p:tgtEl>
                                          <p:spTgt spid="3">
                                            <p:txEl>
                                              <p:pRg st="9" end="9"/>
                                            </p:txEl>
                                          </p:spTgt>
                                        </p:tgtEl>
                                        <p:attrNameLst>
                                          <p:attrName>style.visibility</p:attrName>
                                        </p:attrNameLst>
                                      </p:cBhvr>
                                      <p:to>
                                        <p:strVal val="visible"/>
                                      </p:to>
                                    </p:set>
                                    <p:animEffect transition="in" filter="randombar(horizontal)">
                                      <p:cBhvr>
                                        <p:cTn id="50" dur="500"/>
                                        <p:tgtEl>
                                          <p:spTgt spid="3">
                                            <p:txEl>
                                              <p:pRg st="9" end="9"/>
                                            </p:txEl>
                                          </p:spTgt>
                                        </p:tgtEl>
                                      </p:cBhvr>
                                    </p:animEffect>
                                  </p:childTnLst>
                                </p:cTn>
                              </p:par>
                            </p:childTnLst>
                          </p:cTn>
                        </p:par>
                        <p:par>
                          <p:cTn id="51" fill="hold">
                            <p:stCondLst>
                              <p:cond delay="2500"/>
                            </p:stCondLst>
                            <p:childTnLst>
                              <p:par>
                                <p:cTn id="52" presetID="14" presetClass="entr" presetSubtype="10" fill="hold" grpId="0" nodeType="afterEffect">
                                  <p:stCondLst>
                                    <p:cond delay="0"/>
                                  </p:stCondLst>
                                  <p:childTnLst>
                                    <p:set>
                                      <p:cBhvr>
                                        <p:cTn id="53" dur="1" fill="hold">
                                          <p:stCondLst>
                                            <p:cond delay="0"/>
                                          </p:stCondLst>
                                        </p:cTn>
                                        <p:tgtEl>
                                          <p:spTgt spid="3">
                                            <p:txEl>
                                              <p:pRg st="10" end="10"/>
                                            </p:txEl>
                                          </p:spTgt>
                                        </p:tgtEl>
                                        <p:attrNameLst>
                                          <p:attrName>style.visibility</p:attrName>
                                        </p:attrNameLst>
                                      </p:cBhvr>
                                      <p:to>
                                        <p:strVal val="visible"/>
                                      </p:to>
                                    </p:set>
                                    <p:animEffect transition="in" filter="randombar(horizontal)">
                                      <p:cBhvr>
                                        <p:cTn id="54" dur="500"/>
                                        <p:tgtEl>
                                          <p:spTgt spid="3">
                                            <p:txEl>
                                              <p:pRg st="10" end="10"/>
                                            </p:txEl>
                                          </p:spTgt>
                                        </p:tgtEl>
                                      </p:cBhvr>
                                    </p:animEffect>
                                  </p:childTnLst>
                                </p:cTn>
                              </p:par>
                            </p:childTnLst>
                          </p:cTn>
                        </p:par>
                        <p:par>
                          <p:cTn id="55" fill="hold">
                            <p:stCondLst>
                              <p:cond delay="3000"/>
                            </p:stCondLst>
                            <p:childTnLst>
                              <p:par>
                                <p:cTn id="56" presetID="14" presetClass="entr" presetSubtype="10" fill="hold" grpId="0" nodeType="afterEffect">
                                  <p:stCondLst>
                                    <p:cond delay="0"/>
                                  </p:stCondLst>
                                  <p:childTnLst>
                                    <p:set>
                                      <p:cBhvr>
                                        <p:cTn id="57" dur="1" fill="hold">
                                          <p:stCondLst>
                                            <p:cond delay="0"/>
                                          </p:stCondLst>
                                        </p:cTn>
                                        <p:tgtEl>
                                          <p:spTgt spid="3">
                                            <p:txEl>
                                              <p:pRg st="11" end="11"/>
                                            </p:txEl>
                                          </p:spTgt>
                                        </p:tgtEl>
                                        <p:attrNameLst>
                                          <p:attrName>style.visibility</p:attrName>
                                        </p:attrNameLst>
                                      </p:cBhvr>
                                      <p:to>
                                        <p:strVal val="visible"/>
                                      </p:to>
                                    </p:set>
                                    <p:animEffect transition="in" filter="randombar(horizontal)">
                                      <p:cBhvr>
                                        <p:cTn id="58" dur="500"/>
                                        <p:tgtEl>
                                          <p:spTgt spid="3">
                                            <p:txEl>
                                              <p:pRg st="11" end="11"/>
                                            </p:txEl>
                                          </p:spTgt>
                                        </p:tgtEl>
                                      </p:cBhvr>
                                    </p:animEffect>
                                  </p:childTnLst>
                                </p:cTn>
                              </p:par>
                            </p:childTnLst>
                          </p:cTn>
                        </p:par>
                        <p:par>
                          <p:cTn id="59" fill="hold">
                            <p:stCondLst>
                              <p:cond delay="3500"/>
                            </p:stCondLst>
                            <p:childTnLst>
                              <p:par>
                                <p:cTn id="60" presetID="14" presetClass="entr" presetSubtype="10" fill="hold" grpId="0" nodeType="afterEffect">
                                  <p:stCondLst>
                                    <p:cond delay="0"/>
                                  </p:stCondLst>
                                  <p:childTnLst>
                                    <p:set>
                                      <p:cBhvr>
                                        <p:cTn id="61" dur="1" fill="hold">
                                          <p:stCondLst>
                                            <p:cond delay="0"/>
                                          </p:stCondLst>
                                        </p:cTn>
                                        <p:tgtEl>
                                          <p:spTgt spid="3">
                                            <p:txEl>
                                              <p:pRg st="12" end="12"/>
                                            </p:txEl>
                                          </p:spTgt>
                                        </p:tgtEl>
                                        <p:attrNameLst>
                                          <p:attrName>style.visibility</p:attrName>
                                        </p:attrNameLst>
                                      </p:cBhvr>
                                      <p:to>
                                        <p:strVal val="visible"/>
                                      </p:to>
                                    </p:set>
                                    <p:animEffect transition="in" filter="randombar(horizontal)">
                                      <p:cBhvr>
                                        <p:cTn id="62" dur="500"/>
                                        <p:tgtEl>
                                          <p:spTgt spid="3">
                                            <p:txEl>
                                              <p:pRg st="12" end="12"/>
                                            </p:txEl>
                                          </p:spTgt>
                                        </p:tgtEl>
                                      </p:cBhvr>
                                    </p:animEffect>
                                  </p:childTnLst>
                                </p:cTn>
                              </p:par>
                            </p:childTnLst>
                          </p:cTn>
                        </p:par>
                        <p:par>
                          <p:cTn id="63" fill="hold">
                            <p:stCondLst>
                              <p:cond delay="4000"/>
                            </p:stCondLst>
                            <p:childTnLst>
                              <p:par>
                                <p:cTn id="64" presetID="14" presetClass="entr" presetSubtype="10" fill="hold" grpId="0" nodeType="afterEffect">
                                  <p:stCondLst>
                                    <p:cond delay="0"/>
                                  </p:stCondLst>
                                  <p:childTnLst>
                                    <p:set>
                                      <p:cBhvr>
                                        <p:cTn id="65" dur="1" fill="hold">
                                          <p:stCondLst>
                                            <p:cond delay="0"/>
                                          </p:stCondLst>
                                        </p:cTn>
                                        <p:tgtEl>
                                          <p:spTgt spid="3">
                                            <p:txEl>
                                              <p:pRg st="13" end="13"/>
                                            </p:txEl>
                                          </p:spTgt>
                                        </p:tgtEl>
                                        <p:attrNameLst>
                                          <p:attrName>style.visibility</p:attrName>
                                        </p:attrNameLst>
                                      </p:cBhvr>
                                      <p:to>
                                        <p:strVal val="visible"/>
                                      </p:to>
                                    </p:set>
                                    <p:animEffect transition="in" filter="randombar(horizontal)">
                                      <p:cBhvr>
                                        <p:cTn id="66" dur="500"/>
                                        <p:tgtEl>
                                          <p:spTgt spid="3">
                                            <p:txEl>
                                              <p:pRg st="13" end="13"/>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4" presetClass="entr" presetSubtype="10" fill="hold" grpId="0" nodeType="clickEffect">
                                  <p:stCondLst>
                                    <p:cond delay="0"/>
                                  </p:stCondLst>
                                  <p:childTnLst>
                                    <p:set>
                                      <p:cBhvr>
                                        <p:cTn id="70" dur="1" fill="hold">
                                          <p:stCondLst>
                                            <p:cond delay="0"/>
                                          </p:stCondLst>
                                        </p:cTn>
                                        <p:tgtEl>
                                          <p:spTgt spid="3">
                                            <p:txEl>
                                              <p:pRg st="14" end="14"/>
                                            </p:txEl>
                                          </p:spTgt>
                                        </p:tgtEl>
                                        <p:attrNameLst>
                                          <p:attrName>style.visibility</p:attrName>
                                        </p:attrNameLst>
                                      </p:cBhvr>
                                      <p:to>
                                        <p:strVal val="visible"/>
                                      </p:to>
                                    </p:set>
                                    <p:animEffect transition="in" filter="randombar(horizontal)">
                                      <p:cBhvr>
                                        <p:cTn id="71" dur="500"/>
                                        <p:tgtEl>
                                          <p:spTgt spid="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bldLvl="2"/>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 Moi Documenty\Max!\Криптография3.JPG"/>
          <p:cNvPicPr>
            <a:picLocks noChangeAspect="1" noChangeArrowheads="1"/>
          </p:cNvPicPr>
          <p:nvPr/>
        </p:nvPicPr>
        <p:blipFill>
          <a:blip r:embed="rId2">
            <a:lum bright="91000"/>
          </a:blip>
          <a:srcRect/>
          <a:stretch>
            <a:fillRect/>
          </a:stretch>
        </p:blipFill>
        <p:spPr bwMode="auto">
          <a:xfrm>
            <a:off x="0" y="-23"/>
            <a:ext cx="9144000" cy="6858048"/>
          </a:xfrm>
          <a:prstGeom prst="rect">
            <a:avLst/>
          </a:prstGeom>
          <a:noFill/>
        </p:spPr>
      </p:pic>
      <p:sp>
        <p:nvSpPr>
          <p:cNvPr id="2" name="Заголовок 1"/>
          <p:cNvSpPr>
            <a:spLocks noGrp="1"/>
          </p:cNvSpPr>
          <p:nvPr>
            <p:ph type="title"/>
          </p:nvPr>
        </p:nvSpPr>
        <p:spPr/>
        <p:txBody>
          <a:bodyPr/>
          <a:lstStyle/>
          <a:p>
            <a:r>
              <a:rPr lang="ru-RU" b="1" dirty="0" smtClean="0"/>
              <a:t>Введение</a:t>
            </a:r>
            <a:endParaRPr lang="ru-RU" b="1" dirty="0"/>
          </a:p>
        </p:txBody>
      </p:sp>
      <p:sp>
        <p:nvSpPr>
          <p:cNvPr id="3" name="Содержимое 2"/>
          <p:cNvSpPr>
            <a:spLocks noGrp="1"/>
          </p:cNvSpPr>
          <p:nvPr>
            <p:ph idx="1"/>
          </p:nvPr>
        </p:nvSpPr>
        <p:spPr>
          <a:xfrm>
            <a:off x="457200" y="1600200"/>
            <a:ext cx="8229600" cy="4757758"/>
          </a:xfrm>
        </p:spPr>
        <p:txBody>
          <a:bodyPr>
            <a:normAutofit fontScale="77500" lnSpcReduction="20000"/>
          </a:bodyPr>
          <a:lstStyle/>
          <a:p>
            <a:pPr algn="just">
              <a:buNone/>
            </a:pPr>
            <a:r>
              <a:rPr lang="ru-RU" dirty="0" smtClean="0"/>
              <a:t>	КРИПТОГРАФИЯ, или </a:t>
            </a:r>
            <a:r>
              <a:rPr lang="ru-RU" dirty="0" err="1" smtClean="0"/>
              <a:t>криптология</a:t>
            </a:r>
            <a:r>
              <a:rPr lang="ru-RU" dirty="0" smtClean="0"/>
              <a:t>, наука и искусство передачи сообщений в таком виде, чтобы их нельзя было прочитать без специального секретного ключа. Слово «</a:t>
            </a:r>
            <a:r>
              <a:rPr lang="ru-RU" dirty="0" err="1" smtClean="0"/>
              <a:t>криптограф</a:t>
            </a:r>
            <a:r>
              <a:rPr lang="ru-RU" dirty="0" smtClean="0"/>
              <a:t>» происходит от древнегреческих слов </a:t>
            </a:r>
            <a:r>
              <a:rPr lang="ru-RU" dirty="0" err="1" smtClean="0"/>
              <a:t>kryptos</a:t>
            </a:r>
            <a:r>
              <a:rPr lang="ru-RU" dirty="0" smtClean="0"/>
              <a:t> 'секрет' и </a:t>
            </a:r>
            <a:r>
              <a:rPr lang="ru-RU" dirty="0" err="1" smtClean="0"/>
              <a:t>graphos</a:t>
            </a:r>
            <a:r>
              <a:rPr lang="ru-RU" dirty="0" smtClean="0"/>
              <a:t> 'писание'. Исходное сообщение называется в криптографии открытым текстом, или клером. Засекреченное (зашифрованное) сообщение называется </a:t>
            </a:r>
            <a:r>
              <a:rPr lang="ru-RU" dirty="0" err="1" smtClean="0"/>
              <a:t>шифротекстом</a:t>
            </a:r>
            <a:r>
              <a:rPr lang="ru-RU" dirty="0" smtClean="0"/>
              <a:t>, или шифрограммой, или криптограммой. </a:t>
            </a:r>
          </a:p>
          <a:p>
            <a:pPr algn="just">
              <a:buNone/>
            </a:pPr>
            <a:r>
              <a:rPr lang="ru-RU" dirty="0" smtClean="0"/>
              <a:t>	Процедура шифрования обычно включает в себя использование определенного алгоритма и ключа. Алгоритм – это определенный способ засекречивания сообщения, например компьютерная программа или список инструкций. Ключ же конкретизирует процедуру засекречивания. </a:t>
            </a:r>
          </a:p>
        </p:txBody>
      </p:sp>
      <p:sp>
        <p:nvSpPr>
          <p:cNvPr id="4" name="Управляющая кнопка: назад 3">
            <a:hlinkClick r:id="" action="ppaction://hlinkshowjump?jump=previousslide" highlightClick="1"/>
          </p:cNvPr>
          <p:cNvSpPr/>
          <p:nvPr/>
        </p:nvSpPr>
        <p:spPr>
          <a:xfrm>
            <a:off x="8000992" y="6286520"/>
            <a:ext cx="542350" cy="571480"/>
          </a:xfrm>
          <a:prstGeom prst="actionButtonBackPrevious">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Управляющая кнопка: далее 4">
            <a:hlinkClick r:id="" action="ppaction://hlinkshowjump?jump=nextslide" highlightClick="1"/>
          </p:cNvPr>
          <p:cNvSpPr/>
          <p:nvPr/>
        </p:nvSpPr>
        <p:spPr>
          <a:xfrm>
            <a:off x="8572496" y="6286520"/>
            <a:ext cx="571504" cy="571480"/>
          </a:xfrm>
          <a:prstGeom prst="actionButtonForwardNext">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par>
                          <p:cTn id="8" fill="hold">
                            <p:stCondLst>
                              <p:cond delay="2000"/>
                            </p:stCondLst>
                            <p:childTnLst>
                              <p:par>
                                <p:cTn id="9" presetID="3" presetClass="entr" presetSubtype="10" fill="hold" grpId="0" nodeType="afterEffect">
                                  <p:stCondLst>
                                    <p:cond delay="0"/>
                                  </p:stCondLst>
                                  <p:childTnLst>
                                    <p:set>
                                      <p:cBhvr>
                                        <p:cTn id="10" dur="1" fill="hold">
                                          <p:stCondLst>
                                            <p:cond delay="0"/>
                                          </p:stCondLst>
                                        </p:cTn>
                                        <p:tgtEl>
                                          <p:spTgt spid="3">
                                            <p:txEl>
                                              <p:pRg st="0" end="0"/>
                                            </p:txEl>
                                          </p:spTgt>
                                        </p:tgtEl>
                                        <p:attrNameLst>
                                          <p:attrName>style.visibility</p:attrName>
                                        </p:attrNameLst>
                                      </p:cBhvr>
                                      <p:to>
                                        <p:strVal val="visible"/>
                                      </p:to>
                                    </p:set>
                                    <p:animEffect transition="in" filter="blinds(horizontal)">
                                      <p:cBhvr>
                                        <p:cTn id="11" dur="500"/>
                                        <p:tgtEl>
                                          <p:spTgt spid="3">
                                            <p:txEl>
                                              <p:pRg st="0" end="0"/>
                                            </p:txEl>
                                          </p:spTgt>
                                        </p:tgtEl>
                                      </p:cBhvr>
                                    </p:animEffect>
                                  </p:childTnLst>
                                </p:cTn>
                              </p:par>
                            </p:childTnLst>
                          </p:cTn>
                        </p:par>
                        <p:par>
                          <p:cTn id="12" fill="hold">
                            <p:stCondLst>
                              <p:cond delay="2500"/>
                            </p:stCondLst>
                            <p:childTnLst>
                              <p:par>
                                <p:cTn id="13" presetID="3" presetClass="entr" presetSubtype="10" fill="hold" grpId="0" nodeType="after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Effect transition="in" filter="blinds(horizontal)">
                                      <p:cBhvr>
                                        <p:cTn id="15"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 Moi Documenty\Max!\Криптография1.JPG"/>
          <p:cNvPicPr>
            <a:picLocks noChangeAspect="1" noChangeArrowheads="1"/>
          </p:cNvPicPr>
          <p:nvPr/>
        </p:nvPicPr>
        <p:blipFill>
          <a:blip r:embed="rId2">
            <a:lum bright="65000"/>
          </a:blip>
          <a:srcRect/>
          <a:stretch>
            <a:fillRect/>
          </a:stretch>
        </p:blipFill>
        <p:spPr bwMode="auto">
          <a:xfrm>
            <a:off x="-1" y="0"/>
            <a:ext cx="9144001" cy="6858000"/>
          </a:xfrm>
          <a:prstGeom prst="rect">
            <a:avLst/>
          </a:prstGeom>
          <a:noFill/>
        </p:spPr>
      </p:pic>
      <p:sp>
        <p:nvSpPr>
          <p:cNvPr id="6" name="Заголовок 5"/>
          <p:cNvSpPr>
            <a:spLocks noGrp="1"/>
          </p:cNvSpPr>
          <p:nvPr>
            <p:ph type="ctrTitle"/>
          </p:nvPr>
        </p:nvSpPr>
        <p:spPr>
          <a:xfrm>
            <a:off x="571472" y="2130425"/>
            <a:ext cx="8001056" cy="1470025"/>
          </a:xfrm>
        </p:spPr>
        <p:txBody>
          <a:bodyPr/>
          <a:lstStyle/>
          <a:p>
            <a:r>
              <a:rPr lang="ru-RU" b="1" dirty="0" smtClean="0"/>
              <a:t>Механизмы простейших шифров</a:t>
            </a:r>
            <a:endParaRPr lang="ru-RU" b="1" dirty="0"/>
          </a:p>
        </p:txBody>
      </p:sp>
      <p:sp>
        <p:nvSpPr>
          <p:cNvPr id="9" name="Управляющая кнопка: настраиваемая 8">
            <a:hlinkClick r:id="rId3" action="ppaction://hlinksldjump" highlightClick="1"/>
          </p:cNvPr>
          <p:cNvSpPr/>
          <p:nvPr/>
        </p:nvSpPr>
        <p:spPr>
          <a:xfrm>
            <a:off x="3286116" y="4786322"/>
            <a:ext cx="2643206" cy="61378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ПРЕСТАНОВКА</a:t>
            </a:r>
            <a:endParaRPr lang="ru-RU" b="1" dirty="0"/>
          </a:p>
        </p:txBody>
      </p:sp>
      <p:sp>
        <p:nvSpPr>
          <p:cNvPr id="11" name="Управляющая кнопка: настраиваемая 10">
            <a:hlinkClick r:id="rId4" action="ppaction://hlinksldjump" highlightClick="1"/>
          </p:cNvPr>
          <p:cNvSpPr/>
          <p:nvPr/>
        </p:nvSpPr>
        <p:spPr>
          <a:xfrm>
            <a:off x="357158" y="4786322"/>
            <a:ext cx="2643206" cy="613788"/>
          </a:xfrm>
          <a:prstGeom prst="actionButtonBlank">
            <a:avLst/>
          </a:prstGeom>
          <a:solidFill>
            <a:schemeClr val="accent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ЗАМЕНА</a:t>
            </a:r>
            <a:endParaRPr lang="ru-RU" b="1" dirty="0"/>
          </a:p>
        </p:txBody>
      </p:sp>
      <p:sp>
        <p:nvSpPr>
          <p:cNvPr id="12" name="Управляющая кнопка: настраиваемая 11">
            <a:hlinkClick r:id="rId5" action="ppaction://hlinksldjump" highlightClick="1"/>
          </p:cNvPr>
          <p:cNvSpPr/>
          <p:nvPr/>
        </p:nvSpPr>
        <p:spPr>
          <a:xfrm>
            <a:off x="6215042" y="4786322"/>
            <a:ext cx="2643206" cy="613788"/>
          </a:xfrm>
          <a:prstGeom prst="actionButtonBlan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b="1" dirty="0" smtClean="0"/>
              <a:t>ДРОБЛЕНИЕ</a:t>
            </a:r>
            <a:endParaRPr lang="ru-RU" b="1" dirty="0"/>
          </a:p>
        </p:txBody>
      </p:sp>
      <p:sp>
        <p:nvSpPr>
          <p:cNvPr id="8" name="Управляющая кнопка: возврат 7">
            <a:hlinkClick r:id="rId6" action="ppaction://hlinksldjump" highlightClick="1"/>
          </p:cNvPr>
          <p:cNvSpPr/>
          <p:nvPr/>
        </p:nvSpPr>
        <p:spPr>
          <a:xfrm>
            <a:off x="0" y="6286520"/>
            <a:ext cx="571472" cy="571480"/>
          </a:xfrm>
          <a:prstGeom prst="actionButtonReturn">
            <a:avLst/>
          </a:prstGeom>
          <a:solidFill>
            <a:schemeClr val="bg1">
              <a:lumMod val="50000"/>
              <a:alpha val="0"/>
            </a:schemeClr>
          </a:solidFill>
          <a:ln>
            <a:solidFill>
              <a:schemeClr val="bg1">
                <a:lumMod val="50000"/>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Прямоугольник 6">
            <a:hlinkClick r:id="rId7" action="ppaction://hlinkfile"/>
          </p:cNvPr>
          <p:cNvSpPr/>
          <p:nvPr/>
        </p:nvSpPr>
        <p:spPr>
          <a:xfrm>
            <a:off x="500034" y="557214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Прямоугольник 9">
            <a:hlinkClick r:id="rId8" action="ppaction://hlinkfile"/>
          </p:cNvPr>
          <p:cNvSpPr/>
          <p:nvPr/>
        </p:nvSpPr>
        <p:spPr>
          <a:xfrm>
            <a:off x="3428992" y="557214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3" name="Прямоугольник 12">
            <a:hlinkClick r:id="rId9" action="ppaction://hlinkfile"/>
          </p:cNvPr>
          <p:cNvSpPr/>
          <p:nvPr/>
        </p:nvSpPr>
        <p:spPr>
          <a:xfrm>
            <a:off x="6429388" y="557214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7" presetClass="entr" presetSubtype="0" fill="hold" grpId="0" nodeType="clickEffect">
                                  <p:stCondLst>
                                    <p:cond delay="0"/>
                                  </p:stCondLst>
                                  <p:iterate type="lt">
                                    <p:tmPct val="50000"/>
                                  </p:iterate>
                                  <p:childTnLst>
                                    <p:set>
                                      <p:cBhvr>
                                        <p:cTn id="6" dur="1" fill="hold">
                                          <p:stCondLst>
                                            <p:cond delay="0"/>
                                          </p:stCondLst>
                                        </p:cTn>
                                        <p:tgtEl>
                                          <p:spTgt spid="6"/>
                                        </p:tgtEl>
                                        <p:attrNameLst>
                                          <p:attrName>style.visibility</p:attrName>
                                        </p:attrNameLst>
                                      </p:cBhvr>
                                      <p:to>
                                        <p:strVal val="visible"/>
                                      </p:to>
                                    </p:set>
                                    <p:anim calcmode="discrete" valueType="clr">
                                      <p:cBhvr override="childStyle">
                                        <p:cTn id="7" dur="80"/>
                                        <p:tgtEl>
                                          <p:spTgt spid="6"/>
                                        </p:tgtEl>
                                        <p:attrNameLst>
                                          <p:attrName>style.color</p:attrName>
                                        </p:attrNameLst>
                                      </p:cBhvr>
                                      <p:tavLst>
                                        <p:tav tm="0">
                                          <p:val>
                                            <p:clrVal>
                                              <a:schemeClr val="accent2"/>
                                            </p:clrVal>
                                          </p:val>
                                        </p:tav>
                                        <p:tav tm="50000">
                                          <p:val>
                                            <p:clrVal>
                                              <a:schemeClr val="hlink"/>
                                            </p:clrVal>
                                          </p:val>
                                        </p:tav>
                                      </p:tavLst>
                                    </p:anim>
                                    <p:anim calcmode="discrete" valueType="clr">
                                      <p:cBhvr>
                                        <p:cTn id="8" dur="80"/>
                                        <p:tgtEl>
                                          <p:spTgt spid="6"/>
                                        </p:tgtEl>
                                        <p:attrNameLst>
                                          <p:attrName>fillcolor</p:attrName>
                                        </p:attrNameLst>
                                      </p:cBhvr>
                                      <p:tavLst>
                                        <p:tav tm="0">
                                          <p:val>
                                            <p:clrVal>
                                              <a:schemeClr val="accent2"/>
                                            </p:clrVal>
                                          </p:val>
                                        </p:tav>
                                        <p:tav tm="50000">
                                          <p:val>
                                            <p:clrVal>
                                              <a:schemeClr val="hlink"/>
                                            </p:clrVal>
                                          </p:val>
                                        </p:tav>
                                      </p:tavLst>
                                    </p:anim>
                                    <p:set>
                                      <p:cBhvr>
                                        <p:cTn id="9" dur="80"/>
                                        <p:tgtEl>
                                          <p:spTgt spid="6"/>
                                        </p:tgtEl>
                                        <p:attrNameLst>
                                          <p:attrName>fill.type</p:attrName>
                                        </p:attrNameLst>
                                      </p:cBhvr>
                                      <p:to>
                                        <p:strVal val="solid"/>
                                      </p:to>
                                    </p:set>
                                  </p:childTnLst>
                                </p:cTn>
                              </p:par>
                            </p:childTnLst>
                          </p:cTn>
                        </p:par>
                        <p:par>
                          <p:cTn id="10" fill="hold">
                            <p:stCondLst>
                              <p:cond delay="1040"/>
                            </p:stCondLst>
                            <p:childTnLst>
                              <p:par>
                                <p:cTn id="11" presetID="21" presetClass="entr" presetSubtype="4" fill="hold" grpId="0"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heel(4)">
                                      <p:cBhvr>
                                        <p:cTn id="13" dur="2000"/>
                                        <p:tgtEl>
                                          <p:spTgt spid="11"/>
                                        </p:tgtEl>
                                      </p:cBhvr>
                                    </p:animEffect>
                                  </p:childTnLst>
                                </p:cTn>
                              </p:par>
                            </p:childTnLst>
                          </p:cTn>
                        </p:par>
                        <p:par>
                          <p:cTn id="14" fill="hold">
                            <p:stCondLst>
                              <p:cond delay="3040"/>
                            </p:stCondLst>
                            <p:childTnLst>
                              <p:par>
                                <p:cTn id="15" presetID="29" presetClass="entr" presetSubtype="0"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p:cTn id="17" dur="1000" fill="hold"/>
                                        <p:tgtEl>
                                          <p:spTgt spid="7"/>
                                        </p:tgtEl>
                                        <p:attrNameLst>
                                          <p:attrName>ppt_x</p:attrName>
                                        </p:attrNameLst>
                                      </p:cBhvr>
                                      <p:tavLst>
                                        <p:tav tm="0">
                                          <p:val>
                                            <p:strVal val="#ppt_x-.2"/>
                                          </p:val>
                                        </p:tav>
                                        <p:tav tm="100000">
                                          <p:val>
                                            <p:strVal val="#ppt_x"/>
                                          </p:val>
                                        </p:tav>
                                      </p:tavLst>
                                    </p:anim>
                                    <p:anim calcmode="lin" valueType="num">
                                      <p:cBhvr>
                                        <p:cTn id="18" dur="1000" fill="hold"/>
                                        <p:tgtEl>
                                          <p:spTgt spid="7"/>
                                        </p:tgtEl>
                                        <p:attrNameLst>
                                          <p:attrName>ppt_y</p:attrName>
                                        </p:attrNameLst>
                                      </p:cBhvr>
                                      <p:tavLst>
                                        <p:tav tm="0">
                                          <p:val>
                                            <p:strVal val="#ppt_y"/>
                                          </p:val>
                                        </p:tav>
                                        <p:tav tm="100000">
                                          <p:val>
                                            <p:strVal val="#ppt_y"/>
                                          </p:val>
                                        </p:tav>
                                      </p:tavLst>
                                    </p:anim>
                                    <p:animEffect transition="in" filter="wipe(right)" prLst="gradientSize: 0.1">
                                      <p:cBhvr>
                                        <p:cTn id="19" dur="1000"/>
                                        <p:tgtEl>
                                          <p:spTgt spid="7"/>
                                        </p:tgtEl>
                                      </p:cBhvr>
                                    </p:animEffect>
                                  </p:childTnLst>
                                </p:cTn>
                              </p:par>
                            </p:childTnLst>
                          </p:cTn>
                        </p:par>
                        <p:par>
                          <p:cTn id="20" fill="hold">
                            <p:stCondLst>
                              <p:cond delay="4040"/>
                            </p:stCondLst>
                            <p:childTnLst>
                              <p:par>
                                <p:cTn id="21" presetID="21" presetClass="entr" presetSubtype="4"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heel(4)">
                                      <p:cBhvr>
                                        <p:cTn id="23" dur="2000"/>
                                        <p:tgtEl>
                                          <p:spTgt spid="9"/>
                                        </p:tgtEl>
                                      </p:cBhvr>
                                    </p:animEffect>
                                  </p:childTnLst>
                                </p:cTn>
                              </p:par>
                            </p:childTnLst>
                          </p:cTn>
                        </p:par>
                        <p:par>
                          <p:cTn id="24" fill="hold">
                            <p:stCondLst>
                              <p:cond delay="6040"/>
                            </p:stCondLst>
                            <p:childTnLst>
                              <p:par>
                                <p:cTn id="25" presetID="29" presetClass="entr" presetSubtype="0"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 calcmode="lin" valueType="num">
                                      <p:cBhvr>
                                        <p:cTn id="27" dur="1000" fill="hold"/>
                                        <p:tgtEl>
                                          <p:spTgt spid="10"/>
                                        </p:tgtEl>
                                        <p:attrNameLst>
                                          <p:attrName>ppt_x</p:attrName>
                                        </p:attrNameLst>
                                      </p:cBhvr>
                                      <p:tavLst>
                                        <p:tav tm="0">
                                          <p:val>
                                            <p:strVal val="#ppt_x-.2"/>
                                          </p:val>
                                        </p:tav>
                                        <p:tav tm="100000">
                                          <p:val>
                                            <p:strVal val="#ppt_x"/>
                                          </p:val>
                                        </p:tav>
                                      </p:tavLst>
                                    </p:anim>
                                    <p:anim calcmode="lin" valueType="num">
                                      <p:cBhvr>
                                        <p:cTn id="28" dur="1000" fill="hold"/>
                                        <p:tgtEl>
                                          <p:spTgt spid="10"/>
                                        </p:tgtEl>
                                        <p:attrNameLst>
                                          <p:attrName>ppt_y</p:attrName>
                                        </p:attrNameLst>
                                      </p:cBhvr>
                                      <p:tavLst>
                                        <p:tav tm="0">
                                          <p:val>
                                            <p:strVal val="#ppt_y"/>
                                          </p:val>
                                        </p:tav>
                                        <p:tav tm="100000">
                                          <p:val>
                                            <p:strVal val="#ppt_y"/>
                                          </p:val>
                                        </p:tav>
                                      </p:tavLst>
                                    </p:anim>
                                    <p:animEffect transition="in" filter="wipe(right)" prLst="gradientSize: 0.1">
                                      <p:cBhvr>
                                        <p:cTn id="29" dur="1000"/>
                                        <p:tgtEl>
                                          <p:spTgt spid="10"/>
                                        </p:tgtEl>
                                      </p:cBhvr>
                                    </p:animEffect>
                                  </p:childTnLst>
                                </p:cTn>
                              </p:par>
                            </p:childTnLst>
                          </p:cTn>
                        </p:par>
                        <p:par>
                          <p:cTn id="30" fill="hold">
                            <p:stCondLst>
                              <p:cond delay="7040"/>
                            </p:stCondLst>
                            <p:childTnLst>
                              <p:par>
                                <p:cTn id="31" presetID="21" presetClass="entr" presetSubtype="4"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Effect transition="in" filter="wheel(4)">
                                      <p:cBhvr>
                                        <p:cTn id="33" dur="2000"/>
                                        <p:tgtEl>
                                          <p:spTgt spid="12"/>
                                        </p:tgtEl>
                                      </p:cBhvr>
                                    </p:animEffect>
                                  </p:childTnLst>
                                </p:cTn>
                              </p:par>
                            </p:childTnLst>
                          </p:cTn>
                        </p:par>
                        <p:par>
                          <p:cTn id="34" fill="hold">
                            <p:stCondLst>
                              <p:cond delay="9040"/>
                            </p:stCondLst>
                            <p:childTnLst>
                              <p:par>
                                <p:cTn id="35" presetID="29" presetClass="entr" presetSubtype="0"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1000" fill="hold"/>
                                        <p:tgtEl>
                                          <p:spTgt spid="13"/>
                                        </p:tgtEl>
                                        <p:attrNameLst>
                                          <p:attrName>ppt_x</p:attrName>
                                        </p:attrNameLst>
                                      </p:cBhvr>
                                      <p:tavLst>
                                        <p:tav tm="0">
                                          <p:val>
                                            <p:strVal val="#ppt_x-.2"/>
                                          </p:val>
                                        </p:tav>
                                        <p:tav tm="100000">
                                          <p:val>
                                            <p:strVal val="#ppt_x"/>
                                          </p:val>
                                        </p:tav>
                                      </p:tavLst>
                                    </p:anim>
                                    <p:anim calcmode="lin" valueType="num">
                                      <p:cBhvr>
                                        <p:cTn id="38" dur="1000" fill="hold"/>
                                        <p:tgtEl>
                                          <p:spTgt spid="13"/>
                                        </p:tgtEl>
                                        <p:attrNameLst>
                                          <p:attrName>ppt_y</p:attrName>
                                        </p:attrNameLst>
                                      </p:cBhvr>
                                      <p:tavLst>
                                        <p:tav tm="0">
                                          <p:val>
                                            <p:strVal val="#ppt_y"/>
                                          </p:val>
                                        </p:tav>
                                        <p:tav tm="100000">
                                          <p:val>
                                            <p:strVal val="#ppt_y"/>
                                          </p:val>
                                        </p:tav>
                                      </p:tavLst>
                                    </p:anim>
                                    <p:animEffect transition="in" filter="wipe(right)" prLst="gradientSize: 0.1">
                                      <p:cBhvr>
                                        <p:cTn id="39"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animBg="1"/>
      <p:bldP spid="11" grpId="0" animBg="1"/>
      <p:bldP spid="12" grpId="0" animBg="1"/>
      <p:bldP spid="7" grpId="0"/>
      <p:bldP spid="10"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 Moi Documenty\Max!\Криптография1.JPG"/>
          <p:cNvPicPr>
            <a:picLocks noChangeAspect="1" noChangeArrowheads="1"/>
          </p:cNvPicPr>
          <p:nvPr/>
        </p:nvPicPr>
        <p:blipFill>
          <a:blip r:embed="rId2">
            <a:lum bright="75000"/>
          </a:blip>
          <a:srcRect/>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r>
              <a:rPr lang="ru-RU" b="1" dirty="0" smtClean="0"/>
              <a:t>ЗАМЕНА</a:t>
            </a:r>
            <a:endParaRPr lang="ru-RU" b="1" dirty="0"/>
          </a:p>
        </p:txBody>
      </p:sp>
      <p:sp>
        <p:nvSpPr>
          <p:cNvPr id="3" name="Содержимое 2"/>
          <p:cNvSpPr>
            <a:spLocks noGrp="1"/>
          </p:cNvSpPr>
          <p:nvPr>
            <p:ph idx="1"/>
          </p:nvPr>
        </p:nvSpPr>
        <p:spPr>
          <a:xfrm>
            <a:off x="428596" y="1357298"/>
            <a:ext cx="8229600" cy="4972072"/>
          </a:xfrm>
        </p:spPr>
        <p:txBody>
          <a:bodyPr>
            <a:normAutofit fontScale="92500" lnSpcReduction="20000"/>
          </a:bodyPr>
          <a:lstStyle/>
          <a:p>
            <a:pPr algn="just">
              <a:buNone/>
            </a:pPr>
            <a:r>
              <a:rPr lang="ru-RU" dirty="0" smtClean="0"/>
              <a:t>	Один из способов шифрования – простая замена, при которой каждая буква открытого текста заменяется на какую-то букву алфавита (возможно, на ту же самую). Для этого отправитель сообщения должен знать, на какую букву в </a:t>
            </a:r>
            <a:r>
              <a:rPr lang="ru-RU" dirty="0" err="1" smtClean="0"/>
              <a:t>шифротексте</a:t>
            </a:r>
            <a:r>
              <a:rPr lang="ru-RU" dirty="0" smtClean="0"/>
              <a:t> следует заменить каждую букву открытого текста. Часто это делается путем сведения нужных соответствий букв в виде двух алфавитов. Шифрограмма получается путем замены каждой буквы открытого текста на записанную непосредственно под ней букву шифровального алфавита. </a:t>
            </a:r>
          </a:p>
          <a:p>
            <a:pPr algn="just">
              <a:buNone/>
            </a:pPr>
            <a:endParaRPr lang="ru-RU" dirty="0"/>
          </a:p>
        </p:txBody>
      </p:sp>
      <p:sp>
        <p:nvSpPr>
          <p:cNvPr id="4" name="Управляющая кнопка: в начало 3">
            <a:hlinkClick r:id="rId3" action="ppaction://hlinksldjump" highlightClick="1"/>
          </p:cNvPr>
          <p:cNvSpPr/>
          <p:nvPr/>
        </p:nvSpPr>
        <p:spPr>
          <a:xfrm>
            <a:off x="0" y="6357958"/>
            <a:ext cx="571472" cy="500042"/>
          </a:xfrm>
          <a:prstGeom prst="actionButtonBeginning">
            <a:avLst/>
          </a:prstGeom>
          <a:solidFill>
            <a:schemeClr val="bg1">
              <a:lumMod val="50000"/>
              <a:alpha val="2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5" name="Прямоугольник 4">
            <a:hlinkClick r:id="rId4" action="ppaction://hlinkfile"/>
          </p:cNvPr>
          <p:cNvSpPr/>
          <p:nvPr/>
        </p:nvSpPr>
        <p:spPr>
          <a:xfrm>
            <a:off x="3428992" y="628652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 presetClass="entr" presetSubtype="16"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box(in)">
                                      <p:cBhvr>
                                        <p:cTn id="15"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 Moi Documenty\Max!\Криптография1.JPG"/>
          <p:cNvPicPr>
            <a:picLocks noChangeAspect="1" noChangeArrowheads="1"/>
          </p:cNvPicPr>
          <p:nvPr/>
        </p:nvPicPr>
        <p:blipFill>
          <a:blip r:embed="rId2">
            <a:lum bright="75000"/>
          </a:blip>
          <a:srcRect/>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r>
              <a:rPr lang="ru-RU" b="1" dirty="0" smtClean="0"/>
              <a:t>ПЕРЕСТАНОВКА</a:t>
            </a:r>
            <a:endParaRPr lang="ru-RU" b="1" dirty="0"/>
          </a:p>
        </p:txBody>
      </p:sp>
      <p:sp>
        <p:nvSpPr>
          <p:cNvPr id="3" name="Содержимое 2"/>
          <p:cNvSpPr>
            <a:spLocks noGrp="1"/>
          </p:cNvSpPr>
          <p:nvPr>
            <p:ph idx="1"/>
          </p:nvPr>
        </p:nvSpPr>
        <p:spPr>
          <a:xfrm>
            <a:off x="142844" y="1214422"/>
            <a:ext cx="8786874" cy="4929222"/>
          </a:xfrm>
        </p:spPr>
        <p:txBody>
          <a:bodyPr>
            <a:normAutofit fontScale="85000" lnSpcReduction="20000"/>
          </a:bodyPr>
          <a:lstStyle/>
          <a:p>
            <a:pPr algn="just">
              <a:buNone/>
            </a:pPr>
            <a:r>
              <a:rPr lang="ru-RU" dirty="0" smtClean="0"/>
              <a:t>	В шифре перестановки все буквы открытого текста остаются без изменений, но переставляются согласно заранее оговоренному правилу. Здесь также может использоваться ключ, управляющий процедурой шифрования. Ключевое слово может быть использовано для получения шифровальной числовой последовательности путем нумерации букв ключевого слова (относительно друг друга) в порядке их следования слева направо в стандартном алфавите. Далее под числовой последовательностью в строках, равных по длине ключевому слову, записан открытый текст. В процессе шифрования текст выписывается уже по отдельным столбцам в порядке, определяемом данной числовой последовательностью. </a:t>
            </a:r>
          </a:p>
          <a:p>
            <a:pPr algn="just">
              <a:buNone/>
            </a:pPr>
            <a:endParaRPr lang="ru-RU" dirty="0"/>
          </a:p>
        </p:txBody>
      </p:sp>
      <p:sp>
        <p:nvSpPr>
          <p:cNvPr id="4" name="Содержимое 2"/>
          <p:cNvSpPr txBox="1">
            <a:spLocks/>
          </p:cNvSpPr>
          <p:nvPr/>
        </p:nvSpPr>
        <p:spPr>
          <a:xfrm>
            <a:off x="214282" y="1142984"/>
            <a:ext cx="8643998" cy="5357826"/>
          </a:xfrm>
          <a:prstGeom prst="rect">
            <a:avLst/>
          </a:prstGeom>
        </p:spPr>
        <p:txBody>
          <a:bodyPr vert="horz" lIns="91440" tIns="45720" rIns="91440" bIns="45720" rtlCol="0">
            <a:normAutofit fontScale="850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	</a:t>
            </a:r>
            <a:r>
              <a:rPr kumimoji="0" lang="ru-RU" sz="3200" b="0" i="0" u="none" strike="noStrike" kern="1200" cap="none" spc="0" normalizeH="0" baseline="0" noProof="0" dirty="0" smtClean="0">
                <a:ln>
                  <a:noFill/>
                </a:ln>
                <a:solidFill>
                  <a:schemeClr val="tx1"/>
                </a:solidFill>
                <a:effectLst/>
                <a:uLnTx/>
                <a:uFillTx/>
                <a:latin typeface="+mn-lt"/>
                <a:ea typeface="+mn-ea"/>
                <a:cs typeface="+mn-cs"/>
              </a:rPr>
              <a:t>Этот метод перестановки называется перестановкой столбцов, но можно избрать и другие «маршруты» перестановки, например выписывать </a:t>
            </a:r>
            <a:r>
              <a:rPr kumimoji="0" lang="ru-RU" sz="3200" b="0" i="0" u="none" strike="noStrike" kern="1200" cap="none" spc="0" normalizeH="0" baseline="0" noProof="0" dirty="0" err="1" smtClean="0">
                <a:ln>
                  <a:noFill/>
                </a:ln>
                <a:solidFill>
                  <a:schemeClr val="tx1"/>
                </a:solidFill>
                <a:effectLst/>
                <a:uLnTx/>
                <a:uFillTx/>
                <a:latin typeface="+mn-lt"/>
                <a:ea typeface="+mn-ea"/>
                <a:cs typeface="+mn-cs"/>
              </a:rPr>
              <a:t>шифротекст</a:t>
            </a:r>
            <a:r>
              <a:rPr kumimoji="0" lang="ru-RU" sz="3200" b="0" i="0" u="none" strike="noStrike" kern="1200" cap="none" spc="0" normalizeH="0" baseline="0" noProof="0" dirty="0" smtClean="0">
                <a:ln>
                  <a:noFill/>
                </a:ln>
                <a:solidFill>
                  <a:schemeClr val="tx1"/>
                </a:solidFill>
                <a:effectLst/>
                <a:uLnTx/>
                <a:uFillTx/>
                <a:latin typeface="+mn-lt"/>
                <a:ea typeface="+mn-ea"/>
                <a:cs typeface="+mn-cs"/>
              </a:rPr>
              <a:t> следуя по диагонали (слева направо или справа налево, или же чередуя левое и правое направления) или по спирали и т.п. Кроме того, буквы </a:t>
            </a:r>
            <a:r>
              <a:rPr kumimoji="0" lang="ru-RU" sz="3200" b="0" i="0" u="none" strike="noStrike" kern="1200" cap="none" spc="0" normalizeH="0" baseline="0" noProof="0" dirty="0" err="1" smtClean="0">
                <a:ln>
                  <a:noFill/>
                </a:ln>
                <a:solidFill>
                  <a:schemeClr val="tx1"/>
                </a:solidFill>
                <a:effectLst/>
                <a:uLnTx/>
                <a:uFillTx/>
                <a:latin typeface="+mn-lt"/>
                <a:ea typeface="+mn-ea"/>
                <a:cs typeface="+mn-cs"/>
              </a:rPr>
              <a:t>шифротекста</a:t>
            </a:r>
            <a:r>
              <a:rPr kumimoji="0" lang="ru-RU" sz="3200" b="0" i="0" u="none" strike="noStrike" kern="1200" cap="none" spc="0" normalizeH="0" baseline="0" noProof="0" dirty="0" smtClean="0">
                <a:ln>
                  <a:noFill/>
                </a:ln>
                <a:solidFill>
                  <a:schemeClr val="tx1"/>
                </a:solidFill>
                <a:effectLst/>
                <a:uLnTx/>
                <a:uFillTx/>
                <a:latin typeface="+mn-lt"/>
                <a:ea typeface="+mn-ea"/>
                <a:cs typeface="+mn-cs"/>
              </a:rPr>
              <a:t> могут записываться в виде различных геометрических фигур или любыми другими способами. Один из них состоит в двойном шифровании путем повторной перестановки столбцов. При этом и в первом, и во втором блоках перестановки может быть использовано одно и то же ключевое слово, хотя лучше использовать разные ключевые слова. Такой шифр, называющийся двойной перестановкой, получил широкое распространение в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XX</a:t>
            </a:r>
            <a:r>
              <a:rPr kumimoji="0" lang="ru-RU" sz="3200" b="0" i="0" u="none" strike="noStrike" kern="1200" cap="none" spc="0" normalizeH="0" baseline="0" noProof="0" dirty="0" smtClean="0">
                <a:ln>
                  <a:noFill/>
                </a:ln>
                <a:solidFill>
                  <a:schemeClr val="tx1"/>
                </a:solidFill>
                <a:effectLst/>
                <a:uLnTx/>
                <a:uFillTx/>
                <a:latin typeface="+mn-lt"/>
                <a:ea typeface="+mn-ea"/>
                <a:cs typeface="+mn-cs"/>
              </a:rPr>
              <a:t> в.</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5" name="Управляющая кнопка: в начало 4">
            <a:hlinkClick r:id="rId3" action="ppaction://hlinksldjump" highlightClick="1"/>
          </p:cNvPr>
          <p:cNvSpPr/>
          <p:nvPr/>
        </p:nvSpPr>
        <p:spPr>
          <a:xfrm>
            <a:off x="0" y="6357958"/>
            <a:ext cx="571472" cy="500042"/>
          </a:xfrm>
          <a:prstGeom prst="actionButtonBeginning">
            <a:avLst/>
          </a:prstGeom>
          <a:solidFill>
            <a:schemeClr val="bg1">
              <a:lumMod val="50000"/>
              <a:alpha val="2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6" name="Прямоугольник 5">
            <a:hlinkClick r:id="rId4" action="ppaction://hlinkfile"/>
          </p:cNvPr>
          <p:cNvSpPr/>
          <p:nvPr/>
        </p:nvSpPr>
        <p:spPr>
          <a:xfrm>
            <a:off x="3428992" y="6286520"/>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par>
                                <p:cTn id="11" presetID="8" presetClass="entr" presetSubtype="16" fill="hold" grpId="0" nodeType="with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Effect transition="in" filter="diamond(in)">
                                      <p:cBhvr>
                                        <p:cTn id="13" dur="2000"/>
                                        <p:tgtEl>
                                          <p:spTgt spid="3">
                                            <p:txEl>
                                              <p:pRg st="0" end="0"/>
                                            </p:txEl>
                                          </p:spTgt>
                                        </p:tgtEl>
                                      </p:cBhvr>
                                    </p:animEffec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diamond(in)">
                                      <p:cBhvr>
                                        <p:cTn id="18" dur="2000"/>
                                        <p:tgtEl>
                                          <p:spTgt spid="4"/>
                                        </p:tgtEl>
                                      </p:cBhvr>
                                    </p:animEffect>
                                  </p:childTnLst>
                                  <p:subTnLst>
                                    <p:set>
                                      <p:cBhvr override="childStyle">
                                        <p:cTn dur="1" fill="hold" display="0" masterRel="nextClick" afterEffect="1"/>
                                        <p:tgtEl>
                                          <p:spTgt spid="4"/>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C:\!!!! Moi Documenty\Max!\Криптография1.JPG"/>
          <p:cNvPicPr>
            <a:picLocks noChangeAspect="1" noChangeArrowheads="1"/>
          </p:cNvPicPr>
          <p:nvPr/>
        </p:nvPicPr>
        <p:blipFill>
          <a:blip r:embed="rId2">
            <a:lum bright="65000"/>
          </a:blip>
          <a:srcRect/>
          <a:stretch>
            <a:fillRect/>
          </a:stretch>
        </p:blipFill>
        <p:spPr bwMode="auto">
          <a:xfrm>
            <a:off x="-1" y="0"/>
            <a:ext cx="9144001" cy="6858000"/>
          </a:xfrm>
          <a:prstGeom prst="rect">
            <a:avLst/>
          </a:prstGeom>
          <a:noFill/>
        </p:spPr>
      </p:pic>
      <p:sp>
        <p:nvSpPr>
          <p:cNvPr id="2" name="Заголовок 1"/>
          <p:cNvSpPr>
            <a:spLocks noGrp="1"/>
          </p:cNvSpPr>
          <p:nvPr>
            <p:ph type="title"/>
          </p:nvPr>
        </p:nvSpPr>
        <p:spPr/>
        <p:txBody>
          <a:bodyPr/>
          <a:lstStyle/>
          <a:p>
            <a:r>
              <a:rPr lang="ru-RU" b="1" dirty="0" smtClean="0"/>
              <a:t>ДРОБЛЕНИЕ</a:t>
            </a:r>
            <a:endParaRPr lang="ru-RU" b="1" dirty="0"/>
          </a:p>
        </p:txBody>
      </p:sp>
      <p:sp>
        <p:nvSpPr>
          <p:cNvPr id="3" name="Содержимое 2"/>
          <p:cNvSpPr>
            <a:spLocks noGrp="1"/>
          </p:cNvSpPr>
          <p:nvPr>
            <p:ph idx="1"/>
          </p:nvPr>
        </p:nvSpPr>
        <p:spPr>
          <a:xfrm>
            <a:off x="457200" y="1600200"/>
            <a:ext cx="8229600" cy="4757758"/>
          </a:xfrm>
        </p:spPr>
        <p:txBody>
          <a:bodyPr>
            <a:normAutofit fontScale="92500" lnSpcReduction="20000"/>
          </a:bodyPr>
          <a:lstStyle/>
          <a:p>
            <a:pPr algn="just">
              <a:buNone/>
            </a:pPr>
            <a:r>
              <a:rPr lang="en-US" dirty="0" smtClean="0"/>
              <a:t>	</a:t>
            </a:r>
            <a:r>
              <a:rPr lang="ru-RU" dirty="0" smtClean="0"/>
              <a:t>Третьим основным алгоритмом шифрования является дробление. При этом каждой букве открытого текста сопоставляется более одного символа </a:t>
            </a:r>
            <a:r>
              <a:rPr lang="ru-RU" dirty="0" err="1" smtClean="0"/>
              <a:t>шифротекста</a:t>
            </a:r>
            <a:r>
              <a:rPr lang="ru-RU" dirty="0" smtClean="0"/>
              <a:t>, после чего символы перемешиваются (переставляются) в определенном порядке. Ниже приведена система, демонстрирующая процедуру дробления с использованием знаменитого шифра </a:t>
            </a:r>
            <a:r>
              <a:rPr lang="ru-RU" dirty="0" err="1" smtClean="0"/>
              <a:t>Bifid</a:t>
            </a:r>
            <a:r>
              <a:rPr lang="ru-RU" dirty="0" smtClean="0"/>
              <a:t>, авторство которого приписывается французскому </a:t>
            </a:r>
            <a:r>
              <a:rPr lang="ru-RU" dirty="0" err="1" smtClean="0"/>
              <a:t>криптографу</a:t>
            </a:r>
            <a:r>
              <a:rPr lang="ru-RU" dirty="0" smtClean="0"/>
              <a:t> Феликсу Мари </a:t>
            </a:r>
            <a:r>
              <a:rPr lang="ru-RU" dirty="0" err="1" smtClean="0"/>
              <a:t>Деластеллю</a:t>
            </a:r>
            <a:r>
              <a:rPr lang="ru-RU" dirty="0" smtClean="0"/>
              <a:t>. </a:t>
            </a:r>
            <a:endParaRPr lang="en-US" dirty="0" smtClean="0"/>
          </a:p>
          <a:p>
            <a:pPr algn="just">
              <a:buNone/>
            </a:pPr>
            <a:r>
              <a:rPr lang="en-US" dirty="0" smtClean="0"/>
              <a:t>	</a:t>
            </a:r>
            <a:endParaRPr lang="ru-RU" dirty="0"/>
          </a:p>
        </p:txBody>
      </p:sp>
      <p:sp>
        <p:nvSpPr>
          <p:cNvPr id="5" name="Содержимое 2"/>
          <p:cNvSpPr txBox="1">
            <a:spLocks/>
          </p:cNvSpPr>
          <p:nvPr/>
        </p:nvSpPr>
        <p:spPr>
          <a:xfrm>
            <a:off x="457200" y="1600200"/>
            <a:ext cx="8229600" cy="4525963"/>
          </a:xfrm>
          <a:prstGeom prst="rect">
            <a:avLst/>
          </a:prstGeom>
        </p:spPr>
        <p:txBody>
          <a:bodyPr vert="horz" lIns="91440" tIns="45720" rIns="91440" bIns="45720" rtlCol="0">
            <a:normAutofit fontScale="92500" lnSpcReduction="1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3200" b="0" i="0" u="none" strike="noStrike" kern="1200" cap="none" spc="0" normalizeH="0" baseline="0" noProof="0" smtClean="0">
                <a:ln>
                  <a:noFill/>
                </a:ln>
                <a:solidFill>
                  <a:schemeClr val="tx1"/>
                </a:solidFill>
                <a:effectLst/>
                <a:uLnTx/>
                <a:uFillTx/>
                <a:latin typeface="+mn-lt"/>
                <a:ea typeface="+mn-ea"/>
                <a:cs typeface="+mn-cs"/>
              </a:rPr>
              <a:t>	Сначала составляется шифровальная таблица размером 5</a:t>
            </a:r>
            <a:r>
              <a:rPr kumimoji="0" lang="en-US" sz="3200" b="0" i="0" u="none" strike="noStrike" kern="1200" cap="none" spc="0" normalizeH="0" baseline="0" noProof="0" smtClean="0">
                <a:ln>
                  <a:noFill/>
                </a:ln>
                <a:solidFill>
                  <a:schemeClr val="tx1"/>
                </a:solidFill>
                <a:effectLst/>
                <a:uLnTx/>
                <a:uFillTx/>
                <a:latin typeface="+mn-lt"/>
                <a:ea typeface="+mn-ea"/>
                <a:cs typeface="+mn-cs"/>
              </a:rPr>
              <a:t>x</a:t>
            </a:r>
            <a:r>
              <a:rPr kumimoji="0" lang="ru-RU" sz="3200" b="0" i="0" u="none" strike="noStrike" kern="1200" cap="none" spc="0" normalizeH="0" baseline="0" noProof="0" smtClean="0">
                <a:ln>
                  <a:noFill/>
                </a:ln>
                <a:solidFill>
                  <a:schemeClr val="tx1"/>
                </a:solidFill>
                <a:effectLst/>
                <a:uLnTx/>
                <a:uFillTx/>
                <a:latin typeface="+mn-lt"/>
                <a:ea typeface="+mn-ea"/>
                <a:cs typeface="+mn-cs"/>
              </a:rPr>
              <a:t>5 (т.н. полибианский квадрат), куда построчно вписывается шифровальный алфавит с ключевой фразой</a:t>
            </a:r>
            <a:r>
              <a:rPr kumimoji="0" lang="en-US" sz="3200" b="0" i="0" u="none" strike="noStrike" kern="1200" cap="none" spc="0" normalizeH="0" baseline="0" noProof="0" smtClean="0">
                <a:ln>
                  <a:noFill/>
                </a:ln>
                <a:solidFill>
                  <a:schemeClr val="tx1"/>
                </a:solidFill>
                <a:effectLst/>
                <a:uLnTx/>
                <a:uFillTx/>
                <a:latin typeface="+mn-lt"/>
                <a:ea typeface="+mn-ea"/>
                <a:cs typeface="+mn-cs"/>
              </a:rPr>
              <a:t>,</a:t>
            </a:r>
            <a:r>
              <a:rPr kumimoji="0" lang="ru-RU" sz="3200" b="0" i="0" u="none" strike="noStrike" kern="1200" cap="none" spc="0" normalizeH="0" baseline="0" noProof="0" smtClean="0">
                <a:ln>
                  <a:noFill/>
                </a:ln>
                <a:solidFill>
                  <a:schemeClr val="tx1"/>
                </a:solidFill>
                <a:effectLst/>
                <a:uLnTx/>
                <a:uFillTx/>
                <a:latin typeface="+mn-lt"/>
                <a:ea typeface="+mn-ea"/>
                <a:cs typeface="+mn-cs"/>
              </a:rPr>
              <a:t> причем ради того, чтобы общее число букв алфавита не превышало 25, буква J опускается (поскольку эта буква, с одной стороны, малоупотребительна в английских текстах, а с другой – вполне может быть заменена буквой I, без какого-либо урона для смысла).</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Содержимое 2"/>
          <p:cNvSpPr txBox="1">
            <a:spLocks/>
          </p:cNvSpPr>
          <p:nvPr/>
        </p:nvSpPr>
        <p:spPr>
          <a:xfrm>
            <a:off x="609600" y="1752600"/>
            <a:ext cx="8229600" cy="4525963"/>
          </a:xfrm>
          <a:prstGeom prst="rect">
            <a:avLst/>
          </a:prstGeom>
        </p:spPr>
        <p:txBody>
          <a:bodyPr vert="horz" lIns="91440" tIns="45720" rIns="91440" bIns="45720" rtlCol="0">
            <a:normAutofit fontScale="92500" lnSpcReduction="20000"/>
          </a:bodyPr>
          <a:lstStyle/>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r>
              <a:rPr kumimoji="0" lang="ru-RU" sz="3200" b="0" i="0" u="none" strike="noStrike" kern="1200" cap="none" spc="0" normalizeH="0" baseline="0" noProof="0" smtClean="0">
                <a:ln>
                  <a:noFill/>
                </a:ln>
                <a:solidFill>
                  <a:schemeClr val="tx1"/>
                </a:solidFill>
                <a:effectLst/>
                <a:uLnTx/>
                <a:uFillTx/>
                <a:latin typeface="+mn-lt"/>
                <a:ea typeface="+mn-ea"/>
                <a:cs typeface="+mn-cs"/>
              </a:rPr>
              <a:t>	 Далее в процессе шифрования под каждой буквой открытого текста в столбик записываются ее табличные координаты – номер строки и, ниже, номер столбца, а затем получившаяся цифровая последовательность переводится с помощью той же таблицы обратно в буквенную форму, но на этот раз она читается уже в строчку. При таком шифровании координата строки и координата столбца каждой буквы оказываются разъединенными, что характерно именно для раздробляющего шифра.</a:t>
            </a:r>
            <a:endParaRPr kumimoji="0" lang="ru-RU" sz="3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Управляющая кнопка: в начало 6">
            <a:hlinkClick r:id="rId3" action="ppaction://hlinksldjump" highlightClick="1"/>
          </p:cNvPr>
          <p:cNvSpPr/>
          <p:nvPr/>
        </p:nvSpPr>
        <p:spPr>
          <a:xfrm>
            <a:off x="0" y="6357958"/>
            <a:ext cx="571472" cy="500042"/>
          </a:xfrm>
          <a:prstGeom prst="actionButtonBeginning">
            <a:avLst/>
          </a:prstGeom>
          <a:solidFill>
            <a:schemeClr val="bg1">
              <a:lumMod val="50000"/>
              <a:alpha val="25000"/>
            </a:schemeClr>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Прямоугольник 7">
            <a:hlinkClick r:id="rId4" action="ppaction://hlinkfile"/>
          </p:cNvPr>
          <p:cNvSpPr/>
          <p:nvPr/>
        </p:nvSpPr>
        <p:spPr>
          <a:xfrm>
            <a:off x="3428992" y="6357958"/>
            <a:ext cx="2276835" cy="338554"/>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ru-RU" sz="1600" b="1" cap="all" spc="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КОД ПРОГРАММЫ</a:t>
            </a:r>
            <a:endParaRPr lang="ru-RU" sz="1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withEffect">
                                  <p:stCondLst>
                                    <p:cond delay="0"/>
                                  </p:stCondLst>
                                  <p:iterate type="lt">
                                    <p:tmPct val="5000"/>
                                  </p:iterate>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checkerboard(across)">
                                      <p:cBhvr>
                                        <p:cTn id="15" dur="500"/>
                                        <p:tgtEl>
                                          <p:spTgt spid="3"/>
                                        </p:tgtEl>
                                      </p:cBhvr>
                                    </p:animEffect>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5" presetClass="entr" presetSubtype="10" fill="hold" grpId="0"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checkerboard(across)">
                                      <p:cBhvr>
                                        <p:cTn id="20" dur="500"/>
                                        <p:tgtEl>
                                          <p:spTgt spid="5"/>
                                        </p:tgtEl>
                                      </p:cBhvr>
                                    </p:animEffec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21" fill="hold">
                      <p:stCondLst>
                        <p:cond delay="indefinite"/>
                      </p:stCondLst>
                      <p:childTnLst>
                        <p:par>
                          <p:cTn id="22" fill="hold">
                            <p:stCondLst>
                              <p:cond delay="0"/>
                            </p:stCondLst>
                            <p:childTnLst>
                              <p:par>
                                <p:cTn id="23" presetID="5" presetClass="entr" presetSubtype="1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checkerboard(across)">
                                      <p:cBhvr>
                                        <p:cTn id="25" dur="500"/>
                                        <p:tgtEl>
                                          <p:spTgt spid="6"/>
                                        </p:tgtEl>
                                      </p:cBhvr>
                                    </p:animEffect>
                                  </p:childTnLst>
                                  <p:subTnLst>
                                    <p:set>
                                      <p:cBhvr override="childStyle">
                                        <p:cTn dur="1" fill="hold" display="0" masterRel="nextClick" afterEffect="1"/>
                                        <p:tgtEl>
                                          <p:spTgt spid="6"/>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5" grpId="0"/>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5124" name="Picture 4" descr="j0217698"/>
          <p:cNvPicPr>
            <a:picLocks noChangeAspect="1" noChangeArrowheads="1"/>
          </p:cNvPicPr>
          <p:nvPr/>
        </p:nvPicPr>
        <p:blipFill>
          <a:blip r:embed="rId2">
            <a:lum bright="78000"/>
          </a:blip>
          <a:srcRect/>
          <a:stretch>
            <a:fillRect/>
          </a:stretch>
        </p:blipFill>
        <p:spPr bwMode="auto">
          <a:xfrm>
            <a:off x="5572132" y="3429000"/>
            <a:ext cx="3195637" cy="3097212"/>
          </a:xfrm>
          <a:prstGeom prst="rect">
            <a:avLst/>
          </a:prstGeom>
          <a:noFill/>
        </p:spPr>
      </p:pic>
      <p:sp>
        <p:nvSpPr>
          <p:cNvPr id="5122" name="Rectangle 2"/>
          <p:cNvSpPr>
            <a:spLocks noGrp="1" noChangeArrowheads="1"/>
          </p:cNvSpPr>
          <p:nvPr>
            <p:ph type="title"/>
          </p:nvPr>
        </p:nvSpPr>
        <p:spPr/>
        <p:txBody>
          <a:bodyPr/>
          <a:lstStyle/>
          <a:p>
            <a:r>
              <a:rPr lang="ru-RU" dirty="0" smtClean="0"/>
              <a:t>УЧЁНЫЕ</a:t>
            </a:r>
            <a:endParaRPr lang="ru-RU" dirty="0"/>
          </a:p>
        </p:txBody>
      </p:sp>
      <p:sp>
        <p:nvSpPr>
          <p:cNvPr id="5123" name="Rectangle 3"/>
          <p:cNvSpPr>
            <a:spLocks noGrp="1" noChangeArrowheads="1"/>
          </p:cNvSpPr>
          <p:nvPr>
            <p:ph type="body" idx="1"/>
          </p:nvPr>
        </p:nvSpPr>
        <p:spPr/>
        <p:txBody>
          <a:bodyPr>
            <a:normAutofit fontScale="85000" lnSpcReduction="20000"/>
          </a:bodyPr>
          <a:lstStyle/>
          <a:p>
            <a:pPr>
              <a:lnSpc>
                <a:spcPct val="90000"/>
              </a:lnSpc>
              <a:buClr>
                <a:schemeClr val="bg1">
                  <a:lumMod val="65000"/>
                </a:schemeClr>
              </a:buClr>
              <a:buFont typeface="Webdings" pitchFamily="18" charset="2"/>
              <a:buChar char=""/>
            </a:pPr>
            <a:r>
              <a:rPr lang="ru-RU" sz="2400" dirty="0">
                <a:solidFill>
                  <a:schemeClr val="accent2"/>
                </a:solidFill>
                <a:hlinkClick r:id="rId3" action="ppaction://hlinksldjump"/>
              </a:rPr>
              <a:t>Леон </a:t>
            </a:r>
            <a:r>
              <a:rPr lang="ru-RU" sz="2400" dirty="0" err="1">
                <a:solidFill>
                  <a:schemeClr val="accent2"/>
                </a:solidFill>
                <a:hlinkClick r:id="rId3" action="ppaction://hlinksldjump"/>
              </a:rPr>
              <a:t>Баттиста</a:t>
            </a:r>
            <a:r>
              <a:rPr lang="ru-RU" sz="2400" dirty="0">
                <a:solidFill>
                  <a:schemeClr val="accent2"/>
                </a:solidFill>
                <a:hlinkClick r:id="rId3" action="ppaction://hlinksldjump"/>
              </a:rPr>
              <a:t> </a:t>
            </a:r>
            <a:r>
              <a:rPr lang="ru-RU" sz="2400" dirty="0" smtClean="0">
                <a:solidFill>
                  <a:schemeClr val="accent2"/>
                </a:solidFill>
                <a:hlinkClick r:id="rId3" action="ppaction://hlinksldjump"/>
              </a:rPr>
              <a:t>Альберти</a:t>
            </a:r>
            <a:endParaRPr lang="ru-RU" sz="2400" dirty="0" smtClean="0">
              <a:solidFill>
                <a:schemeClr val="accent2"/>
              </a:solidFill>
            </a:endParaRPr>
          </a:p>
          <a:p>
            <a:pPr>
              <a:lnSpc>
                <a:spcPct val="90000"/>
              </a:lnSpc>
              <a:buClr>
                <a:schemeClr val="bg1">
                  <a:lumMod val="65000"/>
                </a:schemeClr>
              </a:buClr>
              <a:buNone/>
            </a:pPr>
            <a:endParaRPr lang="ru-RU" sz="2400" dirty="0">
              <a:solidFill>
                <a:schemeClr val="accent2"/>
              </a:solidFill>
            </a:endParaRPr>
          </a:p>
          <a:p>
            <a:pPr>
              <a:lnSpc>
                <a:spcPct val="90000"/>
              </a:lnSpc>
              <a:buClr>
                <a:schemeClr val="bg1">
                  <a:lumMod val="65000"/>
                </a:schemeClr>
              </a:buClr>
              <a:buFont typeface="Webdings" pitchFamily="18" charset="2"/>
              <a:buChar char=""/>
            </a:pPr>
            <a:r>
              <a:rPr lang="ru-RU" sz="2400" dirty="0">
                <a:solidFill>
                  <a:schemeClr val="accent2"/>
                </a:solidFill>
                <a:hlinkClick r:id="rId4" action="ppaction://hlinksldjump"/>
              </a:rPr>
              <a:t>Джироламо </a:t>
            </a:r>
            <a:r>
              <a:rPr lang="ru-RU" sz="2400" dirty="0" err="1" smtClean="0">
                <a:solidFill>
                  <a:schemeClr val="accent2"/>
                </a:solidFill>
                <a:hlinkClick r:id="rId4" action="ppaction://hlinksldjump"/>
              </a:rPr>
              <a:t>Кардано</a:t>
            </a:r>
            <a:endParaRPr lang="ru-RU" sz="2400" dirty="0" smtClean="0">
              <a:solidFill>
                <a:schemeClr val="accent2"/>
              </a:solidFill>
            </a:endParaRPr>
          </a:p>
          <a:p>
            <a:pPr>
              <a:lnSpc>
                <a:spcPct val="90000"/>
              </a:lnSpc>
              <a:buClr>
                <a:schemeClr val="bg1">
                  <a:lumMod val="65000"/>
                </a:schemeClr>
              </a:buClr>
              <a:buNone/>
            </a:pPr>
            <a:endParaRPr lang="ru-RU" sz="2400" dirty="0">
              <a:solidFill>
                <a:schemeClr val="accent2"/>
              </a:solidFill>
            </a:endParaRPr>
          </a:p>
          <a:p>
            <a:pPr>
              <a:lnSpc>
                <a:spcPct val="90000"/>
              </a:lnSpc>
              <a:buClr>
                <a:schemeClr val="bg1">
                  <a:lumMod val="65000"/>
                </a:schemeClr>
              </a:buClr>
              <a:buFont typeface="Webdings" pitchFamily="18" charset="2"/>
              <a:buChar char=""/>
            </a:pPr>
            <a:r>
              <a:rPr lang="ru-RU" sz="2400" dirty="0">
                <a:solidFill>
                  <a:schemeClr val="accent2"/>
                </a:solidFill>
                <a:hlinkClick r:id="rId5" action="ppaction://hlinksldjump"/>
              </a:rPr>
              <a:t>Томас </a:t>
            </a:r>
            <a:r>
              <a:rPr lang="ru-RU" sz="2400" dirty="0" err="1" smtClean="0">
                <a:solidFill>
                  <a:schemeClr val="accent2"/>
                </a:solidFill>
                <a:hlinkClick r:id="rId5" action="ppaction://hlinksldjump"/>
              </a:rPr>
              <a:t>Джефферсон</a:t>
            </a:r>
            <a:endParaRPr lang="ru-RU" sz="2400" dirty="0" smtClean="0">
              <a:solidFill>
                <a:schemeClr val="accent2"/>
              </a:solidFill>
            </a:endParaRPr>
          </a:p>
          <a:p>
            <a:pPr>
              <a:lnSpc>
                <a:spcPct val="90000"/>
              </a:lnSpc>
              <a:buClr>
                <a:schemeClr val="bg1">
                  <a:lumMod val="65000"/>
                </a:schemeClr>
              </a:buClr>
              <a:buFont typeface="Webdings" pitchFamily="18" charset="2"/>
              <a:buChar char=""/>
            </a:pPr>
            <a:endParaRPr lang="ru-RU" sz="2400" dirty="0" smtClean="0">
              <a:solidFill>
                <a:schemeClr val="accent2"/>
              </a:solidFill>
            </a:endParaRPr>
          </a:p>
          <a:p>
            <a:pPr>
              <a:lnSpc>
                <a:spcPct val="90000"/>
              </a:lnSpc>
              <a:buClr>
                <a:schemeClr val="bg1">
                  <a:lumMod val="65000"/>
                </a:schemeClr>
              </a:buClr>
              <a:buFont typeface="Webdings" pitchFamily="18" charset="2"/>
              <a:buChar char=""/>
            </a:pPr>
            <a:r>
              <a:rPr lang="ru-RU" sz="2400" dirty="0" smtClean="0">
                <a:solidFill>
                  <a:schemeClr val="accent2"/>
                </a:solidFill>
                <a:hlinkClick r:id="rId6" action="ppaction://hlinksldjump"/>
              </a:rPr>
              <a:t>Алан Тьюринг</a:t>
            </a:r>
            <a:endParaRPr lang="ru-RU" sz="2400" dirty="0" smtClean="0">
              <a:solidFill>
                <a:schemeClr val="accent2"/>
              </a:solidFill>
            </a:endParaRPr>
          </a:p>
          <a:p>
            <a:pPr>
              <a:lnSpc>
                <a:spcPct val="90000"/>
              </a:lnSpc>
              <a:buClr>
                <a:schemeClr val="bg1">
                  <a:lumMod val="65000"/>
                </a:schemeClr>
              </a:buClr>
              <a:buFont typeface="Webdings" pitchFamily="18" charset="2"/>
              <a:buChar char=""/>
            </a:pPr>
            <a:endParaRPr lang="ru-RU" sz="2400" dirty="0">
              <a:solidFill>
                <a:schemeClr val="accent2"/>
              </a:solidFill>
            </a:endParaRPr>
          </a:p>
          <a:p>
            <a:pPr>
              <a:lnSpc>
                <a:spcPct val="90000"/>
              </a:lnSpc>
              <a:buClr>
                <a:schemeClr val="bg1">
                  <a:lumMod val="65000"/>
                </a:schemeClr>
              </a:buClr>
              <a:buFont typeface="Webdings" pitchFamily="18" charset="2"/>
              <a:buChar char=""/>
            </a:pPr>
            <a:r>
              <a:rPr lang="ru-RU" sz="2400" dirty="0">
                <a:solidFill>
                  <a:schemeClr val="accent2"/>
                </a:solidFill>
                <a:hlinkClick r:id="rId7" action="ppaction://hlinksldjump"/>
              </a:rPr>
              <a:t>Клод </a:t>
            </a:r>
            <a:r>
              <a:rPr lang="ru-RU" sz="2400" dirty="0" smtClean="0">
                <a:solidFill>
                  <a:schemeClr val="accent2"/>
                </a:solidFill>
                <a:hlinkClick r:id="rId7" action="ppaction://hlinksldjump"/>
              </a:rPr>
              <a:t>Шеннон</a:t>
            </a:r>
            <a:endParaRPr lang="ru-RU" sz="2400" dirty="0" smtClean="0">
              <a:solidFill>
                <a:schemeClr val="accent2"/>
              </a:solidFill>
            </a:endParaRPr>
          </a:p>
          <a:p>
            <a:pPr>
              <a:lnSpc>
                <a:spcPct val="90000"/>
              </a:lnSpc>
              <a:buClr>
                <a:schemeClr val="bg1">
                  <a:lumMod val="65000"/>
                </a:schemeClr>
              </a:buClr>
              <a:buFont typeface="Webdings" pitchFamily="18" charset="2"/>
              <a:buChar char=""/>
            </a:pPr>
            <a:endParaRPr lang="en-US" sz="2400" dirty="0">
              <a:solidFill>
                <a:schemeClr val="accent2"/>
              </a:solidFill>
            </a:endParaRPr>
          </a:p>
          <a:p>
            <a:pPr>
              <a:lnSpc>
                <a:spcPct val="90000"/>
              </a:lnSpc>
              <a:buClr>
                <a:schemeClr val="bg1">
                  <a:lumMod val="65000"/>
                </a:schemeClr>
              </a:buClr>
              <a:buFont typeface="Webdings" pitchFamily="18" charset="2"/>
              <a:buChar char=""/>
            </a:pPr>
            <a:r>
              <a:rPr lang="ru-RU" sz="2400" dirty="0">
                <a:solidFill>
                  <a:schemeClr val="accent2"/>
                </a:solidFill>
                <a:hlinkClick r:id="rId8" action="ppaction://hlinksldjump"/>
              </a:rPr>
              <a:t>Мартин </a:t>
            </a:r>
            <a:r>
              <a:rPr lang="ru-RU" sz="2400" dirty="0" err="1" smtClean="0">
                <a:solidFill>
                  <a:schemeClr val="accent2"/>
                </a:solidFill>
                <a:hlinkClick r:id="rId8" action="ppaction://hlinksldjump"/>
              </a:rPr>
              <a:t>Хеллман</a:t>
            </a:r>
            <a:endParaRPr lang="ru-RU" sz="2400" dirty="0" smtClean="0">
              <a:solidFill>
                <a:schemeClr val="accent2"/>
              </a:solidFill>
            </a:endParaRPr>
          </a:p>
          <a:p>
            <a:pPr>
              <a:lnSpc>
                <a:spcPct val="90000"/>
              </a:lnSpc>
              <a:buClr>
                <a:schemeClr val="bg1">
                  <a:lumMod val="65000"/>
                </a:schemeClr>
              </a:buClr>
              <a:buFont typeface="Webdings" pitchFamily="18" charset="2"/>
              <a:buChar char=""/>
            </a:pPr>
            <a:endParaRPr lang="ru-RU" sz="2400" dirty="0">
              <a:solidFill>
                <a:schemeClr val="accent2"/>
              </a:solidFill>
            </a:endParaRPr>
          </a:p>
          <a:p>
            <a:pPr>
              <a:lnSpc>
                <a:spcPct val="90000"/>
              </a:lnSpc>
              <a:buClr>
                <a:schemeClr val="bg1">
                  <a:lumMod val="65000"/>
                </a:schemeClr>
              </a:buClr>
              <a:buFont typeface="Webdings" pitchFamily="18" charset="2"/>
              <a:buChar char=""/>
            </a:pPr>
            <a:r>
              <a:rPr lang="ru-RU" sz="2400" dirty="0">
                <a:solidFill>
                  <a:schemeClr val="accent2"/>
                </a:solidFill>
                <a:hlinkClick r:id="rId9" action="ppaction://hlinksldjump"/>
              </a:rPr>
              <a:t>Владимир Александрович </a:t>
            </a:r>
            <a:r>
              <a:rPr lang="ru-RU" sz="2400" dirty="0" smtClean="0">
                <a:solidFill>
                  <a:schemeClr val="accent2"/>
                </a:solidFill>
                <a:hlinkClick r:id="rId9" action="ppaction://hlinksldjump"/>
              </a:rPr>
              <a:t>Котельников</a:t>
            </a:r>
            <a:endParaRPr lang="ru-RU" sz="2400" dirty="0" smtClean="0">
              <a:solidFill>
                <a:schemeClr val="accent2"/>
              </a:solidFill>
            </a:endParaRPr>
          </a:p>
          <a:p>
            <a:pPr>
              <a:lnSpc>
                <a:spcPct val="90000"/>
              </a:lnSpc>
              <a:buClr>
                <a:schemeClr val="bg1">
                  <a:lumMod val="65000"/>
                </a:schemeClr>
              </a:buClr>
              <a:buFont typeface="Webdings" pitchFamily="18" charset="2"/>
              <a:buChar char=""/>
            </a:pPr>
            <a:endParaRPr lang="ru-RU" sz="2400" dirty="0">
              <a:solidFill>
                <a:schemeClr val="accent2"/>
              </a:solidFill>
            </a:endParaRPr>
          </a:p>
          <a:p>
            <a:pPr>
              <a:lnSpc>
                <a:spcPct val="90000"/>
              </a:lnSpc>
              <a:buClr>
                <a:schemeClr val="bg1">
                  <a:lumMod val="65000"/>
                </a:schemeClr>
              </a:buClr>
              <a:buFont typeface="Webdings" pitchFamily="18" charset="2"/>
              <a:buChar char=""/>
            </a:pPr>
            <a:r>
              <a:rPr lang="ru-RU" sz="2400" dirty="0">
                <a:solidFill>
                  <a:schemeClr val="accent2"/>
                </a:solidFill>
                <a:hlinkClick r:id="rId10" action="ppaction://hlinksldjump"/>
              </a:rPr>
              <a:t>Иван Яковлевич </a:t>
            </a:r>
            <a:r>
              <a:rPr lang="ru-RU" sz="2400" dirty="0" err="1">
                <a:solidFill>
                  <a:schemeClr val="accent2"/>
                </a:solidFill>
                <a:hlinkClick r:id="rId10" action="ppaction://hlinksldjump"/>
              </a:rPr>
              <a:t>Верченко</a:t>
            </a:r>
            <a:endParaRPr lang="ru-RU" sz="2400" dirty="0">
              <a:solidFill>
                <a:schemeClr val="accent2"/>
              </a:solidFill>
            </a:endParaRPr>
          </a:p>
        </p:txBody>
      </p:sp>
      <p:sp>
        <p:nvSpPr>
          <p:cNvPr id="5" name="Управляющая кнопка: возврат 4">
            <a:hlinkClick r:id="rId11" action="ppaction://hlinksldjump" highlightClick="1"/>
          </p:cNvPr>
          <p:cNvSpPr/>
          <p:nvPr/>
        </p:nvSpPr>
        <p:spPr>
          <a:xfrm>
            <a:off x="0" y="6286520"/>
            <a:ext cx="571472" cy="571480"/>
          </a:xfrm>
          <a:prstGeom prst="actionButtonReturn">
            <a:avLst/>
          </a:prstGeom>
          <a:solidFill>
            <a:schemeClr val="bg1">
              <a:lumMod val="50000"/>
              <a:alpha val="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with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box(in)">
                                      <p:cBhvr>
                                        <p:cTn id="7" dur="500"/>
                                        <p:tgtEl>
                                          <p:spTgt spid="5122"/>
                                        </p:tgtEl>
                                      </p:cBhvr>
                                    </p:animEffect>
                                  </p:childTnLst>
                                </p:cTn>
                              </p:par>
                            </p:childTnLst>
                          </p:cTn>
                        </p:par>
                        <p:par>
                          <p:cTn id="8" fill="hold">
                            <p:stCondLst>
                              <p:cond delay="500"/>
                            </p:stCondLst>
                            <p:childTnLst>
                              <p:par>
                                <p:cTn id="9" presetID="14" presetClass="entr" presetSubtype="10" fill="hold" grpId="0" nodeType="afterEffect">
                                  <p:stCondLst>
                                    <p:cond delay="0"/>
                                  </p:stCondLst>
                                  <p:childTnLst>
                                    <p:set>
                                      <p:cBhvr>
                                        <p:cTn id="10" dur="1" fill="hold">
                                          <p:stCondLst>
                                            <p:cond delay="0"/>
                                          </p:stCondLst>
                                        </p:cTn>
                                        <p:tgtEl>
                                          <p:spTgt spid="5123">
                                            <p:txEl>
                                              <p:pRg st="0" end="0"/>
                                            </p:txEl>
                                          </p:spTgt>
                                        </p:tgtEl>
                                        <p:attrNameLst>
                                          <p:attrName>style.visibility</p:attrName>
                                        </p:attrNameLst>
                                      </p:cBhvr>
                                      <p:to>
                                        <p:strVal val="visible"/>
                                      </p:to>
                                    </p:set>
                                    <p:animEffect transition="in" filter="randombar(horizontal)">
                                      <p:cBhvr>
                                        <p:cTn id="11" dur="500"/>
                                        <p:tgtEl>
                                          <p:spTgt spid="5123">
                                            <p:txEl>
                                              <p:pRg st="0" end="0"/>
                                            </p:txEl>
                                          </p:spTgt>
                                        </p:tgtEl>
                                      </p:cBhvr>
                                    </p:animEffect>
                                  </p:childTnLst>
                                </p:cTn>
                              </p:par>
                            </p:childTnLst>
                          </p:cTn>
                        </p:par>
                        <p:par>
                          <p:cTn id="12" fill="hold">
                            <p:stCondLst>
                              <p:cond delay="1000"/>
                            </p:stCondLst>
                            <p:childTnLst>
                              <p:par>
                                <p:cTn id="13" presetID="14" presetClass="entr" presetSubtype="10" fill="hold" grpId="0" nodeType="afterEffect">
                                  <p:stCondLst>
                                    <p:cond delay="0"/>
                                  </p:stCondLst>
                                  <p:childTnLst>
                                    <p:set>
                                      <p:cBhvr>
                                        <p:cTn id="14" dur="1" fill="hold">
                                          <p:stCondLst>
                                            <p:cond delay="0"/>
                                          </p:stCondLst>
                                        </p:cTn>
                                        <p:tgtEl>
                                          <p:spTgt spid="5123">
                                            <p:txEl>
                                              <p:pRg st="2" end="2"/>
                                            </p:txEl>
                                          </p:spTgt>
                                        </p:tgtEl>
                                        <p:attrNameLst>
                                          <p:attrName>style.visibility</p:attrName>
                                        </p:attrNameLst>
                                      </p:cBhvr>
                                      <p:to>
                                        <p:strVal val="visible"/>
                                      </p:to>
                                    </p:set>
                                    <p:animEffect transition="in" filter="randombar(horizontal)">
                                      <p:cBhvr>
                                        <p:cTn id="15" dur="500"/>
                                        <p:tgtEl>
                                          <p:spTgt spid="5123">
                                            <p:txEl>
                                              <p:pRg st="2" end="2"/>
                                            </p:txEl>
                                          </p:spTgt>
                                        </p:tgtEl>
                                      </p:cBhvr>
                                    </p:animEffect>
                                  </p:childTnLst>
                                </p:cTn>
                              </p:par>
                            </p:childTnLst>
                          </p:cTn>
                        </p:par>
                        <p:par>
                          <p:cTn id="16" fill="hold">
                            <p:stCondLst>
                              <p:cond delay="1500"/>
                            </p:stCondLst>
                            <p:childTnLst>
                              <p:par>
                                <p:cTn id="17" presetID="14" presetClass="entr" presetSubtype="10" fill="hold" grpId="0" nodeType="afterEffect">
                                  <p:stCondLst>
                                    <p:cond delay="0"/>
                                  </p:stCondLst>
                                  <p:childTnLst>
                                    <p:set>
                                      <p:cBhvr>
                                        <p:cTn id="18" dur="1" fill="hold">
                                          <p:stCondLst>
                                            <p:cond delay="0"/>
                                          </p:stCondLst>
                                        </p:cTn>
                                        <p:tgtEl>
                                          <p:spTgt spid="5123">
                                            <p:txEl>
                                              <p:pRg st="4" end="4"/>
                                            </p:txEl>
                                          </p:spTgt>
                                        </p:tgtEl>
                                        <p:attrNameLst>
                                          <p:attrName>style.visibility</p:attrName>
                                        </p:attrNameLst>
                                      </p:cBhvr>
                                      <p:to>
                                        <p:strVal val="visible"/>
                                      </p:to>
                                    </p:set>
                                    <p:animEffect transition="in" filter="randombar(horizontal)">
                                      <p:cBhvr>
                                        <p:cTn id="19" dur="500"/>
                                        <p:tgtEl>
                                          <p:spTgt spid="5123">
                                            <p:txEl>
                                              <p:pRg st="4" end="4"/>
                                            </p:txEl>
                                          </p:spTgt>
                                        </p:tgtEl>
                                      </p:cBhvr>
                                    </p:animEffect>
                                  </p:childTnLst>
                                </p:cTn>
                              </p:par>
                            </p:childTnLst>
                          </p:cTn>
                        </p:par>
                        <p:par>
                          <p:cTn id="20" fill="hold">
                            <p:stCondLst>
                              <p:cond delay="2000"/>
                            </p:stCondLst>
                            <p:childTnLst>
                              <p:par>
                                <p:cTn id="21" presetID="14" presetClass="entr" presetSubtype="10" fill="hold" grpId="0" nodeType="afterEffect">
                                  <p:stCondLst>
                                    <p:cond delay="0"/>
                                  </p:stCondLst>
                                  <p:childTnLst>
                                    <p:set>
                                      <p:cBhvr>
                                        <p:cTn id="22" dur="1" fill="hold">
                                          <p:stCondLst>
                                            <p:cond delay="0"/>
                                          </p:stCondLst>
                                        </p:cTn>
                                        <p:tgtEl>
                                          <p:spTgt spid="5123">
                                            <p:txEl>
                                              <p:pRg st="6" end="6"/>
                                            </p:txEl>
                                          </p:spTgt>
                                        </p:tgtEl>
                                        <p:attrNameLst>
                                          <p:attrName>style.visibility</p:attrName>
                                        </p:attrNameLst>
                                      </p:cBhvr>
                                      <p:to>
                                        <p:strVal val="visible"/>
                                      </p:to>
                                    </p:set>
                                    <p:animEffect transition="in" filter="randombar(horizontal)">
                                      <p:cBhvr>
                                        <p:cTn id="23" dur="500"/>
                                        <p:tgtEl>
                                          <p:spTgt spid="5123">
                                            <p:txEl>
                                              <p:pRg st="6" end="6"/>
                                            </p:txEl>
                                          </p:spTgt>
                                        </p:tgtEl>
                                      </p:cBhvr>
                                    </p:animEffect>
                                  </p:childTnLst>
                                </p:cTn>
                              </p:par>
                            </p:childTnLst>
                          </p:cTn>
                        </p:par>
                        <p:par>
                          <p:cTn id="24" fill="hold">
                            <p:stCondLst>
                              <p:cond delay="2500"/>
                            </p:stCondLst>
                            <p:childTnLst>
                              <p:par>
                                <p:cTn id="25" presetID="14" presetClass="entr" presetSubtype="10" fill="hold" grpId="0" nodeType="afterEffect">
                                  <p:stCondLst>
                                    <p:cond delay="0"/>
                                  </p:stCondLst>
                                  <p:childTnLst>
                                    <p:set>
                                      <p:cBhvr>
                                        <p:cTn id="26" dur="1" fill="hold">
                                          <p:stCondLst>
                                            <p:cond delay="0"/>
                                          </p:stCondLst>
                                        </p:cTn>
                                        <p:tgtEl>
                                          <p:spTgt spid="5123">
                                            <p:txEl>
                                              <p:pRg st="8" end="8"/>
                                            </p:txEl>
                                          </p:spTgt>
                                        </p:tgtEl>
                                        <p:attrNameLst>
                                          <p:attrName>style.visibility</p:attrName>
                                        </p:attrNameLst>
                                      </p:cBhvr>
                                      <p:to>
                                        <p:strVal val="visible"/>
                                      </p:to>
                                    </p:set>
                                    <p:animEffect transition="in" filter="randombar(horizontal)">
                                      <p:cBhvr>
                                        <p:cTn id="27" dur="500"/>
                                        <p:tgtEl>
                                          <p:spTgt spid="5123">
                                            <p:txEl>
                                              <p:pRg st="8" end="8"/>
                                            </p:txEl>
                                          </p:spTgt>
                                        </p:tgtEl>
                                      </p:cBhvr>
                                    </p:animEffect>
                                  </p:childTnLst>
                                </p:cTn>
                              </p:par>
                            </p:childTnLst>
                          </p:cTn>
                        </p:par>
                        <p:par>
                          <p:cTn id="28" fill="hold">
                            <p:stCondLst>
                              <p:cond delay="3000"/>
                            </p:stCondLst>
                            <p:childTnLst>
                              <p:par>
                                <p:cTn id="29" presetID="14" presetClass="entr" presetSubtype="10" fill="hold" grpId="0" nodeType="afterEffect">
                                  <p:stCondLst>
                                    <p:cond delay="0"/>
                                  </p:stCondLst>
                                  <p:childTnLst>
                                    <p:set>
                                      <p:cBhvr>
                                        <p:cTn id="30" dur="1" fill="hold">
                                          <p:stCondLst>
                                            <p:cond delay="0"/>
                                          </p:stCondLst>
                                        </p:cTn>
                                        <p:tgtEl>
                                          <p:spTgt spid="5123">
                                            <p:txEl>
                                              <p:pRg st="10" end="10"/>
                                            </p:txEl>
                                          </p:spTgt>
                                        </p:tgtEl>
                                        <p:attrNameLst>
                                          <p:attrName>style.visibility</p:attrName>
                                        </p:attrNameLst>
                                      </p:cBhvr>
                                      <p:to>
                                        <p:strVal val="visible"/>
                                      </p:to>
                                    </p:set>
                                    <p:animEffect transition="in" filter="randombar(horizontal)">
                                      <p:cBhvr>
                                        <p:cTn id="31" dur="500"/>
                                        <p:tgtEl>
                                          <p:spTgt spid="5123">
                                            <p:txEl>
                                              <p:pRg st="10" end="10"/>
                                            </p:txEl>
                                          </p:spTgt>
                                        </p:tgtEl>
                                      </p:cBhvr>
                                    </p:animEffect>
                                  </p:childTnLst>
                                </p:cTn>
                              </p:par>
                            </p:childTnLst>
                          </p:cTn>
                        </p:par>
                        <p:par>
                          <p:cTn id="32" fill="hold">
                            <p:stCondLst>
                              <p:cond delay="3500"/>
                            </p:stCondLst>
                            <p:childTnLst>
                              <p:par>
                                <p:cTn id="33" presetID="14" presetClass="entr" presetSubtype="10" fill="hold" grpId="0" nodeType="afterEffect">
                                  <p:stCondLst>
                                    <p:cond delay="0"/>
                                  </p:stCondLst>
                                  <p:childTnLst>
                                    <p:set>
                                      <p:cBhvr>
                                        <p:cTn id="34" dur="1" fill="hold">
                                          <p:stCondLst>
                                            <p:cond delay="0"/>
                                          </p:stCondLst>
                                        </p:cTn>
                                        <p:tgtEl>
                                          <p:spTgt spid="5123">
                                            <p:txEl>
                                              <p:pRg st="12" end="12"/>
                                            </p:txEl>
                                          </p:spTgt>
                                        </p:tgtEl>
                                        <p:attrNameLst>
                                          <p:attrName>style.visibility</p:attrName>
                                        </p:attrNameLst>
                                      </p:cBhvr>
                                      <p:to>
                                        <p:strVal val="visible"/>
                                      </p:to>
                                    </p:set>
                                    <p:animEffect transition="in" filter="randombar(horizontal)">
                                      <p:cBhvr>
                                        <p:cTn id="35" dur="500"/>
                                        <p:tgtEl>
                                          <p:spTgt spid="5123">
                                            <p:txEl>
                                              <p:pRg st="12" end="12"/>
                                            </p:txEl>
                                          </p:spTgt>
                                        </p:tgtEl>
                                      </p:cBhvr>
                                    </p:animEffect>
                                  </p:childTnLst>
                                </p:cTn>
                              </p:par>
                            </p:childTnLst>
                          </p:cTn>
                        </p:par>
                        <p:par>
                          <p:cTn id="36" fill="hold">
                            <p:stCondLst>
                              <p:cond delay="4000"/>
                            </p:stCondLst>
                            <p:childTnLst>
                              <p:par>
                                <p:cTn id="37" presetID="14" presetClass="entr" presetSubtype="10" fill="hold" grpId="0" nodeType="afterEffect">
                                  <p:stCondLst>
                                    <p:cond delay="0"/>
                                  </p:stCondLst>
                                  <p:childTnLst>
                                    <p:set>
                                      <p:cBhvr>
                                        <p:cTn id="38" dur="1" fill="hold">
                                          <p:stCondLst>
                                            <p:cond delay="0"/>
                                          </p:stCondLst>
                                        </p:cTn>
                                        <p:tgtEl>
                                          <p:spTgt spid="5123">
                                            <p:txEl>
                                              <p:pRg st="14" end="14"/>
                                            </p:txEl>
                                          </p:spTgt>
                                        </p:tgtEl>
                                        <p:attrNameLst>
                                          <p:attrName>style.visibility</p:attrName>
                                        </p:attrNameLst>
                                      </p:cBhvr>
                                      <p:to>
                                        <p:strVal val="visible"/>
                                      </p:to>
                                    </p:set>
                                    <p:animEffect transition="in" filter="randombar(horizontal)">
                                      <p:cBhvr>
                                        <p:cTn id="39" dur="500"/>
                                        <p:tgtEl>
                                          <p:spTgt spid="5123">
                                            <p:txEl>
                                              <p:pRg st="14" end="1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p:bldP spid="512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9220" name="Picture 4" descr=" "/>
          <p:cNvPicPr>
            <a:picLocks noChangeAspect="1" noChangeArrowheads="1"/>
          </p:cNvPicPr>
          <p:nvPr/>
        </p:nvPicPr>
        <p:blipFill>
          <a:blip r:embed="rId2">
            <a:lum bright="48000"/>
          </a:blip>
          <a:srcRect/>
          <a:stretch>
            <a:fillRect/>
          </a:stretch>
        </p:blipFill>
        <p:spPr bwMode="auto">
          <a:xfrm>
            <a:off x="533400" y="2362200"/>
            <a:ext cx="3657600" cy="3559175"/>
          </a:xfrm>
          <a:prstGeom prst="rect">
            <a:avLst/>
          </a:prstGeom>
          <a:noFill/>
          <a:ln w="9525">
            <a:noFill/>
            <a:miter lim="800000"/>
            <a:headEnd/>
            <a:tailEnd/>
          </a:ln>
        </p:spPr>
      </p:pic>
      <p:sp>
        <p:nvSpPr>
          <p:cNvPr id="9218" name="Rectangle 2"/>
          <p:cNvSpPr>
            <a:spLocks noGrp="1" noChangeArrowheads="1"/>
          </p:cNvSpPr>
          <p:nvPr>
            <p:ph type="title"/>
          </p:nvPr>
        </p:nvSpPr>
        <p:spPr>
          <a:xfrm>
            <a:off x="457200" y="0"/>
            <a:ext cx="8229600" cy="990600"/>
          </a:xfrm>
        </p:spPr>
        <p:txBody>
          <a:bodyPr/>
          <a:lstStyle/>
          <a:p>
            <a:r>
              <a:rPr lang="ru-RU" b="1" dirty="0"/>
              <a:t>Леон </a:t>
            </a:r>
            <a:r>
              <a:rPr lang="ru-RU" b="1" dirty="0" err="1"/>
              <a:t>Баттиста</a:t>
            </a:r>
            <a:r>
              <a:rPr lang="ru-RU" b="1" dirty="0"/>
              <a:t> Альберти</a:t>
            </a:r>
          </a:p>
        </p:txBody>
      </p:sp>
      <p:sp>
        <p:nvSpPr>
          <p:cNvPr id="9219" name="Rectangle 3"/>
          <p:cNvSpPr>
            <a:spLocks noGrp="1" noChangeArrowheads="1"/>
          </p:cNvSpPr>
          <p:nvPr>
            <p:ph type="body" idx="1"/>
          </p:nvPr>
        </p:nvSpPr>
        <p:spPr>
          <a:xfrm>
            <a:off x="304800" y="838200"/>
            <a:ext cx="8839200" cy="5867400"/>
          </a:xfrm>
        </p:spPr>
        <p:txBody>
          <a:bodyPr/>
          <a:lstStyle/>
          <a:p>
            <a:pPr algn="ctr">
              <a:lnSpc>
                <a:spcPct val="90000"/>
              </a:lnSpc>
              <a:buFont typeface="Wingdings" pitchFamily="2" charset="2"/>
              <a:buNone/>
            </a:pPr>
            <a:r>
              <a:rPr lang="ru-RU" sz="2600"/>
              <a:t>Леон Баттиста Альберти </a:t>
            </a:r>
            <a:r>
              <a:rPr lang="ru-RU" sz="2600">
                <a:cs typeface="Arial" charset="0"/>
              </a:rPr>
              <a:t>─ </a:t>
            </a:r>
            <a:r>
              <a:rPr lang="ru-RU" sz="2600"/>
              <a:t>незаконорожденный отпрыск влиятельного флорентийского купеческого рода Альберти роился14 февраля 1404 года в Генуе. Образование получил в Падуе в школе педагога-гуманиста Гаспарино Баррицы, где познакомился с древними языками и математикой, и в Болонском университете, где изучал каноническое право, греческую литературу и философию. Сочинил ряд литературных произведений.</a:t>
            </a:r>
          </a:p>
          <a:p>
            <a:pPr algn="ctr">
              <a:lnSpc>
                <a:spcPct val="90000"/>
              </a:lnSpc>
              <a:buFont typeface="Wingdings" pitchFamily="2" charset="2"/>
              <a:buNone/>
            </a:pPr>
            <a:r>
              <a:rPr lang="ru-RU" sz="2600"/>
              <a:t>По окончании университета в 1428 несколько лет провел во Франции; побывал в Нидерландах и Германии. В 1432 вернулся в Италию и получил должность абревиатора (секретаря) римской курии. После восстания в Риме в конце мая – начале июня 1434 вслед за папой Евгением IV бежал во Флоренцию .</a:t>
            </a:r>
          </a:p>
        </p:txBody>
      </p:sp>
      <p:sp>
        <p:nvSpPr>
          <p:cNvPr id="9223" name="Rectangle 7"/>
          <p:cNvSpPr>
            <a:spLocks noChangeArrowheads="1"/>
          </p:cNvSpPr>
          <p:nvPr/>
        </p:nvSpPr>
        <p:spPr bwMode="auto">
          <a:xfrm>
            <a:off x="457200" y="1143000"/>
            <a:ext cx="8229600" cy="5410200"/>
          </a:xfrm>
          <a:prstGeom prst="rect">
            <a:avLst/>
          </a:prstGeom>
          <a:noFill/>
          <a:ln w="9525">
            <a:noFill/>
            <a:miter lim="800000"/>
            <a:headEnd/>
            <a:tailEnd/>
          </a:ln>
          <a:effectLst/>
        </p:spPr>
        <p:txBody>
          <a:bodyPr/>
          <a:lstStyle/>
          <a:p>
            <a:pPr marL="342900" indent="-342900" algn="ctr">
              <a:lnSpc>
                <a:spcPct val="80000"/>
              </a:lnSpc>
              <a:spcBef>
                <a:spcPct val="20000"/>
              </a:spcBef>
              <a:buClr>
                <a:schemeClr val="bg2"/>
              </a:buClr>
              <a:buSzPct val="75000"/>
              <a:buFont typeface="Wingdings" pitchFamily="2" charset="2"/>
              <a:buNone/>
            </a:pPr>
            <a:r>
              <a:rPr lang="ru-RU" sz="2800"/>
              <a:t>Вернулся в Рим после реставрации папской власти в сентябре 1443; с того времени главным объектом его научных интересов стали архитектура и математика. Написал в середине 1440-х </a:t>
            </a:r>
            <a:r>
              <a:rPr lang="ru-RU" sz="2800" i="1"/>
              <a:t>Математические забавы</a:t>
            </a:r>
            <a:r>
              <a:rPr lang="ru-RU" sz="2800"/>
              <a:t>, в который затронул ряд проблем физики, геометрии и астрономии, а в начале 1450-х свою работу </a:t>
            </a:r>
            <a:r>
              <a:rPr lang="ru-RU" sz="2800" i="1"/>
              <a:t>Десять книг о зодчестве</a:t>
            </a:r>
            <a:r>
              <a:rPr lang="ru-RU" sz="2800"/>
              <a:t>, где обобщил античный и современный опыт. Позже составил трактат </a:t>
            </a:r>
            <a:r>
              <a:rPr lang="ru-RU" sz="2800" i="1"/>
              <a:t>О принципах состовления кодов </a:t>
            </a:r>
            <a:r>
              <a:rPr lang="ru-RU" sz="2800"/>
              <a:t>– первый научный труд по криптографии. Выступил как архитектор-практик.</a:t>
            </a:r>
          </a:p>
          <a:p>
            <a:pPr marL="342900" indent="-342900" algn="ctr">
              <a:lnSpc>
                <a:spcPct val="80000"/>
              </a:lnSpc>
              <a:spcBef>
                <a:spcPct val="20000"/>
              </a:spcBef>
              <a:buClr>
                <a:schemeClr val="bg2"/>
              </a:buClr>
              <a:buSzPct val="75000"/>
              <a:buFont typeface="Wingdings" pitchFamily="2" charset="2"/>
              <a:buNone/>
            </a:pPr>
            <a:r>
              <a:rPr lang="ru-RU" sz="2800"/>
              <a:t>Умер в Риме в 1472. </a:t>
            </a:r>
          </a:p>
        </p:txBody>
      </p:sp>
      <p:sp>
        <p:nvSpPr>
          <p:cNvPr id="7" name="Управляющая кнопка: в начало 6">
            <a:hlinkClick r:id="rId3" action="ppaction://hlinksldjump" highlightClick="1"/>
          </p:cNvPr>
          <p:cNvSpPr/>
          <p:nvPr/>
        </p:nvSpPr>
        <p:spPr>
          <a:xfrm>
            <a:off x="0" y="6286520"/>
            <a:ext cx="571472" cy="571480"/>
          </a:xfrm>
          <a:prstGeom prst="actionButtonBeginning">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Управляющая кнопка: возврат 7">
            <a:hlinkClick r:id="rId4" action="ppaction://hlinksldjump" highlightClick="1"/>
          </p:cNvPr>
          <p:cNvSpPr/>
          <p:nvPr/>
        </p:nvSpPr>
        <p:spPr>
          <a:xfrm>
            <a:off x="571472" y="6286520"/>
            <a:ext cx="571472" cy="571480"/>
          </a:xfrm>
          <a:prstGeom prst="actionButtonReturn">
            <a:avLst/>
          </a:prstGeom>
          <a:solidFill>
            <a:schemeClr val="bg1">
              <a:lumMod val="50000"/>
              <a:alpha val="25000"/>
            </a:schemeClr>
          </a:solidFill>
          <a:ln>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9218"/>
                                        </p:tgtEl>
                                        <p:attrNameLst>
                                          <p:attrName>style.visibility</p:attrName>
                                        </p:attrNameLst>
                                      </p:cBhvr>
                                      <p:to>
                                        <p:strVal val="visible"/>
                                      </p:to>
                                    </p:set>
                                  </p:childTnLst>
                                </p:cTn>
                              </p:par>
                              <p:par>
                                <p:cTn id="7" presetID="21" presetClass="entr" presetSubtype="4" fill="hold" nodeType="withEffect">
                                  <p:stCondLst>
                                    <p:cond delay="0"/>
                                  </p:stCondLst>
                                  <p:childTnLst>
                                    <p:set>
                                      <p:cBhvr>
                                        <p:cTn id="8" dur="1" fill="hold">
                                          <p:stCondLst>
                                            <p:cond delay="0"/>
                                          </p:stCondLst>
                                        </p:cTn>
                                        <p:tgtEl>
                                          <p:spTgt spid="9220"/>
                                        </p:tgtEl>
                                        <p:attrNameLst>
                                          <p:attrName>style.visibility</p:attrName>
                                        </p:attrNameLst>
                                      </p:cBhvr>
                                      <p:to>
                                        <p:strVal val="visible"/>
                                      </p:to>
                                    </p:set>
                                    <p:animEffect transition="in" filter="wheel(4)">
                                      <p:cBhvr>
                                        <p:cTn id="9" dur="2000"/>
                                        <p:tgtEl>
                                          <p:spTgt spid="9220"/>
                                        </p:tgtEl>
                                      </p:cBhvr>
                                    </p:animEffect>
                                  </p:childTnLst>
                                </p:cTn>
                              </p:par>
                            </p:childTnLst>
                          </p:cTn>
                        </p:par>
                        <p:par>
                          <p:cTn id="10" fill="hold">
                            <p:stCondLst>
                              <p:cond delay="2000"/>
                            </p:stCondLst>
                            <p:childTnLst>
                              <p:par>
                                <p:cTn id="11" presetID="18" presetClass="entr" presetSubtype="12" fill="hold" grpId="0" nodeType="afterEffect">
                                  <p:stCondLst>
                                    <p:cond delay="0"/>
                                  </p:stCondLst>
                                  <p:childTnLst>
                                    <p:set>
                                      <p:cBhvr>
                                        <p:cTn id="12" dur="1" fill="hold">
                                          <p:stCondLst>
                                            <p:cond delay="0"/>
                                          </p:stCondLst>
                                        </p:cTn>
                                        <p:tgtEl>
                                          <p:spTgt spid="9219"/>
                                        </p:tgtEl>
                                        <p:attrNameLst>
                                          <p:attrName>style.visibility</p:attrName>
                                        </p:attrNameLst>
                                      </p:cBhvr>
                                      <p:to>
                                        <p:strVal val="visible"/>
                                      </p:to>
                                    </p:set>
                                    <p:animEffect transition="in" filter="strips(downLeft)">
                                      <p:cBhvr>
                                        <p:cTn id="13" dur="500"/>
                                        <p:tgtEl>
                                          <p:spTgt spid="9219"/>
                                        </p:tgtEl>
                                      </p:cBhvr>
                                    </p:animEffect>
                                  </p:childTnLst>
                                  <p:subTnLst>
                                    <p:set>
                                      <p:cBhvr override="childStyle">
                                        <p:cTn dur="1" fill="hold" display="0" masterRel="nextClick" afterEffect="1"/>
                                        <p:tgtEl>
                                          <p:spTgt spid="9219"/>
                                        </p:tgtEl>
                                        <p:attrNameLst>
                                          <p:attrName>style.visibility</p:attrName>
                                        </p:attrNameLst>
                                      </p:cBhvr>
                                      <p:to>
                                        <p:strVal val="hidden"/>
                                      </p:to>
                                    </p:set>
                                  </p:subTnLst>
                                </p:cTn>
                              </p:par>
                            </p:childTnLst>
                          </p:cTn>
                        </p:par>
                      </p:childTnLst>
                    </p:cTn>
                  </p:par>
                  <p:par>
                    <p:cTn id="14" fill="hold">
                      <p:stCondLst>
                        <p:cond delay="indefinite"/>
                      </p:stCondLst>
                      <p:childTnLst>
                        <p:par>
                          <p:cTn id="15" fill="hold">
                            <p:stCondLst>
                              <p:cond delay="0"/>
                            </p:stCondLst>
                            <p:childTnLst>
                              <p:par>
                                <p:cTn id="16" presetID="18" presetClass="entr" presetSubtype="12" fill="hold" grpId="0" nodeType="clickEffect">
                                  <p:stCondLst>
                                    <p:cond delay="0"/>
                                  </p:stCondLst>
                                  <p:childTnLst>
                                    <p:set>
                                      <p:cBhvr>
                                        <p:cTn id="17" dur="1" fill="hold">
                                          <p:stCondLst>
                                            <p:cond delay="0"/>
                                          </p:stCondLst>
                                        </p:cTn>
                                        <p:tgtEl>
                                          <p:spTgt spid="9223"/>
                                        </p:tgtEl>
                                        <p:attrNameLst>
                                          <p:attrName>style.visibility</p:attrName>
                                        </p:attrNameLst>
                                      </p:cBhvr>
                                      <p:to>
                                        <p:strVal val="visible"/>
                                      </p:to>
                                    </p:set>
                                    <p:animEffect transition="in" filter="strips(downLeft)">
                                      <p:cBhvr>
                                        <p:cTn id="18" dur="500"/>
                                        <p:tgtEl>
                                          <p:spTgt spid="9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8" grpId="0"/>
      <p:bldP spid="9219" grpId="0"/>
      <p:bldP spid="9223" grpId="0"/>
    </p:bld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609</TotalTime>
  <Words>2535</Words>
  <Application>Microsoft Office PowerPoint</Application>
  <PresentationFormat>Экран (4:3)</PresentationFormat>
  <Paragraphs>127</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КРИПТОГРАФИЯ</vt:lpstr>
      <vt:lpstr>Содержание</vt:lpstr>
      <vt:lpstr>Введение</vt:lpstr>
      <vt:lpstr>Механизмы простейших шифров</vt:lpstr>
      <vt:lpstr>ЗАМЕНА</vt:lpstr>
      <vt:lpstr>ПЕРЕСТАНОВКА</vt:lpstr>
      <vt:lpstr>ДРОБЛЕНИЕ</vt:lpstr>
      <vt:lpstr>УЧЁНЫЕ</vt:lpstr>
      <vt:lpstr>Леон Баттиста Альберти</vt:lpstr>
      <vt:lpstr>Джироламо Кардано</vt:lpstr>
      <vt:lpstr>Томас Джефферсон</vt:lpstr>
      <vt:lpstr>Алан Тьюринг</vt:lpstr>
      <vt:lpstr>Клод Шеннон</vt:lpstr>
      <vt:lpstr>Мартин Хеллман</vt:lpstr>
      <vt:lpstr>Владимир Александрович Котельников</vt:lpstr>
      <vt:lpstr>Иван Яковлевич Верченко</vt:lpstr>
      <vt:lpstr>Программы на языке Delphi</vt:lpstr>
      <vt:lpstr>КОНЕЦ</vt:lpstr>
    </vt:vector>
  </TitlesOfParts>
  <Company>ыыы</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Криптография</dc:title>
  <dc:creator>Макс</dc:creator>
  <cp:lastModifiedBy>Макс</cp:lastModifiedBy>
  <cp:revision>68</cp:revision>
  <dcterms:created xsi:type="dcterms:W3CDTF">2008-05-20T09:43:16Z</dcterms:created>
  <dcterms:modified xsi:type="dcterms:W3CDTF">2009-01-26T09:24:57Z</dcterms:modified>
</cp:coreProperties>
</file>