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7"/>
  </p:notesMasterIdLst>
  <p:sldIdLst>
    <p:sldId id="256" r:id="rId2"/>
    <p:sldId id="257" r:id="rId3"/>
    <p:sldId id="259" r:id="rId4"/>
    <p:sldId id="260" r:id="rId5"/>
    <p:sldId id="261" r:id="rId6"/>
    <p:sldId id="262" r:id="rId7"/>
    <p:sldId id="263" r:id="rId8"/>
    <p:sldId id="264" r:id="rId9"/>
    <p:sldId id="265" r:id="rId10"/>
    <p:sldId id="266" r:id="rId11"/>
    <p:sldId id="267" r:id="rId12"/>
    <p:sldId id="269" r:id="rId13"/>
    <p:sldId id="270" r:id="rId14"/>
    <p:sldId id="258" r:id="rId15"/>
    <p:sldId id="268"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2" d="100"/>
          <a:sy n="82" d="100"/>
        </p:scale>
        <p:origin x="-1524"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F9BDB9-583D-4DB6-9BAC-7C6497B08213}" type="datetimeFigureOut">
              <a:rPr lang="ru-RU" smtClean="0"/>
              <a:pPr/>
              <a:t>05.11.2012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2239A7-160E-4EFB-B830-93917FFCF104}"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Пожалуй, самый необычный рацион у яичной змеи – она питается исключительно яйцами </a:t>
            </a:r>
            <a:r>
              <a:rPr lang="ru-RU" sz="1200" b="0" i="0" kern="1200" dirty="0" err="1" smtClean="0">
                <a:solidFill>
                  <a:schemeClr val="tx1"/>
                </a:solidFill>
                <a:latin typeface="+mn-lt"/>
                <a:ea typeface="+mn-ea"/>
                <a:cs typeface="+mn-cs"/>
              </a:rPr>
              <a:t>наземногнездящихся</a:t>
            </a:r>
            <a:r>
              <a:rPr lang="ru-RU" sz="1200" b="0" i="0" kern="1200" dirty="0" smtClean="0">
                <a:solidFill>
                  <a:schemeClr val="tx1"/>
                </a:solidFill>
                <a:latin typeface="+mn-lt"/>
                <a:ea typeface="+mn-ea"/>
                <a:cs typeface="+mn-cs"/>
              </a:rPr>
              <a:t> птиц и не нападает на животных. Для поедания яиц у этой змеи есть специальный костный выступ в гортани, сначала змея заглатывает яйцо целиком, затем проталкивает его в пищевод, по пути в который оно напарывается на выступ и трескается. Содержимое яйца змея глотает, а скорлупу выплевывает. Кстати, змеи не кровожадны и едят мало относительно своей массы тела. Это связано с </a:t>
            </a:r>
            <a:r>
              <a:rPr lang="ru-RU" sz="1200" b="0" i="0" kern="1200" dirty="0" err="1" smtClean="0">
                <a:solidFill>
                  <a:schemeClr val="tx1"/>
                </a:solidFill>
                <a:latin typeface="+mn-lt"/>
                <a:ea typeface="+mn-ea"/>
                <a:cs typeface="+mn-cs"/>
              </a:rPr>
              <a:t>холоднокровностью</a:t>
            </a:r>
            <a:r>
              <a:rPr lang="ru-RU" sz="1200" b="0" i="0" kern="1200" dirty="0" smtClean="0">
                <a:solidFill>
                  <a:schemeClr val="tx1"/>
                </a:solidFill>
                <a:latin typeface="+mn-lt"/>
                <a:ea typeface="+mn-ea"/>
                <a:cs typeface="+mn-cs"/>
              </a:rPr>
              <a:t> змей и низким уровнем обмена веществ. По этой же причине они отлично переносят голод, известны случаи обитания змей на островах, которые посещаются птицами раз в году. За короткий гнездовой период змеи успевают поохотится на птиц и следующие 4-6-9 месяцев голодают.</a:t>
            </a:r>
            <a:endParaRPr lang="ru-RU" dirty="0"/>
          </a:p>
        </p:txBody>
      </p:sp>
      <p:sp>
        <p:nvSpPr>
          <p:cNvPr id="4" name="Номер слайда 3"/>
          <p:cNvSpPr>
            <a:spLocks noGrp="1"/>
          </p:cNvSpPr>
          <p:nvPr>
            <p:ph type="sldNum" sz="quarter" idx="10"/>
          </p:nvPr>
        </p:nvSpPr>
        <p:spPr/>
        <p:txBody>
          <a:bodyPr/>
          <a:lstStyle/>
          <a:p>
            <a:fld id="{232239A7-160E-4EFB-B830-93917FFCF104}" type="slidenum">
              <a:rPr lang="ru-RU" smtClean="0"/>
              <a:pPr/>
              <a:t>5</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r>
              <a:rPr lang="ru-RU" sz="1200" b="0" i="0" kern="1200" dirty="0" smtClean="0">
                <a:solidFill>
                  <a:schemeClr val="tx1"/>
                </a:solidFill>
                <a:latin typeface="+mn-lt"/>
                <a:ea typeface="+mn-ea"/>
                <a:cs typeface="+mn-cs"/>
              </a:rPr>
              <a:t>Пасть синего кита – целая комната площадью 24 квадратных метра. В этой пасти находится 3-тонный язык, им синий кит проталкивает пищу сквозь фильтр огромных свисающих с неба пластин – китовый ус. Сквозь них проходят тонны воды, которую синий кит заглатывает в процессе приема пищи. А на китовом усе остаются миллионы мелких рачков – ими и насыщаются эти огромные хищники. В общем, для полноценного питания синему киту нужно где-то две тонны криля в сутки.</a:t>
            </a:r>
          </a:p>
          <a:p>
            <a:r>
              <a:rPr lang="ru-RU" sz="1200" b="0" i="0" kern="1200" dirty="0" smtClean="0">
                <a:solidFill>
                  <a:schemeClr val="tx1"/>
                </a:solidFill>
                <a:latin typeface="+mn-lt"/>
                <a:ea typeface="+mn-ea"/>
                <a:cs typeface="+mn-cs"/>
              </a:rPr>
              <a:t>Зубов у гренландского кита нет и весь рот заполнен роговыми пластинками, свисающими с нёба. Длина и ширина пластинок разная: в начале пасти и в конце они короче и уже, а в середине длиннее и шире. Края у них растрепанные и свисают, как бахрома.</a:t>
            </a:r>
          </a:p>
          <a:p>
            <a:r>
              <a:rPr lang="ru-RU" sz="1200" b="0" i="0" kern="1200" dirty="0" smtClean="0">
                <a:solidFill>
                  <a:schemeClr val="tx1"/>
                </a:solidFill>
                <a:latin typeface="+mn-lt"/>
                <a:ea typeface="+mn-ea"/>
                <a:cs typeface="+mn-cs"/>
              </a:rPr>
              <a:t>Всего таких пластинок во рту у кита бывает от 250 до 400 штук.  Когда кит закрывает пасть, пластинки плотно смыкаются, образуя сито, через которое свободно проходит вода, но не может проскочить даже такое малюсенькое животное, как блоха.</a:t>
            </a:r>
          </a:p>
          <a:p>
            <a:r>
              <a:rPr lang="ru-RU" sz="1200" b="0" i="0" kern="1200" dirty="0" smtClean="0">
                <a:solidFill>
                  <a:schemeClr val="tx1"/>
                </a:solidFill>
                <a:latin typeface="+mn-lt"/>
                <a:ea typeface="+mn-ea"/>
                <a:cs typeface="+mn-cs"/>
              </a:rPr>
              <a:t>Без такого сита киту пришлось бы голодать. Ведь основная пища гренландского и других усатых китов — планктон — мельчайшие животные и растительные организмы, обитающие в толще воды. А их по штуке ловить не будешь, нужен цедильный аппарат.</a:t>
            </a:r>
          </a:p>
          <a:p>
            <a:endParaRPr lang="ru-RU" dirty="0"/>
          </a:p>
        </p:txBody>
      </p:sp>
      <p:sp>
        <p:nvSpPr>
          <p:cNvPr id="4" name="Номер слайда 3"/>
          <p:cNvSpPr>
            <a:spLocks noGrp="1"/>
          </p:cNvSpPr>
          <p:nvPr>
            <p:ph type="sldNum" sz="quarter" idx="10"/>
          </p:nvPr>
        </p:nvSpPr>
        <p:spPr/>
        <p:txBody>
          <a:bodyPr/>
          <a:lstStyle/>
          <a:p>
            <a:fld id="{232239A7-160E-4EFB-B830-93917FFCF104}" type="slidenum">
              <a:rPr lang="ru-RU" smtClean="0"/>
              <a:pPr/>
              <a:t>12</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8.gif"/><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image" Target="../media/image2.pn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Pr>
        <a:gradFill rotWithShape="0">
          <a:gsLst>
            <a:gs pos="0">
              <a:schemeClr val="bg1"/>
            </a:gs>
            <a:gs pos="100000">
              <a:srgbClr val="006600"/>
            </a:gs>
          </a:gsLst>
          <a:lin ang="5400000" scaled="1"/>
        </a:gradFill>
        <a:effectLst/>
      </p:bgPr>
    </p:bg>
    <p:spTree>
      <p:nvGrpSpPr>
        <p:cNvPr id="1" name=""/>
        <p:cNvGrpSpPr/>
        <p:nvPr/>
      </p:nvGrpSpPr>
      <p:grpSpPr>
        <a:xfrm>
          <a:off x="0" y="0"/>
          <a:ext cx="0" cy="0"/>
          <a:chOff x="0" y="0"/>
          <a:chExt cx="0" cy="0"/>
        </a:xfrm>
      </p:grpSpPr>
      <p:sp>
        <p:nvSpPr>
          <p:cNvPr id="5131" name="Oval 11" descr="j0438036"/>
          <p:cNvSpPr>
            <a:spLocks noChangeArrowheads="1"/>
          </p:cNvSpPr>
          <p:nvPr/>
        </p:nvSpPr>
        <p:spPr bwMode="auto">
          <a:xfrm>
            <a:off x="130175" y="990600"/>
            <a:ext cx="1371600" cy="1295400"/>
          </a:xfrm>
          <a:prstGeom prst="ellipse">
            <a:avLst/>
          </a:prstGeom>
          <a:blipFill dpi="0" rotWithShape="1">
            <a:blip r:embed="rId2"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sp>
        <p:nvSpPr>
          <p:cNvPr id="5132" name="Oval 12"/>
          <p:cNvSpPr>
            <a:spLocks noChangeArrowheads="1"/>
          </p:cNvSpPr>
          <p:nvPr/>
        </p:nvSpPr>
        <p:spPr bwMode="auto">
          <a:xfrm>
            <a:off x="1611313" y="990600"/>
            <a:ext cx="1371600" cy="1295400"/>
          </a:xfrm>
          <a:prstGeom prst="ellipse">
            <a:avLst/>
          </a:prstGeom>
          <a:blipFill dpi="0" rotWithShape="1">
            <a:blip r:embed="rId3"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sp>
        <p:nvSpPr>
          <p:cNvPr id="5133" name="Oval 13" descr="j0438034"/>
          <p:cNvSpPr>
            <a:spLocks noChangeArrowheads="1"/>
          </p:cNvSpPr>
          <p:nvPr/>
        </p:nvSpPr>
        <p:spPr bwMode="auto">
          <a:xfrm>
            <a:off x="3092450" y="990600"/>
            <a:ext cx="1371600" cy="1295400"/>
          </a:xfrm>
          <a:prstGeom prst="ellipse">
            <a:avLst/>
          </a:prstGeom>
          <a:blipFill dpi="0" rotWithShape="1">
            <a:blip r:embed="rId4"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sp>
        <p:nvSpPr>
          <p:cNvPr id="5134" name="Oval 14" descr="j0438032"/>
          <p:cNvSpPr>
            <a:spLocks noChangeArrowheads="1"/>
          </p:cNvSpPr>
          <p:nvPr/>
        </p:nvSpPr>
        <p:spPr bwMode="auto">
          <a:xfrm>
            <a:off x="4586288" y="989013"/>
            <a:ext cx="1371600" cy="1295400"/>
          </a:xfrm>
          <a:prstGeom prst="ellipse">
            <a:avLst/>
          </a:prstGeom>
          <a:blipFill dpi="0" rotWithShape="1">
            <a:blip r:embed="rId5"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sp>
        <p:nvSpPr>
          <p:cNvPr id="5135" name="Oval 15" descr="j0438020"/>
          <p:cNvSpPr>
            <a:spLocks noChangeArrowheads="1"/>
          </p:cNvSpPr>
          <p:nvPr/>
        </p:nvSpPr>
        <p:spPr bwMode="auto">
          <a:xfrm>
            <a:off x="6083300" y="979488"/>
            <a:ext cx="1371600" cy="1295400"/>
          </a:xfrm>
          <a:prstGeom prst="ellipse">
            <a:avLst/>
          </a:prstGeom>
          <a:blipFill dpi="0" rotWithShape="1">
            <a:blip r:embed="rId6"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sp>
        <p:nvSpPr>
          <p:cNvPr id="5136" name="Oval 16" descr="j0438018"/>
          <p:cNvSpPr>
            <a:spLocks noChangeArrowheads="1"/>
          </p:cNvSpPr>
          <p:nvPr/>
        </p:nvSpPr>
        <p:spPr bwMode="auto">
          <a:xfrm>
            <a:off x="7588250" y="992188"/>
            <a:ext cx="1371600" cy="1295400"/>
          </a:xfrm>
          <a:prstGeom prst="ellipse">
            <a:avLst/>
          </a:prstGeom>
          <a:blipFill dpi="0" rotWithShape="1">
            <a:blip r:embed="rId7" cstate="email"/>
            <a:srcRect/>
            <a:stretch>
              <a:fillRect/>
            </a:stretch>
          </a:blipFill>
          <a:ln w="12700">
            <a:round/>
            <a:headEnd/>
            <a:tailEnd/>
          </a:ln>
          <a:effectLst/>
          <a:scene3d>
            <a:camera prst="legacyObliqueTopRight"/>
            <a:lightRig rig="legacyFlat3" dir="t"/>
          </a:scene3d>
          <a:sp3d extrusionH="74600" prstMaterial="legacyMatte">
            <a:bevelT w="13500" h="13500" prst="angle"/>
            <a:bevelB w="13500" h="13500" prst="angle"/>
            <a:extrusionClr>
              <a:srgbClr val="B2B2B2"/>
            </a:extrusionClr>
          </a:sp3d>
        </p:spPr>
        <p:txBody>
          <a:bodyPr wrap="none" anchor="ctr">
            <a:flatTx/>
          </a:bodyPr>
          <a:lstStyle/>
          <a:p>
            <a:endParaRPr lang="ru-RU"/>
          </a:p>
        </p:txBody>
      </p:sp>
      <p:pic>
        <p:nvPicPr>
          <p:cNvPr id="5138" name="Picture 18" descr="B_Fly02"/>
          <p:cNvPicPr>
            <a:picLocks noChangeAspect="1" noChangeArrowheads="1" noCrop="1"/>
          </p:cNvPicPr>
          <p:nvPr/>
        </p:nvPicPr>
        <p:blipFill>
          <a:blip r:embed="rId8" cstate="email"/>
          <a:srcRect/>
          <a:stretch>
            <a:fillRect/>
          </a:stretch>
        </p:blipFill>
        <p:spPr bwMode="auto">
          <a:xfrm>
            <a:off x="7467600" y="5181600"/>
            <a:ext cx="1524000" cy="1524000"/>
          </a:xfrm>
          <a:prstGeom prst="rect">
            <a:avLst/>
          </a:prstGeom>
          <a:noFill/>
        </p:spPr>
      </p:pic>
      <p:sp>
        <p:nvSpPr>
          <p:cNvPr id="5139" name="Rectangle 19"/>
          <p:cNvSpPr>
            <a:spLocks noGrp="1" noChangeArrowheads="1"/>
          </p:cNvSpPr>
          <p:nvPr>
            <p:ph type="ctrTitle" sz="quarter"/>
          </p:nvPr>
        </p:nvSpPr>
        <p:spPr>
          <a:xfrm>
            <a:off x="685800" y="2130425"/>
            <a:ext cx="7772400" cy="1470025"/>
          </a:xfrm>
        </p:spPr>
        <p:txBody>
          <a:bodyPr/>
          <a:lstStyle>
            <a:lvl1pPr>
              <a:defRPr/>
            </a:lvl1pPr>
          </a:lstStyle>
          <a:p>
            <a:r>
              <a:rPr lang="ru-RU" smtClean="0"/>
              <a:t>Образец заголовка</a:t>
            </a:r>
            <a:endParaRPr lang="ru-RU"/>
          </a:p>
        </p:txBody>
      </p:sp>
      <p:sp>
        <p:nvSpPr>
          <p:cNvPr id="5140" name="Rectangle 20"/>
          <p:cNvSpPr>
            <a:spLocks noGrp="1" noChangeArrowheads="1"/>
          </p:cNvSpPr>
          <p:nvPr>
            <p:ph type="subTitle" sz="quarter" idx="1"/>
          </p:nvPr>
        </p:nvSpPr>
        <p:spPr>
          <a:xfrm>
            <a:off x="1371600" y="3886200"/>
            <a:ext cx="6400800" cy="1752600"/>
          </a:xfrm>
        </p:spPr>
        <p:txBody>
          <a:bodyPr/>
          <a:lstStyle>
            <a:lvl1pPr marL="0" indent="0" algn="ctr">
              <a:buFontTx/>
              <a:buNone/>
              <a:defRPr/>
            </a:lvl1pPr>
          </a:lstStyle>
          <a:p>
            <a:r>
              <a:rPr lang="ru-RU" smtClean="0"/>
              <a:t>Образец подзаголовка</a:t>
            </a:r>
            <a:endParaRPr lang="ru-RU"/>
          </a:p>
        </p:txBody>
      </p:sp>
      <p:sp>
        <p:nvSpPr>
          <p:cNvPr id="5141" name="Rectangle 21"/>
          <p:cNvSpPr>
            <a:spLocks noGrp="1" noChangeArrowheads="1"/>
          </p:cNvSpPr>
          <p:nvPr>
            <p:ph type="dt" sz="quarter" idx="2"/>
          </p:nvPr>
        </p:nvSpPr>
        <p:spPr/>
        <p:txBody>
          <a:bodyPr/>
          <a:lstStyle>
            <a:lvl1pPr>
              <a:defRPr/>
            </a:lvl1pPr>
          </a:lstStyle>
          <a:p>
            <a:fld id="{79393640-8421-4123-955F-3C009186D7D6}" type="datetimeFigureOut">
              <a:rPr lang="ru-RU" smtClean="0"/>
              <a:pPr/>
              <a:t>05.11.2012</a:t>
            </a:fld>
            <a:endParaRPr lang="ru-RU"/>
          </a:p>
        </p:txBody>
      </p:sp>
      <p:sp>
        <p:nvSpPr>
          <p:cNvPr id="5142" name="Rectangle 22"/>
          <p:cNvSpPr>
            <a:spLocks noGrp="1" noChangeArrowheads="1"/>
          </p:cNvSpPr>
          <p:nvPr>
            <p:ph type="ftr" sz="quarter" idx="3"/>
          </p:nvPr>
        </p:nvSpPr>
        <p:spPr/>
        <p:txBody>
          <a:bodyPr/>
          <a:lstStyle>
            <a:lvl1pPr>
              <a:defRPr/>
            </a:lvl1pPr>
          </a:lstStyle>
          <a:p>
            <a:endParaRPr lang="ru-RU"/>
          </a:p>
        </p:txBody>
      </p:sp>
      <p:sp>
        <p:nvSpPr>
          <p:cNvPr id="5143" name="Rectangle 23"/>
          <p:cNvSpPr>
            <a:spLocks noGrp="1" noChangeArrowheads="1"/>
          </p:cNvSpPr>
          <p:nvPr>
            <p:ph type="sldNum" sz="quarter" idx="4"/>
          </p:nvPr>
        </p:nvSpPr>
        <p:spPr/>
        <p:txBody>
          <a:bodyPr/>
          <a:lstStyle>
            <a:lvl1pPr>
              <a:defRPr/>
            </a:lvl1pPr>
          </a:lstStyle>
          <a:p>
            <a:fld id="{068FB00F-E044-48C1-A338-E6DDD87AE13E}" type="slidenum">
              <a:rPr lang="ru-RU" smtClean="0"/>
              <a:pPr/>
              <a:t>‹#›</a:t>
            </a:fld>
            <a:endParaRPr lang="ru-RU"/>
          </a:p>
        </p:txBody>
      </p:sp>
      <p:sp>
        <p:nvSpPr>
          <p:cNvPr id="5144" name="Rectangle 24"/>
          <p:cNvSpPr>
            <a:spLocks noChangeArrowheads="1"/>
          </p:cNvSpPr>
          <p:nvPr/>
        </p:nvSpPr>
        <p:spPr bwMode="auto">
          <a:xfrm>
            <a:off x="0" y="0"/>
            <a:ext cx="9144000" cy="914400"/>
          </a:xfrm>
          <a:prstGeom prst="rect">
            <a:avLst/>
          </a:prstGeom>
          <a:gradFill rotWithShape="1">
            <a:gsLst>
              <a:gs pos="0">
                <a:srgbClr val="006600"/>
              </a:gs>
              <a:gs pos="100000">
                <a:schemeClr val="bg1"/>
              </a:gs>
            </a:gsLst>
            <a:lin ang="5400000" scaled="1"/>
          </a:gradFill>
          <a:ln w="9525">
            <a:noFill/>
            <a:miter lim="800000"/>
            <a:headEnd/>
            <a:tailEnd/>
          </a:ln>
          <a:effectLst/>
        </p:spPr>
        <p:txBody>
          <a:bodyPr wrap="none" anchor="ctr"/>
          <a:lstStyle/>
          <a:p>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5" name="Нижний колонтитул 4"/>
          <p:cNvSpPr>
            <a:spLocks noGrp="1"/>
          </p:cNvSpPr>
          <p:nvPr>
            <p:ph type="ftr" sz="quarter" idx="11"/>
          </p:nvPr>
        </p:nvSpPr>
        <p:spPr/>
        <p:txBody>
          <a:bodyPr/>
          <a:lstStyle>
            <a:lvl1pPr>
              <a:defRPr/>
            </a:lvl1pPr>
          </a:lstStyle>
          <a:p>
            <a:endParaRPr lang="ru-RU"/>
          </a:p>
        </p:txBody>
      </p:sp>
      <p:sp>
        <p:nvSpPr>
          <p:cNvPr id="6" name="Номер слайда 5"/>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8" name="Нижний колонтитул 7"/>
          <p:cNvSpPr>
            <a:spLocks noGrp="1"/>
          </p:cNvSpPr>
          <p:nvPr>
            <p:ph type="ftr" sz="quarter" idx="11"/>
          </p:nvPr>
        </p:nvSpPr>
        <p:spPr/>
        <p:txBody>
          <a:bodyPr/>
          <a:lstStyle>
            <a:lvl1pPr>
              <a:defRPr/>
            </a:lvl1pPr>
          </a:lstStyle>
          <a:p>
            <a:endParaRPr lang="ru-RU"/>
          </a:p>
        </p:txBody>
      </p:sp>
      <p:sp>
        <p:nvSpPr>
          <p:cNvPr id="9" name="Номер слайда 8"/>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4" name="Нижний колонтитул 3"/>
          <p:cNvSpPr>
            <a:spLocks noGrp="1"/>
          </p:cNvSpPr>
          <p:nvPr>
            <p:ph type="ftr" sz="quarter" idx="11"/>
          </p:nvPr>
        </p:nvSpPr>
        <p:spPr/>
        <p:txBody>
          <a:bodyPr/>
          <a:lstStyle>
            <a:lvl1pPr>
              <a:defRPr/>
            </a:lvl1pPr>
          </a:lstStyle>
          <a:p>
            <a:endParaRPr lang="ru-RU"/>
          </a:p>
        </p:txBody>
      </p:sp>
      <p:sp>
        <p:nvSpPr>
          <p:cNvPr id="5" name="Номер слайда 4"/>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3" name="Нижний колонтитул 2"/>
          <p:cNvSpPr>
            <a:spLocks noGrp="1"/>
          </p:cNvSpPr>
          <p:nvPr>
            <p:ph type="ftr" sz="quarter" idx="11"/>
          </p:nvPr>
        </p:nvSpPr>
        <p:spPr/>
        <p:txBody>
          <a:bodyPr/>
          <a:lstStyle>
            <a:lvl1pPr>
              <a:defRPr/>
            </a:lvl1pPr>
          </a:lstStyle>
          <a:p>
            <a:endParaRPr lang="ru-RU"/>
          </a:p>
        </p:txBody>
      </p:sp>
      <p:sp>
        <p:nvSpPr>
          <p:cNvPr id="4" name="Номер слайда 3"/>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lvl1pPr>
              <a:defRPr/>
            </a:lvl1pPr>
          </a:lstStyle>
          <a:p>
            <a:fld id="{79393640-8421-4123-955F-3C009186D7D6}" type="datetimeFigureOut">
              <a:rPr lang="ru-RU" smtClean="0"/>
              <a:pPr/>
              <a:t>05.11.2012</a:t>
            </a:fld>
            <a:endParaRPr lang="ru-RU"/>
          </a:p>
        </p:txBody>
      </p:sp>
      <p:sp>
        <p:nvSpPr>
          <p:cNvPr id="6" name="Нижний колонтитул 5"/>
          <p:cNvSpPr>
            <a:spLocks noGrp="1"/>
          </p:cNvSpPr>
          <p:nvPr>
            <p:ph type="ftr" sz="quarter" idx="11"/>
          </p:nvPr>
        </p:nvSpPr>
        <p:spPr/>
        <p:txBody>
          <a:bodyPr/>
          <a:lstStyle>
            <a:lvl1pPr>
              <a:defRPr/>
            </a:lvl1pPr>
          </a:lstStyle>
          <a:p>
            <a:endParaRPr lang="ru-RU"/>
          </a:p>
        </p:txBody>
      </p:sp>
      <p:sp>
        <p:nvSpPr>
          <p:cNvPr id="7" name="Номер слайда 6"/>
          <p:cNvSpPr>
            <a:spLocks noGrp="1"/>
          </p:cNvSpPr>
          <p:nvPr>
            <p:ph type="sldNum" sz="quarter" idx="12"/>
          </p:nvPr>
        </p:nvSpPr>
        <p:spPr/>
        <p:txBody>
          <a:bodyPr/>
          <a:lstStyle>
            <a:lvl1pPr>
              <a:defRPr/>
            </a:lvl1pPr>
          </a:lstStyle>
          <a:p>
            <a:fld id="{068FB00F-E044-48C1-A338-E6DDD87AE13E}"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2" name="Rectangle 8"/>
          <p:cNvSpPr>
            <a:spLocks noChangeArrowheads="1"/>
          </p:cNvSpPr>
          <p:nvPr/>
        </p:nvSpPr>
        <p:spPr bwMode="auto">
          <a:xfrm>
            <a:off x="0" y="0"/>
            <a:ext cx="9144000" cy="914400"/>
          </a:xfrm>
          <a:prstGeom prst="rect">
            <a:avLst/>
          </a:prstGeom>
          <a:gradFill rotWithShape="1">
            <a:gsLst>
              <a:gs pos="0">
                <a:srgbClr val="006600"/>
              </a:gs>
              <a:gs pos="100000">
                <a:schemeClr val="bg1"/>
              </a:gs>
            </a:gsLst>
            <a:lin ang="5400000" scaled="1"/>
          </a:gradFill>
          <a:ln w="9525">
            <a:noFill/>
            <a:miter lim="800000"/>
            <a:headEnd/>
            <a:tailEnd/>
          </a:ln>
          <a:effectLst/>
        </p:spPr>
        <p:txBody>
          <a:bodyPr wrap="none" anchor="ctr"/>
          <a:lstStyle/>
          <a:p>
            <a:endParaRPr lang="ru-RU"/>
          </a:p>
        </p:txBody>
      </p:sp>
      <p:sp>
        <p:nvSpPr>
          <p:cNvPr id="1031" name="Rectangle 7"/>
          <p:cNvSpPr>
            <a:spLocks noChangeArrowheads="1"/>
          </p:cNvSpPr>
          <p:nvPr/>
        </p:nvSpPr>
        <p:spPr bwMode="auto">
          <a:xfrm>
            <a:off x="0" y="5943600"/>
            <a:ext cx="9144000" cy="914400"/>
          </a:xfrm>
          <a:prstGeom prst="rect">
            <a:avLst/>
          </a:prstGeom>
          <a:gradFill rotWithShape="1">
            <a:gsLst>
              <a:gs pos="0">
                <a:schemeClr val="bg1"/>
              </a:gs>
              <a:gs pos="100000">
                <a:srgbClr val="006600"/>
              </a:gs>
            </a:gsLst>
            <a:lin ang="5400000" scaled="1"/>
          </a:gradFill>
          <a:ln w="9525">
            <a:noFill/>
            <a:miter lim="800000"/>
            <a:headEnd/>
            <a:tailEnd/>
          </a:ln>
          <a:effectLst/>
        </p:spPr>
        <p:txBody>
          <a:bodyPr wrap="none" anchor="ctr"/>
          <a:lstStyle/>
          <a:p>
            <a:endParaRPr lang="ru-RU"/>
          </a:p>
        </p:txBody>
      </p:sp>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79393640-8421-4123-955F-3C009186D7D6}" type="datetimeFigureOut">
              <a:rPr lang="ru-RU" smtClean="0"/>
              <a:pPr/>
              <a:t>05.11.2012</a:t>
            </a:fld>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68FB00F-E044-48C1-A338-E6DDD87AE13E}" type="slidenum">
              <a:rPr lang="ru-RU" smtClean="0"/>
              <a:pPr/>
              <a:t>‹#›</a:t>
            </a:fld>
            <a:endParaRPr lang="ru-RU"/>
          </a:p>
        </p:txBody>
      </p:sp>
      <p:pic>
        <p:nvPicPr>
          <p:cNvPr id="1034" name="Picture 10" descr="bupestrid beetle"/>
          <p:cNvPicPr>
            <a:picLocks noChangeAspect="1" noChangeArrowheads="1"/>
          </p:cNvPicPr>
          <p:nvPr/>
        </p:nvPicPr>
        <p:blipFill>
          <a:blip r:embed="rId13" cstate="email"/>
          <a:srcRect/>
          <a:stretch>
            <a:fillRect/>
          </a:stretch>
        </p:blipFill>
        <p:spPr bwMode="auto">
          <a:xfrm rot="-1343550">
            <a:off x="7620000" y="5791200"/>
            <a:ext cx="1219200" cy="796925"/>
          </a:xfrm>
          <a:prstGeom prst="rect">
            <a:avLst/>
          </a:prstGeom>
          <a:noFill/>
          <a:effectLst>
            <a:outerShdw dist="107763" dir="2700000" algn="ctr" rotWithShape="0">
              <a:srgbClr val="808080">
                <a:alpha val="50000"/>
              </a:srgbClr>
            </a:outerShdw>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2.xml"/><Relationship Id="rId5" Type="http://schemas.openxmlformats.org/officeDocument/2006/relationships/image" Target="../media/image31.jpeg"/><Relationship Id="rId4" Type="http://schemas.openxmlformats.org/officeDocument/2006/relationships/image" Target="../media/image30.jpeg"/></Relationships>
</file>

<file path=ppt/slides/_rels/slide1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34.jpeg"/><Relationship Id="rId4" Type="http://schemas.openxmlformats.org/officeDocument/2006/relationships/image" Target="../media/image33.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allforchildren.ru/why/where8.php" TargetMode="External"/><Relationship Id="rId13" Type="http://schemas.openxmlformats.org/officeDocument/2006/relationships/hyperlink" Target="http://ecoportal.su/news.php?id=54949" TargetMode="External"/><Relationship Id="rId18" Type="http://schemas.openxmlformats.org/officeDocument/2006/relationships/hyperlink" Target="http://www.ucmp.berkeley.edu/taxa/inverts/mollusca/mollusca.php" TargetMode="External"/><Relationship Id="rId3" Type="http://schemas.openxmlformats.org/officeDocument/2006/relationships/hyperlink" Target="http://wlpp.ru/zhivotnye/oskal-volka-skachat-oboi-na-rabochii-stol" TargetMode="External"/><Relationship Id="rId7" Type="http://schemas.openxmlformats.org/officeDocument/2006/relationships/hyperlink" Target="http://www.fermer1.ru/obshchaya-kharakteristika-krys-dekorativnye-myshi-i-krysy" TargetMode="External"/><Relationship Id="rId12" Type="http://schemas.openxmlformats.org/officeDocument/2006/relationships/hyperlink" Target="http://phototimes.ru/image/576000/" TargetMode="External"/><Relationship Id="rId17" Type="http://schemas.openxmlformats.org/officeDocument/2006/relationships/hyperlink" Target="http://dic.academic.ru/dic.nsf/ruwiki/1399329" TargetMode="External"/><Relationship Id="rId2" Type="http://schemas.openxmlformats.org/officeDocument/2006/relationships/hyperlink" Target="http://russiafaq.ru/questions/Skolko_zubov_u_akuli.html" TargetMode="External"/><Relationship Id="rId16" Type="http://schemas.openxmlformats.org/officeDocument/2006/relationships/hyperlink" Target="http://www.jampo.com.ua/news/article1054279/" TargetMode="External"/><Relationship Id="rId1" Type="http://schemas.openxmlformats.org/officeDocument/2006/relationships/slideLayout" Target="../slideLayouts/slideLayout2.xml"/><Relationship Id="rId6" Type="http://schemas.openxmlformats.org/officeDocument/2006/relationships/hyperlink" Target="http://chihuashki.ru/u-kogo-rastut-zuby-vsyu-zhizn" TargetMode="External"/><Relationship Id="rId11" Type="http://schemas.openxmlformats.org/officeDocument/2006/relationships/hyperlink" Target="http://www.animalsglobe.ru/2011/10/zmei/" TargetMode="External"/><Relationship Id="rId5" Type="http://schemas.openxmlformats.org/officeDocument/2006/relationships/hyperlink" Target="http://sitesovety.ru/stroenie-zuba-cheloveka-foto-i-video.html" TargetMode="External"/><Relationship Id="rId15" Type="http://schemas.openxmlformats.org/officeDocument/2006/relationships/hyperlink" Target="http://clubs.ya.ru/4611686018427389079/replies.xml?item_no=16941" TargetMode="External"/><Relationship Id="rId10" Type="http://schemas.openxmlformats.org/officeDocument/2006/relationships/hyperlink" Target="http://www.zmeuga.ru/raz/pit1.htm" TargetMode="External"/><Relationship Id="rId4" Type="http://schemas.openxmlformats.org/officeDocument/2006/relationships/hyperlink" Target="http://flfa.ru/yadovitye_zuby/" TargetMode="External"/><Relationship Id="rId9" Type="http://schemas.openxmlformats.org/officeDocument/2006/relationships/hyperlink" Target="http://murzim.ru/biologiya/9188-aspidovye-zmei.html" TargetMode="External"/><Relationship Id="rId14" Type="http://schemas.openxmlformats.org/officeDocument/2006/relationships/hyperlink" Target="http://akachurin1.35photo.ru/photo_34026/"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darwinsgalapagos.com/animals/molluscs.htm" TargetMode="External"/><Relationship Id="rId2" Type="http://schemas.openxmlformats.org/officeDocument/2006/relationships/hyperlink" Target="http://files.school-collection.edu.ru/dlrstore/6d6b4a0c-b4d5-4405-97dd-dbe55650e459/gastropoda.htm" TargetMode="External"/><Relationship Id="rId1" Type="http://schemas.openxmlformats.org/officeDocument/2006/relationships/slideLayout" Target="../slideLayouts/slideLayout2.xml"/><Relationship Id="rId6" Type="http://schemas.openxmlformats.org/officeDocument/2006/relationships/hyperlink" Target="http://po4erk.ru/endangered-marine-species.html" TargetMode="External"/><Relationship Id="rId5" Type="http://schemas.openxmlformats.org/officeDocument/2006/relationships/hyperlink" Target="http://www.sakhalin.ru/boomerang/sea/fakt27.htm" TargetMode="External"/><Relationship Id="rId4" Type="http://schemas.openxmlformats.org/officeDocument/2006/relationships/hyperlink" Target="http://www.zoopage.ru/stat.php?idstat=220"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5" Type="http://schemas.openxmlformats.org/officeDocument/2006/relationships/image" Target="../media/image12.jpeg"/><Relationship Id="rId4" Type="http://schemas.openxmlformats.org/officeDocument/2006/relationships/image" Target="../media/image11.jpeg"/></Relationships>
</file>

<file path=ppt/slides/_rels/slide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2" Type="http://schemas.openxmlformats.org/officeDocument/2006/relationships/image" Target="../media/image16.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6.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7.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sz="quarter"/>
          </p:nvPr>
        </p:nvSpPr>
        <p:spPr/>
        <p:txBody>
          <a:bodyPr/>
          <a:lstStyle/>
          <a:p>
            <a:r>
              <a:rPr lang="ru-RU" dirty="0" smtClean="0"/>
              <a:t>Как питаются разные животные?</a:t>
            </a:r>
            <a:endParaRPr lang="ru-RU" dirty="0"/>
          </a:p>
        </p:txBody>
      </p:sp>
      <p:sp>
        <p:nvSpPr>
          <p:cNvPr id="3" name="Подзаголовок 2"/>
          <p:cNvSpPr>
            <a:spLocks noGrp="1"/>
          </p:cNvSpPr>
          <p:nvPr>
            <p:ph type="subTitle" sz="quarter" idx="1"/>
          </p:nvPr>
        </p:nvSpPr>
        <p:spPr/>
        <p:txBody>
          <a:bodyPr/>
          <a:lstStyle/>
          <a:p>
            <a:endParaRPr lang="ru-RU"/>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5602" name="Picture 2" descr="http://dic.academic.ru/pictures/wiki/files/84/Tachina_fly_Gonia_capitata_feeding_honey.jpg"/>
          <p:cNvPicPr>
            <a:picLocks noChangeAspect="1" noChangeArrowheads="1"/>
          </p:cNvPicPr>
          <p:nvPr/>
        </p:nvPicPr>
        <p:blipFill>
          <a:blip r:embed="rId2" cstate="email"/>
          <a:srcRect/>
          <a:stretch>
            <a:fillRect/>
          </a:stretch>
        </p:blipFill>
        <p:spPr bwMode="auto">
          <a:xfrm>
            <a:off x="3998662" y="0"/>
            <a:ext cx="5145338" cy="6843658"/>
          </a:xfrm>
          <a:prstGeom prst="rect">
            <a:avLst/>
          </a:prstGeom>
          <a:noFill/>
        </p:spPr>
      </p:pic>
      <p:sp>
        <p:nvSpPr>
          <p:cNvPr id="5" name="Прямоугольник 4"/>
          <p:cNvSpPr/>
          <p:nvPr/>
        </p:nvSpPr>
        <p:spPr>
          <a:xfrm>
            <a:off x="0" y="2714620"/>
            <a:ext cx="4000496" cy="2677656"/>
          </a:xfrm>
          <a:prstGeom prst="rect">
            <a:avLst/>
          </a:prstGeom>
        </p:spPr>
        <p:txBody>
          <a:bodyPr wrap="square">
            <a:spAutoFit/>
          </a:bodyPr>
          <a:lstStyle/>
          <a:p>
            <a:r>
              <a:rPr lang="ru-RU" sz="2400" b="1" dirty="0" smtClean="0"/>
              <a:t>Лижущий тип ротового аппарата, возникший у мух и приспособленный к потреблению как жидкой, так и твердой пищи</a:t>
            </a:r>
            <a:r>
              <a:rPr lang="ru-RU" dirty="0" smtClean="0"/>
              <a:t>.</a:t>
            </a:r>
            <a:endParaRPr lang="ru-RU"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6628" name="Picture 4" descr="http://files.school-collection.edu.ru/dlrstore/6d6b4a0c-b4d5-4405-97dd-dbe55650e459/gastropoda.jpg"/>
          <p:cNvPicPr>
            <a:picLocks noChangeAspect="1" noChangeArrowheads="1"/>
          </p:cNvPicPr>
          <p:nvPr/>
        </p:nvPicPr>
        <p:blipFill>
          <a:blip r:embed="rId2" cstate="email"/>
          <a:srcRect/>
          <a:stretch>
            <a:fillRect/>
          </a:stretch>
        </p:blipFill>
        <p:spPr bwMode="auto">
          <a:xfrm>
            <a:off x="5715008" y="357166"/>
            <a:ext cx="3132697" cy="5572164"/>
          </a:xfrm>
          <a:prstGeom prst="rect">
            <a:avLst/>
          </a:prstGeom>
          <a:noFill/>
        </p:spPr>
      </p:pic>
      <p:pic>
        <p:nvPicPr>
          <p:cNvPr id="26630" name="Picture 6" descr="http://www.gazeta.lv/images/ulitka.jpg"/>
          <p:cNvPicPr>
            <a:picLocks noChangeAspect="1" noChangeArrowheads="1"/>
          </p:cNvPicPr>
          <p:nvPr/>
        </p:nvPicPr>
        <p:blipFill>
          <a:blip r:embed="rId3" cstate="email"/>
          <a:srcRect/>
          <a:stretch>
            <a:fillRect/>
          </a:stretch>
        </p:blipFill>
        <p:spPr bwMode="auto">
          <a:xfrm>
            <a:off x="214282" y="357166"/>
            <a:ext cx="5357818" cy="3563906"/>
          </a:xfrm>
          <a:prstGeom prst="rect">
            <a:avLst/>
          </a:prstGeom>
          <a:noFill/>
        </p:spPr>
      </p:pic>
      <p:pic>
        <p:nvPicPr>
          <p:cNvPr id="26626" name="Picture 2" descr="http://www.ucmp.berkeley.edu/images/taxa/inverts/snailrad600.jpg"/>
          <p:cNvPicPr>
            <a:picLocks noChangeAspect="1" noChangeArrowheads="1"/>
          </p:cNvPicPr>
          <p:nvPr/>
        </p:nvPicPr>
        <p:blipFill>
          <a:blip r:embed="rId4" cstate="email"/>
          <a:srcRect/>
          <a:stretch>
            <a:fillRect/>
          </a:stretch>
        </p:blipFill>
        <p:spPr bwMode="auto">
          <a:xfrm>
            <a:off x="214282" y="214289"/>
            <a:ext cx="8643998" cy="6482999"/>
          </a:xfrm>
          <a:prstGeom prst="rect">
            <a:avLst/>
          </a:prstGeom>
          <a:noFill/>
        </p:spPr>
      </p:pic>
      <p:sp>
        <p:nvSpPr>
          <p:cNvPr id="7" name="Прямоугольник 6"/>
          <p:cNvSpPr/>
          <p:nvPr/>
        </p:nvSpPr>
        <p:spPr>
          <a:xfrm>
            <a:off x="4143372" y="5429264"/>
            <a:ext cx="4572000" cy="1200329"/>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ru-RU" dirty="0" smtClean="0"/>
              <a:t>У </a:t>
            </a:r>
            <a:r>
              <a:rPr lang="ru-RU" b="1" dirty="0" smtClean="0"/>
              <a:t>моллюсков </a:t>
            </a:r>
            <a:r>
              <a:rPr lang="ru-RU" dirty="0" smtClean="0"/>
              <a:t>также есть подобие языка, называется оно радула (терка). На языке у обыкновенной садовой улитки находится около 15 тысяч зубов. </a:t>
            </a:r>
            <a:endParaRPr lang="ru-RU" dirty="0"/>
          </a:p>
        </p:txBody>
      </p:sp>
      <p:pic>
        <p:nvPicPr>
          <p:cNvPr id="26632" name="Picture 8" descr="http://www.darwinsgalapagos.com/animals/Radula.jpg"/>
          <p:cNvPicPr>
            <a:picLocks noChangeAspect="1" noChangeArrowheads="1"/>
          </p:cNvPicPr>
          <p:nvPr/>
        </p:nvPicPr>
        <p:blipFill>
          <a:blip r:embed="rId5" cstate="email"/>
          <a:srcRect/>
          <a:stretch>
            <a:fillRect/>
          </a:stretch>
        </p:blipFill>
        <p:spPr bwMode="auto">
          <a:xfrm>
            <a:off x="3000364" y="214290"/>
            <a:ext cx="3862528" cy="525303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6630"/>
                                        </p:tgtEl>
                                        <p:attrNameLst>
                                          <p:attrName>style.visibility</p:attrName>
                                        </p:attrNameLst>
                                      </p:cBhvr>
                                      <p:to>
                                        <p:strVal val="visible"/>
                                      </p:to>
                                    </p:set>
                                    <p:anim calcmode="lin" valueType="num">
                                      <p:cBhvr>
                                        <p:cTn id="7" dur="500" decel="50000" fill="hold">
                                          <p:stCondLst>
                                            <p:cond delay="0"/>
                                          </p:stCondLst>
                                        </p:cTn>
                                        <p:tgtEl>
                                          <p:spTgt spid="26630"/>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6630"/>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6630"/>
                                        </p:tgtEl>
                                        <p:attrNameLst>
                                          <p:attrName>ppt_w</p:attrName>
                                        </p:attrNameLst>
                                      </p:cBhvr>
                                      <p:tavLst>
                                        <p:tav tm="0">
                                          <p:val>
                                            <p:strVal val="#ppt_w*.05"/>
                                          </p:val>
                                        </p:tav>
                                        <p:tav tm="100000">
                                          <p:val>
                                            <p:strVal val="#ppt_w"/>
                                          </p:val>
                                        </p:tav>
                                      </p:tavLst>
                                    </p:anim>
                                    <p:anim calcmode="lin" valueType="num">
                                      <p:cBhvr>
                                        <p:cTn id="10" dur="1000" fill="hold"/>
                                        <p:tgtEl>
                                          <p:spTgt spid="26630"/>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6630"/>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6630"/>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6630"/>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6630"/>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26628"/>
                                        </p:tgtEl>
                                        <p:attrNameLst>
                                          <p:attrName>style.visibility</p:attrName>
                                        </p:attrNameLst>
                                      </p:cBhvr>
                                      <p:to>
                                        <p:strVal val="visible"/>
                                      </p:to>
                                    </p:set>
                                    <p:anim calcmode="lin" valueType="num">
                                      <p:cBhvr>
                                        <p:cTn id="19" dur="500" decel="50000" fill="hold">
                                          <p:stCondLst>
                                            <p:cond delay="0"/>
                                          </p:stCondLst>
                                        </p:cTn>
                                        <p:tgtEl>
                                          <p:spTgt spid="26628"/>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6628"/>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6628"/>
                                        </p:tgtEl>
                                        <p:attrNameLst>
                                          <p:attrName>ppt_w</p:attrName>
                                        </p:attrNameLst>
                                      </p:cBhvr>
                                      <p:tavLst>
                                        <p:tav tm="0">
                                          <p:val>
                                            <p:strVal val="#ppt_w*.05"/>
                                          </p:val>
                                        </p:tav>
                                        <p:tav tm="100000">
                                          <p:val>
                                            <p:strVal val="#ppt_w"/>
                                          </p:val>
                                        </p:tav>
                                      </p:tavLst>
                                    </p:anim>
                                    <p:anim calcmode="lin" valueType="num">
                                      <p:cBhvr>
                                        <p:cTn id="22" dur="1000" fill="hold"/>
                                        <p:tgtEl>
                                          <p:spTgt spid="26628"/>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6628"/>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6628"/>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6628"/>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6628"/>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nodeType="clickEffect">
                                  <p:stCondLst>
                                    <p:cond delay="0"/>
                                  </p:stCondLst>
                                  <p:childTnLst>
                                    <p:set>
                                      <p:cBhvr>
                                        <p:cTn id="30" dur="1" fill="hold">
                                          <p:stCondLst>
                                            <p:cond delay="0"/>
                                          </p:stCondLst>
                                        </p:cTn>
                                        <p:tgtEl>
                                          <p:spTgt spid="26626"/>
                                        </p:tgtEl>
                                        <p:attrNameLst>
                                          <p:attrName>style.visibility</p:attrName>
                                        </p:attrNameLst>
                                      </p:cBhvr>
                                      <p:to>
                                        <p:strVal val="visible"/>
                                      </p:to>
                                    </p:set>
                                    <p:anim calcmode="lin" valueType="num">
                                      <p:cBhvr>
                                        <p:cTn id="31" dur="500" decel="50000" fill="hold">
                                          <p:stCondLst>
                                            <p:cond delay="0"/>
                                          </p:stCondLst>
                                        </p:cTn>
                                        <p:tgtEl>
                                          <p:spTgt spid="26626"/>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26626"/>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26626"/>
                                        </p:tgtEl>
                                        <p:attrNameLst>
                                          <p:attrName>ppt_w</p:attrName>
                                        </p:attrNameLst>
                                      </p:cBhvr>
                                      <p:tavLst>
                                        <p:tav tm="0">
                                          <p:val>
                                            <p:strVal val="#ppt_w*.05"/>
                                          </p:val>
                                        </p:tav>
                                        <p:tav tm="100000">
                                          <p:val>
                                            <p:strVal val="#ppt_w"/>
                                          </p:val>
                                        </p:tav>
                                      </p:tavLst>
                                    </p:anim>
                                    <p:anim calcmode="lin" valueType="num">
                                      <p:cBhvr>
                                        <p:cTn id="34" dur="1000" fill="hold"/>
                                        <p:tgtEl>
                                          <p:spTgt spid="26626"/>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26626"/>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26626"/>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26626"/>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26626"/>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7"/>
                                        </p:tgtEl>
                                        <p:attrNameLst>
                                          <p:attrName>style.visibility</p:attrName>
                                        </p:attrNameLst>
                                      </p:cBhvr>
                                      <p:to>
                                        <p:strVal val="visible"/>
                                      </p:to>
                                    </p:set>
                                    <p:anim calcmode="lin" valueType="num">
                                      <p:cBhvr>
                                        <p:cTn id="43" dur="500" decel="50000" fill="hold">
                                          <p:stCondLst>
                                            <p:cond delay="0"/>
                                          </p:stCondLst>
                                        </p:cTn>
                                        <p:tgtEl>
                                          <p:spTgt spid="7"/>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7"/>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7"/>
                                        </p:tgtEl>
                                        <p:attrNameLst>
                                          <p:attrName>ppt_w</p:attrName>
                                        </p:attrNameLst>
                                      </p:cBhvr>
                                      <p:tavLst>
                                        <p:tav tm="0">
                                          <p:val>
                                            <p:strVal val="#ppt_w*.05"/>
                                          </p:val>
                                        </p:tav>
                                        <p:tav tm="100000">
                                          <p:val>
                                            <p:strVal val="#ppt_w"/>
                                          </p:val>
                                        </p:tav>
                                      </p:tavLst>
                                    </p:anim>
                                    <p:anim calcmode="lin" valueType="num">
                                      <p:cBhvr>
                                        <p:cTn id="46" dur="1000" fill="hold"/>
                                        <p:tgtEl>
                                          <p:spTgt spid="7"/>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7"/>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7"/>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7"/>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7"/>
                                        </p:tgtEl>
                                      </p:cBhvr>
                                    </p:animEffect>
                                  </p:childTnLst>
                                </p:cTn>
                              </p:par>
                            </p:childTnLst>
                          </p:cTn>
                        </p:par>
                      </p:childTnLst>
                    </p:cTn>
                  </p:par>
                  <p:par>
                    <p:cTn id="51" fill="hold">
                      <p:stCondLst>
                        <p:cond delay="indefinite"/>
                      </p:stCondLst>
                      <p:childTnLst>
                        <p:par>
                          <p:cTn id="52" fill="hold">
                            <p:stCondLst>
                              <p:cond delay="0"/>
                            </p:stCondLst>
                            <p:childTnLst>
                              <p:par>
                                <p:cTn id="53" presetID="25" presetClass="entr" presetSubtype="0" fill="hold" nodeType="clickEffect">
                                  <p:stCondLst>
                                    <p:cond delay="0"/>
                                  </p:stCondLst>
                                  <p:childTnLst>
                                    <p:set>
                                      <p:cBhvr>
                                        <p:cTn id="54" dur="1" fill="hold">
                                          <p:stCondLst>
                                            <p:cond delay="0"/>
                                          </p:stCondLst>
                                        </p:cTn>
                                        <p:tgtEl>
                                          <p:spTgt spid="26632"/>
                                        </p:tgtEl>
                                        <p:attrNameLst>
                                          <p:attrName>style.visibility</p:attrName>
                                        </p:attrNameLst>
                                      </p:cBhvr>
                                      <p:to>
                                        <p:strVal val="visible"/>
                                      </p:to>
                                    </p:set>
                                    <p:anim calcmode="lin" valueType="num">
                                      <p:cBhvr>
                                        <p:cTn id="55" dur="500" decel="50000" fill="hold">
                                          <p:stCondLst>
                                            <p:cond delay="0"/>
                                          </p:stCondLst>
                                        </p:cTn>
                                        <p:tgtEl>
                                          <p:spTgt spid="26632"/>
                                        </p:tgtEl>
                                        <p:attrNameLst>
                                          <p:attrName>style.rotation</p:attrName>
                                        </p:attrNameLst>
                                      </p:cBhvr>
                                      <p:tavLst>
                                        <p:tav tm="0">
                                          <p:val>
                                            <p:fltVal val="-90"/>
                                          </p:val>
                                        </p:tav>
                                        <p:tav tm="100000">
                                          <p:val>
                                            <p:fltVal val="0"/>
                                          </p:val>
                                        </p:tav>
                                      </p:tavLst>
                                    </p:anim>
                                    <p:anim calcmode="lin" valueType="num">
                                      <p:cBhvr>
                                        <p:cTn id="56" dur="500" decel="50000" fill="hold">
                                          <p:stCondLst>
                                            <p:cond delay="0"/>
                                          </p:stCondLst>
                                        </p:cTn>
                                        <p:tgtEl>
                                          <p:spTgt spid="26632"/>
                                        </p:tgtEl>
                                        <p:attrNameLst>
                                          <p:attrName>ppt_w</p:attrName>
                                        </p:attrNameLst>
                                      </p:cBhvr>
                                      <p:tavLst>
                                        <p:tav tm="0">
                                          <p:val>
                                            <p:strVal val="#ppt_w"/>
                                          </p:val>
                                        </p:tav>
                                        <p:tav tm="100000">
                                          <p:val>
                                            <p:strVal val="#ppt_w*.05"/>
                                          </p:val>
                                        </p:tav>
                                      </p:tavLst>
                                    </p:anim>
                                    <p:anim calcmode="lin" valueType="num">
                                      <p:cBhvr>
                                        <p:cTn id="57" dur="500" accel="50000" fill="hold">
                                          <p:stCondLst>
                                            <p:cond delay="500"/>
                                          </p:stCondLst>
                                        </p:cTn>
                                        <p:tgtEl>
                                          <p:spTgt spid="26632"/>
                                        </p:tgtEl>
                                        <p:attrNameLst>
                                          <p:attrName>ppt_w</p:attrName>
                                        </p:attrNameLst>
                                      </p:cBhvr>
                                      <p:tavLst>
                                        <p:tav tm="0">
                                          <p:val>
                                            <p:strVal val="#ppt_w*.05"/>
                                          </p:val>
                                        </p:tav>
                                        <p:tav tm="100000">
                                          <p:val>
                                            <p:strVal val="#ppt_w"/>
                                          </p:val>
                                        </p:tav>
                                      </p:tavLst>
                                    </p:anim>
                                    <p:anim calcmode="lin" valueType="num">
                                      <p:cBhvr>
                                        <p:cTn id="58" dur="1000" fill="hold"/>
                                        <p:tgtEl>
                                          <p:spTgt spid="26632"/>
                                        </p:tgtEl>
                                        <p:attrNameLst>
                                          <p:attrName>ppt_h</p:attrName>
                                        </p:attrNameLst>
                                      </p:cBhvr>
                                      <p:tavLst>
                                        <p:tav tm="0">
                                          <p:val>
                                            <p:strVal val="#ppt_h"/>
                                          </p:val>
                                        </p:tav>
                                        <p:tav tm="100000">
                                          <p:val>
                                            <p:strVal val="#ppt_h"/>
                                          </p:val>
                                        </p:tav>
                                      </p:tavLst>
                                    </p:anim>
                                    <p:anim calcmode="lin" valueType="num">
                                      <p:cBhvr>
                                        <p:cTn id="59" dur="500" decel="50000" fill="hold">
                                          <p:stCondLst>
                                            <p:cond delay="0"/>
                                          </p:stCondLst>
                                        </p:cTn>
                                        <p:tgtEl>
                                          <p:spTgt spid="26632"/>
                                        </p:tgtEl>
                                        <p:attrNameLst>
                                          <p:attrName>ppt_x</p:attrName>
                                        </p:attrNameLst>
                                      </p:cBhvr>
                                      <p:tavLst>
                                        <p:tav tm="0">
                                          <p:val>
                                            <p:strVal val="#ppt_x+.4"/>
                                          </p:val>
                                        </p:tav>
                                        <p:tav tm="100000">
                                          <p:val>
                                            <p:strVal val="#ppt_x"/>
                                          </p:val>
                                        </p:tav>
                                      </p:tavLst>
                                    </p:anim>
                                    <p:anim calcmode="lin" valueType="num">
                                      <p:cBhvr>
                                        <p:cTn id="60" dur="500" decel="50000" fill="hold">
                                          <p:stCondLst>
                                            <p:cond delay="0"/>
                                          </p:stCondLst>
                                        </p:cTn>
                                        <p:tgtEl>
                                          <p:spTgt spid="26632"/>
                                        </p:tgtEl>
                                        <p:attrNameLst>
                                          <p:attrName>ppt_y</p:attrName>
                                        </p:attrNameLst>
                                      </p:cBhvr>
                                      <p:tavLst>
                                        <p:tav tm="0">
                                          <p:val>
                                            <p:strVal val="#ppt_y-.2"/>
                                          </p:val>
                                        </p:tav>
                                        <p:tav tm="100000">
                                          <p:val>
                                            <p:strVal val="#ppt_y+.1"/>
                                          </p:val>
                                        </p:tav>
                                      </p:tavLst>
                                    </p:anim>
                                    <p:anim calcmode="lin" valueType="num">
                                      <p:cBhvr>
                                        <p:cTn id="61" dur="500" accel="50000" fill="hold">
                                          <p:stCondLst>
                                            <p:cond delay="500"/>
                                          </p:stCondLst>
                                        </p:cTn>
                                        <p:tgtEl>
                                          <p:spTgt spid="26632"/>
                                        </p:tgtEl>
                                        <p:attrNameLst>
                                          <p:attrName>ppt_y</p:attrName>
                                        </p:attrNameLst>
                                      </p:cBhvr>
                                      <p:tavLst>
                                        <p:tav tm="0">
                                          <p:val>
                                            <p:strVal val="#ppt_y+.1"/>
                                          </p:val>
                                        </p:tav>
                                        <p:tav tm="100000">
                                          <p:val>
                                            <p:strVal val="#ppt_y"/>
                                          </p:val>
                                        </p:tav>
                                      </p:tavLst>
                                    </p:anim>
                                    <p:animEffect transition="in" filter="fade">
                                      <p:cBhvr>
                                        <p:cTn id="62" dur="1000" decel="50000">
                                          <p:stCondLst>
                                            <p:cond delay="0"/>
                                          </p:stCondLst>
                                        </p:cTn>
                                        <p:tgtEl>
                                          <p:spTgt spid="266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Синий кит</a:t>
            </a:r>
            <a:endParaRPr lang="ru-RU" dirty="0"/>
          </a:p>
        </p:txBody>
      </p:sp>
      <p:sp>
        <p:nvSpPr>
          <p:cNvPr id="3" name="Содержимое 2"/>
          <p:cNvSpPr>
            <a:spLocks noGrp="1"/>
          </p:cNvSpPr>
          <p:nvPr>
            <p:ph idx="1"/>
          </p:nvPr>
        </p:nvSpPr>
        <p:spPr/>
        <p:txBody>
          <a:bodyPr/>
          <a:lstStyle/>
          <a:p>
            <a:endParaRPr lang="ru-RU"/>
          </a:p>
        </p:txBody>
      </p:sp>
      <p:pic>
        <p:nvPicPr>
          <p:cNvPr id="28674" name="Picture 2" descr="http://zoopage.ru/perev_fotos/razkit7.jpg"/>
          <p:cNvPicPr>
            <a:picLocks noChangeAspect="1" noChangeArrowheads="1"/>
          </p:cNvPicPr>
          <p:nvPr/>
        </p:nvPicPr>
        <p:blipFill>
          <a:blip r:embed="rId3" cstate="email"/>
          <a:srcRect/>
          <a:stretch>
            <a:fillRect/>
          </a:stretch>
        </p:blipFill>
        <p:spPr bwMode="auto">
          <a:xfrm>
            <a:off x="714316" y="1271462"/>
            <a:ext cx="8429684" cy="5586538"/>
          </a:xfrm>
          <a:prstGeom prst="rect">
            <a:avLst/>
          </a:prstGeom>
          <a:noFill/>
        </p:spPr>
      </p:pic>
      <p:pic>
        <p:nvPicPr>
          <p:cNvPr id="28676" name="Picture 4" descr="http://www.sakhalin.ru/boomerang/sea/Image/fakt/fakt-(43).jpg"/>
          <p:cNvPicPr>
            <a:picLocks noChangeAspect="1" noChangeArrowheads="1"/>
          </p:cNvPicPr>
          <p:nvPr/>
        </p:nvPicPr>
        <p:blipFill>
          <a:blip r:embed="rId4" cstate="email"/>
          <a:srcRect/>
          <a:stretch>
            <a:fillRect/>
          </a:stretch>
        </p:blipFill>
        <p:spPr bwMode="auto">
          <a:xfrm>
            <a:off x="0" y="1325105"/>
            <a:ext cx="3571868" cy="5532895"/>
          </a:xfrm>
          <a:prstGeom prst="rect">
            <a:avLst/>
          </a:prstGeom>
          <a:noFill/>
        </p:spPr>
      </p:pic>
      <p:pic>
        <p:nvPicPr>
          <p:cNvPr id="28678" name="Picture 6" descr="http://po4erk.ru/wp-content/uploads/2011/03/krill-endangered-lg.jpg"/>
          <p:cNvPicPr>
            <a:picLocks noChangeAspect="1" noChangeArrowheads="1"/>
          </p:cNvPicPr>
          <p:nvPr/>
        </p:nvPicPr>
        <p:blipFill>
          <a:blip r:embed="rId5" cstate="email"/>
          <a:srcRect/>
          <a:stretch>
            <a:fillRect/>
          </a:stretch>
        </p:blipFill>
        <p:spPr bwMode="auto">
          <a:xfrm>
            <a:off x="0" y="-298175"/>
            <a:ext cx="9144000" cy="715617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 calcmode="lin" valueType="num">
                                      <p:cBhvr>
                                        <p:cTn id="7" dur="500" decel="50000" fill="hold">
                                          <p:stCondLst>
                                            <p:cond delay="0"/>
                                          </p:stCondLst>
                                        </p:cTn>
                                        <p:tgtEl>
                                          <p:spTgt spid="28674"/>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8674"/>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8674"/>
                                        </p:tgtEl>
                                        <p:attrNameLst>
                                          <p:attrName>ppt_w</p:attrName>
                                        </p:attrNameLst>
                                      </p:cBhvr>
                                      <p:tavLst>
                                        <p:tav tm="0">
                                          <p:val>
                                            <p:strVal val="#ppt_w*.05"/>
                                          </p:val>
                                        </p:tav>
                                        <p:tav tm="100000">
                                          <p:val>
                                            <p:strVal val="#ppt_w"/>
                                          </p:val>
                                        </p:tav>
                                      </p:tavLst>
                                    </p:anim>
                                    <p:anim calcmode="lin" valueType="num">
                                      <p:cBhvr>
                                        <p:cTn id="10" dur="1000" fill="hold"/>
                                        <p:tgtEl>
                                          <p:spTgt spid="28674"/>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8674"/>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8674"/>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8674"/>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8674"/>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nodeType="clickEffect">
                                  <p:stCondLst>
                                    <p:cond delay="0"/>
                                  </p:stCondLst>
                                  <p:childTnLst>
                                    <p:set>
                                      <p:cBhvr>
                                        <p:cTn id="18" dur="1" fill="hold">
                                          <p:stCondLst>
                                            <p:cond delay="0"/>
                                          </p:stCondLst>
                                        </p:cTn>
                                        <p:tgtEl>
                                          <p:spTgt spid="28676"/>
                                        </p:tgtEl>
                                        <p:attrNameLst>
                                          <p:attrName>style.visibility</p:attrName>
                                        </p:attrNameLst>
                                      </p:cBhvr>
                                      <p:to>
                                        <p:strVal val="visible"/>
                                      </p:to>
                                    </p:set>
                                    <p:anim calcmode="lin" valueType="num">
                                      <p:cBhvr>
                                        <p:cTn id="19" dur="500" decel="50000" fill="hold">
                                          <p:stCondLst>
                                            <p:cond delay="0"/>
                                          </p:stCondLst>
                                        </p:cTn>
                                        <p:tgtEl>
                                          <p:spTgt spid="28676"/>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28676"/>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28676"/>
                                        </p:tgtEl>
                                        <p:attrNameLst>
                                          <p:attrName>ppt_w</p:attrName>
                                        </p:attrNameLst>
                                      </p:cBhvr>
                                      <p:tavLst>
                                        <p:tav tm="0">
                                          <p:val>
                                            <p:strVal val="#ppt_w*.05"/>
                                          </p:val>
                                        </p:tav>
                                        <p:tav tm="100000">
                                          <p:val>
                                            <p:strVal val="#ppt_w"/>
                                          </p:val>
                                        </p:tav>
                                      </p:tavLst>
                                    </p:anim>
                                    <p:anim calcmode="lin" valueType="num">
                                      <p:cBhvr>
                                        <p:cTn id="22" dur="1000" fill="hold"/>
                                        <p:tgtEl>
                                          <p:spTgt spid="28676"/>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28676"/>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28676"/>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28676"/>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28676"/>
                                        </p:tgtEl>
                                      </p:cBhvr>
                                    </p:animEffect>
                                  </p:childTnLst>
                                </p:cTn>
                              </p:par>
                            </p:childTnLst>
                          </p:cTn>
                        </p:par>
                      </p:childTnLst>
                    </p:cTn>
                  </p:par>
                  <p:par>
                    <p:cTn id="27" fill="hold">
                      <p:stCondLst>
                        <p:cond delay="indefinite"/>
                      </p:stCondLst>
                      <p:childTnLst>
                        <p:par>
                          <p:cTn id="28" fill="hold">
                            <p:stCondLst>
                              <p:cond delay="0"/>
                            </p:stCondLst>
                            <p:childTnLst>
                              <p:par>
                                <p:cTn id="29" presetID="8" presetClass="entr" presetSubtype="16" fill="hold" nodeType="clickEffect">
                                  <p:stCondLst>
                                    <p:cond delay="0"/>
                                  </p:stCondLst>
                                  <p:childTnLst>
                                    <p:set>
                                      <p:cBhvr>
                                        <p:cTn id="30" dur="1" fill="hold">
                                          <p:stCondLst>
                                            <p:cond delay="0"/>
                                          </p:stCondLst>
                                        </p:cTn>
                                        <p:tgtEl>
                                          <p:spTgt spid="28678"/>
                                        </p:tgtEl>
                                        <p:attrNameLst>
                                          <p:attrName>style.visibility</p:attrName>
                                        </p:attrNameLst>
                                      </p:cBhvr>
                                      <p:to>
                                        <p:strVal val="visible"/>
                                      </p:to>
                                    </p:set>
                                    <p:animEffect transition="in" filter="diamond(in)">
                                      <p:cBhvr>
                                        <p:cTn id="31" dur="2000"/>
                                        <p:tgtEl>
                                          <p:spTgt spid="286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Вывод </a:t>
            </a:r>
            <a:endParaRPr lang="ru-RU" dirty="0"/>
          </a:p>
        </p:txBody>
      </p:sp>
      <p:sp>
        <p:nvSpPr>
          <p:cNvPr id="3" name="Содержимое 2"/>
          <p:cNvSpPr>
            <a:spLocks noGrp="1"/>
          </p:cNvSpPr>
          <p:nvPr>
            <p:ph idx="1"/>
          </p:nvPr>
        </p:nvSpPr>
        <p:spPr/>
        <p:txBody>
          <a:bodyPr/>
          <a:lstStyle/>
          <a:p>
            <a:r>
              <a:rPr lang="ru-RU" dirty="0" smtClean="0"/>
              <a:t>Живые организмы получают с пищей готовые органические вещества, которые усваиваются организмом.</a:t>
            </a:r>
          </a:p>
          <a:p>
            <a:r>
              <a:rPr lang="ru-RU" dirty="0" smtClean="0"/>
              <a:t>Питательные вещества расходуются на построение тела и получение энергии.</a:t>
            </a:r>
          </a:p>
          <a:p>
            <a:r>
              <a:rPr lang="ru-RU" dirty="0" smtClean="0"/>
              <a:t>Чем больше двигается животное, тем больше пищи ему нужно.</a:t>
            </a:r>
            <a:endParaRPr lang="ru-RU"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10" dur="1000" fill="hold"/>
                                        <p:tgtEl>
                                          <p:spTgt spid="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2"/>
                                        </p:tgtEl>
                                      </p:cBhvr>
                                    </p:animEffect>
                                  </p:childTnLst>
                                </p:cTn>
                              </p:par>
                            </p:childTnLst>
                          </p:cTn>
                        </p:par>
                      </p:childTnLst>
                    </p:cTn>
                  </p:par>
                  <p:par>
                    <p:cTn id="15" fill="hold">
                      <p:stCondLst>
                        <p:cond delay="indefinite"/>
                      </p:stCondLst>
                      <p:childTnLst>
                        <p:par>
                          <p:cTn id="16" fill="hold">
                            <p:stCondLst>
                              <p:cond delay="0"/>
                            </p:stCondLst>
                            <p:childTnLst>
                              <p:par>
                                <p:cTn id="17" presetID="25"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decel="50000" fill="hold">
                                          <p:stCondLst>
                                            <p:cond delay="0"/>
                                          </p:stCondLst>
                                        </p:cTn>
                                        <p:tgtEl>
                                          <p:spTgt spid="3">
                                            <p:txEl>
                                              <p:pRg st="0" end="0"/>
                                            </p:txEl>
                                          </p:spTgt>
                                        </p:tgtEl>
                                        <p:attrNameLst>
                                          <p:attrName>style.rotation</p:attrName>
                                        </p:attrNameLst>
                                      </p:cBhvr>
                                      <p:tavLst>
                                        <p:tav tm="0">
                                          <p:val>
                                            <p:fltVal val="-90"/>
                                          </p:val>
                                        </p:tav>
                                        <p:tav tm="100000">
                                          <p:val>
                                            <p:fltVal val="0"/>
                                          </p:val>
                                        </p:tav>
                                      </p:tavLst>
                                    </p:anim>
                                    <p:anim calcmode="lin" valueType="num">
                                      <p:cBhvr>
                                        <p:cTn id="20" dur="500" decel="50000" fill="hold">
                                          <p:stCondLst>
                                            <p:cond delay="0"/>
                                          </p:stCondLst>
                                        </p:cTn>
                                        <p:tgtEl>
                                          <p:spTgt spid="3">
                                            <p:txEl>
                                              <p:pRg st="0" end="0"/>
                                            </p:txEl>
                                          </p:spTgt>
                                        </p:tgtEl>
                                        <p:attrNameLst>
                                          <p:attrName>ppt_w</p:attrName>
                                        </p:attrNameLst>
                                      </p:cBhvr>
                                      <p:tavLst>
                                        <p:tav tm="0">
                                          <p:val>
                                            <p:strVal val="#ppt_w"/>
                                          </p:val>
                                        </p:tav>
                                        <p:tav tm="100000">
                                          <p:val>
                                            <p:strVal val="#ppt_w*.05"/>
                                          </p:val>
                                        </p:tav>
                                      </p:tavLst>
                                    </p:anim>
                                    <p:anim calcmode="lin" valueType="num">
                                      <p:cBhvr>
                                        <p:cTn id="21" dur="500" accel="50000" fill="hold">
                                          <p:stCondLst>
                                            <p:cond delay="500"/>
                                          </p:stCondLst>
                                        </p:cTn>
                                        <p:tgtEl>
                                          <p:spTgt spid="3">
                                            <p:txEl>
                                              <p:pRg st="0" end="0"/>
                                            </p:txEl>
                                          </p:spTgt>
                                        </p:tgtEl>
                                        <p:attrNameLst>
                                          <p:attrName>ppt_w</p:attrName>
                                        </p:attrNameLst>
                                      </p:cBhvr>
                                      <p:tavLst>
                                        <p:tav tm="0">
                                          <p:val>
                                            <p:strVal val="#ppt_w*.05"/>
                                          </p:val>
                                        </p:tav>
                                        <p:tav tm="100000">
                                          <p:val>
                                            <p:strVal val="#ppt_w"/>
                                          </p:val>
                                        </p:tav>
                                      </p:tavLst>
                                    </p:anim>
                                    <p:anim calcmode="lin" valueType="num">
                                      <p:cBhvr>
                                        <p:cTn id="22" dur="10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23" dur="500" decel="50000" fill="hold">
                                          <p:stCondLst>
                                            <p:cond delay="0"/>
                                          </p:stCondLst>
                                        </p:cTn>
                                        <p:tgtEl>
                                          <p:spTgt spid="3">
                                            <p:txEl>
                                              <p:pRg st="0" end="0"/>
                                            </p:txEl>
                                          </p:spTgt>
                                        </p:tgtEl>
                                        <p:attrNameLst>
                                          <p:attrName>ppt_x</p:attrName>
                                        </p:attrNameLst>
                                      </p:cBhvr>
                                      <p:tavLst>
                                        <p:tav tm="0">
                                          <p:val>
                                            <p:strVal val="#ppt_x+.4"/>
                                          </p:val>
                                        </p:tav>
                                        <p:tav tm="100000">
                                          <p:val>
                                            <p:strVal val="#ppt_x"/>
                                          </p:val>
                                        </p:tav>
                                      </p:tavLst>
                                    </p:anim>
                                    <p:anim calcmode="lin" valueType="num">
                                      <p:cBhvr>
                                        <p:cTn id="24" dur="500" decel="50000" fill="hold">
                                          <p:stCondLst>
                                            <p:cond delay="0"/>
                                          </p:stCondLst>
                                        </p:cTn>
                                        <p:tgtEl>
                                          <p:spTgt spid="3">
                                            <p:txEl>
                                              <p:pRg st="0" end="0"/>
                                            </p:txEl>
                                          </p:spTgt>
                                        </p:tgtEl>
                                        <p:attrNameLst>
                                          <p:attrName>ppt_y</p:attrName>
                                        </p:attrNameLst>
                                      </p:cBhvr>
                                      <p:tavLst>
                                        <p:tav tm="0">
                                          <p:val>
                                            <p:strVal val="#ppt_y-.2"/>
                                          </p:val>
                                        </p:tav>
                                        <p:tav tm="100000">
                                          <p:val>
                                            <p:strVal val="#ppt_y+.1"/>
                                          </p:val>
                                        </p:tav>
                                      </p:tavLst>
                                    </p:anim>
                                    <p:anim calcmode="lin" valueType="num">
                                      <p:cBhvr>
                                        <p:cTn id="25" dur="500" accel="50000" fill="hold">
                                          <p:stCondLst>
                                            <p:cond delay="500"/>
                                          </p:stCondLst>
                                        </p:cTn>
                                        <p:tgtEl>
                                          <p:spTgt spid="3">
                                            <p:txEl>
                                              <p:pRg st="0" end="0"/>
                                            </p:txEl>
                                          </p:spTgt>
                                        </p:tgtEl>
                                        <p:attrNameLst>
                                          <p:attrName>ppt_y</p:attrName>
                                        </p:attrNameLst>
                                      </p:cBhvr>
                                      <p:tavLst>
                                        <p:tav tm="0">
                                          <p:val>
                                            <p:strVal val="#ppt_y+.1"/>
                                          </p:val>
                                        </p:tav>
                                        <p:tav tm="100000">
                                          <p:val>
                                            <p:strVal val="#ppt_y"/>
                                          </p:val>
                                        </p:tav>
                                      </p:tavLst>
                                    </p:anim>
                                    <p:animEffect transition="in" filter="fade">
                                      <p:cBhvr>
                                        <p:cTn id="26" dur="1000" decel="50000">
                                          <p:stCondLst>
                                            <p:cond delay="0"/>
                                          </p:stCondLst>
                                        </p:cTn>
                                        <p:tgtEl>
                                          <p:spTgt spid="3">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5" presetClass="entr" presetSubtype="0" fill="hold" grpId="0"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p:cTn id="31" dur="500" decel="50000" fill="hold">
                                          <p:stCondLst>
                                            <p:cond delay="0"/>
                                          </p:stCondLst>
                                        </p:cTn>
                                        <p:tgtEl>
                                          <p:spTgt spid="3">
                                            <p:txEl>
                                              <p:pRg st="1" end="1"/>
                                            </p:txEl>
                                          </p:spTgt>
                                        </p:tgtEl>
                                        <p:attrNameLst>
                                          <p:attrName>style.rotation</p:attrName>
                                        </p:attrNameLst>
                                      </p:cBhvr>
                                      <p:tavLst>
                                        <p:tav tm="0">
                                          <p:val>
                                            <p:fltVal val="-90"/>
                                          </p:val>
                                        </p:tav>
                                        <p:tav tm="100000">
                                          <p:val>
                                            <p:fltVal val="0"/>
                                          </p:val>
                                        </p:tav>
                                      </p:tavLst>
                                    </p:anim>
                                    <p:anim calcmode="lin" valueType="num">
                                      <p:cBhvr>
                                        <p:cTn id="32" dur="500" decel="50000" fill="hold">
                                          <p:stCondLst>
                                            <p:cond delay="0"/>
                                          </p:stCondLst>
                                        </p:cTn>
                                        <p:tgtEl>
                                          <p:spTgt spid="3">
                                            <p:txEl>
                                              <p:pRg st="1" end="1"/>
                                            </p:txEl>
                                          </p:spTgt>
                                        </p:tgtEl>
                                        <p:attrNameLst>
                                          <p:attrName>ppt_w</p:attrName>
                                        </p:attrNameLst>
                                      </p:cBhvr>
                                      <p:tavLst>
                                        <p:tav tm="0">
                                          <p:val>
                                            <p:strVal val="#ppt_w"/>
                                          </p:val>
                                        </p:tav>
                                        <p:tav tm="100000">
                                          <p:val>
                                            <p:strVal val="#ppt_w*.05"/>
                                          </p:val>
                                        </p:tav>
                                      </p:tavLst>
                                    </p:anim>
                                    <p:anim calcmode="lin" valueType="num">
                                      <p:cBhvr>
                                        <p:cTn id="33" dur="500" accel="50000" fill="hold">
                                          <p:stCondLst>
                                            <p:cond delay="500"/>
                                          </p:stCondLst>
                                        </p:cTn>
                                        <p:tgtEl>
                                          <p:spTgt spid="3">
                                            <p:txEl>
                                              <p:pRg st="1" end="1"/>
                                            </p:txEl>
                                          </p:spTgt>
                                        </p:tgtEl>
                                        <p:attrNameLst>
                                          <p:attrName>ppt_w</p:attrName>
                                        </p:attrNameLst>
                                      </p:cBhvr>
                                      <p:tavLst>
                                        <p:tav tm="0">
                                          <p:val>
                                            <p:strVal val="#ppt_w*.05"/>
                                          </p:val>
                                        </p:tav>
                                        <p:tav tm="100000">
                                          <p:val>
                                            <p:strVal val="#ppt_w"/>
                                          </p:val>
                                        </p:tav>
                                      </p:tavLst>
                                    </p:anim>
                                    <p:anim calcmode="lin" valueType="num">
                                      <p:cBhvr>
                                        <p:cTn id="34" dur="1000" fill="hold"/>
                                        <p:tgtEl>
                                          <p:spTgt spid="3">
                                            <p:txEl>
                                              <p:pRg st="1" end="1"/>
                                            </p:txEl>
                                          </p:spTgt>
                                        </p:tgtEl>
                                        <p:attrNameLst>
                                          <p:attrName>ppt_h</p:attrName>
                                        </p:attrNameLst>
                                      </p:cBhvr>
                                      <p:tavLst>
                                        <p:tav tm="0">
                                          <p:val>
                                            <p:strVal val="#ppt_h"/>
                                          </p:val>
                                        </p:tav>
                                        <p:tav tm="100000">
                                          <p:val>
                                            <p:strVal val="#ppt_h"/>
                                          </p:val>
                                        </p:tav>
                                      </p:tavLst>
                                    </p:anim>
                                    <p:anim calcmode="lin" valueType="num">
                                      <p:cBhvr>
                                        <p:cTn id="35" dur="500" decel="50000" fill="hold">
                                          <p:stCondLst>
                                            <p:cond delay="0"/>
                                          </p:stCondLst>
                                        </p:cTn>
                                        <p:tgtEl>
                                          <p:spTgt spid="3">
                                            <p:txEl>
                                              <p:pRg st="1" end="1"/>
                                            </p:txEl>
                                          </p:spTgt>
                                        </p:tgtEl>
                                        <p:attrNameLst>
                                          <p:attrName>ppt_x</p:attrName>
                                        </p:attrNameLst>
                                      </p:cBhvr>
                                      <p:tavLst>
                                        <p:tav tm="0">
                                          <p:val>
                                            <p:strVal val="#ppt_x+.4"/>
                                          </p:val>
                                        </p:tav>
                                        <p:tav tm="100000">
                                          <p:val>
                                            <p:strVal val="#ppt_x"/>
                                          </p:val>
                                        </p:tav>
                                      </p:tavLst>
                                    </p:anim>
                                    <p:anim calcmode="lin" valueType="num">
                                      <p:cBhvr>
                                        <p:cTn id="36" dur="500" decel="50000" fill="hold">
                                          <p:stCondLst>
                                            <p:cond delay="0"/>
                                          </p:stCondLst>
                                        </p:cTn>
                                        <p:tgtEl>
                                          <p:spTgt spid="3">
                                            <p:txEl>
                                              <p:pRg st="1" end="1"/>
                                            </p:txEl>
                                          </p:spTgt>
                                        </p:tgtEl>
                                        <p:attrNameLst>
                                          <p:attrName>ppt_y</p:attrName>
                                        </p:attrNameLst>
                                      </p:cBhvr>
                                      <p:tavLst>
                                        <p:tav tm="0">
                                          <p:val>
                                            <p:strVal val="#ppt_y-.2"/>
                                          </p:val>
                                        </p:tav>
                                        <p:tav tm="100000">
                                          <p:val>
                                            <p:strVal val="#ppt_y+.1"/>
                                          </p:val>
                                        </p:tav>
                                      </p:tavLst>
                                    </p:anim>
                                    <p:anim calcmode="lin" valueType="num">
                                      <p:cBhvr>
                                        <p:cTn id="37" dur="500" accel="50000" fill="hold">
                                          <p:stCondLst>
                                            <p:cond delay="500"/>
                                          </p:stCondLst>
                                        </p:cTn>
                                        <p:tgtEl>
                                          <p:spTgt spid="3">
                                            <p:txEl>
                                              <p:pRg st="1" end="1"/>
                                            </p:txEl>
                                          </p:spTgt>
                                        </p:tgtEl>
                                        <p:attrNameLst>
                                          <p:attrName>ppt_y</p:attrName>
                                        </p:attrNameLst>
                                      </p:cBhvr>
                                      <p:tavLst>
                                        <p:tav tm="0">
                                          <p:val>
                                            <p:strVal val="#ppt_y+.1"/>
                                          </p:val>
                                        </p:tav>
                                        <p:tav tm="100000">
                                          <p:val>
                                            <p:strVal val="#ppt_y"/>
                                          </p:val>
                                        </p:tav>
                                      </p:tavLst>
                                    </p:anim>
                                    <p:animEffect transition="in" filter="fade">
                                      <p:cBhvr>
                                        <p:cTn id="38" dur="1000" decel="50000">
                                          <p:stCondLst>
                                            <p:cond delay="0"/>
                                          </p:stCondLst>
                                        </p:cTn>
                                        <p:tgtEl>
                                          <p:spTgt spid="3">
                                            <p:txEl>
                                              <p:pRg st="1" end="1"/>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25" presetClass="entr" presetSubtype="0" fill="hold" grpId="0"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 calcmode="lin" valueType="num">
                                      <p:cBhvr>
                                        <p:cTn id="43" dur="500" decel="50000" fill="hold">
                                          <p:stCondLst>
                                            <p:cond delay="0"/>
                                          </p:stCondLst>
                                        </p:cTn>
                                        <p:tgtEl>
                                          <p:spTgt spid="3">
                                            <p:txEl>
                                              <p:pRg st="2" end="2"/>
                                            </p:txEl>
                                          </p:spTgt>
                                        </p:tgtEl>
                                        <p:attrNameLst>
                                          <p:attrName>style.rotation</p:attrName>
                                        </p:attrNameLst>
                                      </p:cBhvr>
                                      <p:tavLst>
                                        <p:tav tm="0">
                                          <p:val>
                                            <p:fltVal val="-90"/>
                                          </p:val>
                                        </p:tav>
                                        <p:tav tm="100000">
                                          <p:val>
                                            <p:fltVal val="0"/>
                                          </p:val>
                                        </p:tav>
                                      </p:tavLst>
                                    </p:anim>
                                    <p:anim calcmode="lin" valueType="num">
                                      <p:cBhvr>
                                        <p:cTn id="44" dur="500" decel="50000" fill="hold">
                                          <p:stCondLst>
                                            <p:cond delay="0"/>
                                          </p:stCondLst>
                                        </p:cTn>
                                        <p:tgtEl>
                                          <p:spTgt spid="3">
                                            <p:txEl>
                                              <p:pRg st="2" end="2"/>
                                            </p:txEl>
                                          </p:spTgt>
                                        </p:tgtEl>
                                        <p:attrNameLst>
                                          <p:attrName>ppt_w</p:attrName>
                                        </p:attrNameLst>
                                      </p:cBhvr>
                                      <p:tavLst>
                                        <p:tav tm="0">
                                          <p:val>
                                            <p:strVal val="#ppt_w"/>
                                          </p:val>
                                        </p:tav>
                                        <p:tav tm="100000">
                                          <p:val>
                                            <p:strVal val="#ppt_w*.05"/>
                                          </p:val>
                                        </p:tav>
                                      </p:tavLst>
                                    </p:anim>
                                    <p:anim calcmode="lin" valueType="num">
                                      <p:cBhvr>
                                        <p:cTn id="45" dur="500" accel="50000" fill="hold">
                                          <p:stCondLst>
                                            <p:cond delay="500"/>
                                          </p:stCondLst>
                                        </p:cTn>
                                        <p:tgtEl>
                                          <p:spTgt spid="3">
                                            <p:txEl>
                                              <p:pRg st="2" end="2"/>
                                            </p:txEl>
                                          </p:spTgt>
                                        </p:tgtEl>
                                        <p:attrNameLst>
                                          <p:attrName>ppt_w</p:attrName>
                                        </p:attrNameLst>
                                      </p:cBhvr>
                                      <p:tavLst>
                                        <p:tav tm="0">
                                          <p:val>
                                            <p:strVal val="#ppt_w*.05"/>
                                          </p:val>
                                        </p:tav>
                                        <p:tav tm="100000">
                                          <p:val>
                                            <p:strVal val="#ppt_w"/>
                                          </p:val>
                                        </p:tav>
                                      </p:tavLst>
                                    </p:anim>
                                    <p:anim calcmode="lin" valueType="num">
                                      <p:cBhvr>
                                        <p:cTn id="46" dur="1000" fill="hold"/>
                                        <p:tgtEl>
                                          <p:spTgt spid="3">
                                            <p:txEl>
                                              <p:pRg st="2" end="2"/>
                                            </p:txEl>
                                          </p:spTgt>
                                        </p:tgtEl>
                                        <p:attrNameLst>
                                          <p:attrName>ppt_h</p:attrName>
                                        </p:attrNameLst>
                                      </p:cBhvr>
                                      <p:tavLst>
                                        <p:tav tm="0">
                                          <p:val>
                                            <p:strVal val="#ppt_h"/>
                                          </p:val>
                                        </p:tav>
                                        <p:tav tm="100000">
                                          <p:val>
                                            <p:strVal val="#ppt_h"/>
                                          </p:val>
                                        </p:tav>
                                      </p:tavLst>
                                    </p:anim>
                                    <p:anim calcmode="lin" valueType="num">
                                      <p:cBhvr>
                                        <p:cTn id="47" dur="500" decel="50000" fill="hold">
                                          <p:stCondLst>
                                            <p:cond delay="0"/>
                                          </p:stCondLst>
                                        </p:cTn>
                                        <p:tgtEl>
                                          <p:spTgt spid="3">
                                            <p:txEl>
                                              <p:pRg st="2" end="2"/>
                                            </p:txEl>
                                          </p:spTgt>
                                        </p:tgtEl>
                                        <p:attrNameLst>
                                          <p:attrName>ppt_x</p:attrName>
                                        </p:attrNameLst>
                                      </p:cBhvr>
                                      <p:tavLst>
                                        <p:tav tm="0">
                                          <p:val>
                                            <p:strVal val="#ppt_x+.4"/>
                                          </p:val>
                                        </p:tav>
                                        <p:tav tm="100000">
                                          <p:val>
                                            <p:strVal val="#ppt_x"/>
                                          </p:val>
                                        </p:tav>
                                      </p:tavLst>
                                    </p:anim>
                                    <p:anim calcmode="lin" valueType="num">
                                      <p:cBhvr>
                                        <p:cTn id="48" dur="500" decel="50000" fill="hold">
                                          <p:stCondLst>
                                            <p:cond delay="0"/>
                                          </p:stCondLst>
                                        </p:cTn>
                                        <p:tgtEl>
                                          <p:spTgt spid="3">
                                            <p:txEl>
                                              <p:pRg st="2" end="2"/>
                                            </p:txEl>
                                          </p:spTgt>
                                        </p:tgtEl>
                                        <p:attrNameLst>
                                          <p:attrName>ppt_y</p:attrName>
                                        </p:attrNameLst>
                                      </p:cBhvr>
                                      <p:tavLst>
                                        <p:tav tm="0">
                                          <p:val>
                                            <p:strVal val="#ppt_y-.2"/>
                                          </p:val>
                                        </p:tav>
                                        <p:tav tm="100000">
                                          <p:val>
                                            <p:strVal val="#ppt_y+.1"/>
                                          </p:val>
                                        </p:tav>
                                      </p:tavLst>
                                    </p:anim>
                                    <p:anim calcmode="lin" valueType="num">
                                      <p:cBhvr>
                                        <p:cTn id="49" dur="500" accel="50000" fill="hold">
                                          <p:stCondLst>
                                            <p:cond delay="500"/>
                                          </p:stCondLst>
                                        </p:cTn>
                                        <p:tgtEl>
                                          <p:spTgt spid="3">
                                            <p:txEl>
                                              <p:pRg st="2" end="2"/>
                                            </p:txEl>
                                          </p:spTgt>
                                        </p:tgtEl>
                                        <p:attrNameLst>
                                          <p:attrName>ppt_y</p:attrName>
                                        </p:attrNameLst>
                                      </p:cBhvr>
                                      <p:tavLst>
                                        <p:tav tm="0">
                                          <p:val>
                                            <p:strVal val="#ppt_y+.1"/>
                                          </p:val>
                                        </p:tav>
                                        <p:tav tm="100000">
                                          <p:val>
                                            <p:strVal val="#ppt_y"/>
                                          </p:val>
                                        </p:tav>
                                      </p:tavLst>
                                    </p:anim>
                                    <p:animEffect transition="in" filter="fade">
                                      <p:cBhvr>
                                        <p:cTn id="50" dur="1000" decel="50000">
                                          <p:stCondLst>
                                            <p:cond delay="0"/>
                                          </p:stCondLst>
                                        </p:cTn>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2594"/>
          </a:xfrm>
        </p:spPr>
        <p:txBody>
          <a:bodyPr/>
          <a:lstStyle/>
          <a:p>
            <a:r>
              <a:rPr lang="ru-RU" dirty="0" smtClean="0"/>
              <a:t>Источники информации</a:t>
            </a:r>
            <a:endParaRPr lang="ru-RU" dirty="0"/>
          </a:p>
        </p:txBody>
      </p:sp>
      <p:sp>
        <p:nvSpPr>
          <p:cNvPr id="3" name="Содержимое 2"/>
          <p:cNvSpPr>
            <a:spLocks noGrp="1"/>
          </p:cNvSpPr>
          <p:nvPr>
            <p:ph idx="1"/>
          </p:nvPr>
        </p:nvSpPr>
        <p:spPr>
          <a:xfrm>
            <a:off x="457200" y="642918"/>
            <a:ext cx="8229600" cy="6215082"/>
          </a:xfrm>
        </p:spPr>
        <p:txBody>
          <a:bodyPr/>
          <a:lstStyle/>
          <a:p>
            <a:r>
              <a:rPr lang="en-US" sz="1800" dirty="0" smtClean="0">
                <a:hlinkClick r:id="rId2"/>
              </a:rPr>
              <a:t>http://russiafaq.ru/questions/Skolko_zubov_u_akuli.html</a:t>
            </a:r>
            <a:endParaRPr lang="ru-RU" sz="1800" dirty="0" smtClean="0"/>
          </a:p>
          <a:p>
            <a:r>
              <a:rPr lang="en-US" sz="1800" dirty="0" smtClean="0">
                <a:hlinkClick r:id="rId3"/>
              </a:rPr>
              <a:t>http://wlpp.ru/zhivotnye/oskal-volka-skachat-oboi-na-rabochii-stol</a:t>
            </a:r>
            <a:endParaRPr lang="ru-RU" sz="1800" dirty="0" smtClean="0"/>
          </a:p>
          <a:p>
            <a:r>
              <a:rPr lang="en-US" sz="1800" dirty="0" smtClean="0">
                <a:hlinkClick r:id="rId4"/>
              </a:rPr>
              <a:t>http://flfa.ru/yadovitye_zuby/</a:t>
            </a:r>
            <a:endParaRPr lang="ru-RU" sz="1800" dirty="0" smtClean="0"/>
          </a:p>
          <a:p>
            <a:r>
              <a:rPr lang="en-US" sz="1800" dirty="0" smtClean="0">
                <a:hlinkClick r:id="rId5"/>
              </a:rPr>
              <a:t>http://sitesovety.ru/stroenie-zuba-cheloveka-foto-i-video.html</a:t>
            </a:r>
            <a:endParaRPr lang="ru-RU" sz="1800" dirty="0" smtClean="0"/>
          </a:p>
          <a:p>
            <a:r>
              <a:rPr lang="en-US" sz="1800" dirty="0" smtClean="0">
                <a:hlinkClick r:id="rId6"/>
              </a:rPr>
              <a:t>http://chihuashki.ru/u-kogo-rastut-zuby-vsyu-zhizn</a:t>
            </a:r>
            <a:endParaRPr lang="ru-RU" sz="1800" dirty="0" smtClean="0"/>
          </a:p>
          <a:p>
            <a:r>
              <a:rPr lang="en-US" sz="1800" dirty="0" smtClean="0">
                <a:hlinkClick r:id="rId7"/>
              </a:rPr>
              <a:t>http://www.fermer1.ru/obshchaya-kharakteristika-krys-dekorativnye-myshi-i-krysy</a:t>
            </a:r>
            <a:endParaRPr lang="ru-RU" sz="1800" dirty="0" smtClean="0"/>
          </a:p>
          <a:p>
            <a:r>
              <a:rPr lang="en-US" sz="1800" dirty="0" smtClean="0">
                <a:hlinkClick r:id="rId8"/>
              </a:rPr>
              <a:t>http://allforchildren.ru/why/where8.php</a:t>
            </a:r>
            <a:endParaRPr lang="ru-RU" sz="1800" dirty="0" smtClean="0"/>
          </a:p>
          <a:p>
            <a:r>
              <a:rPr lang="en-US" sz="1800" dirty="0" smtClean="0">
                <a:hlinkClick r:id="rId9"/>
              </a:rPr>
              <a:t>http://murzim.ru/biologiya/9188-aspidovye-zmei.html</a:t>
            </a:r>
            <a:endParaRPr lang="ru-RU" sz="1800" dirty="0" smtClean="0"/>
          </a:p>
          <a:p>
            <a:r>
              <a:rPr lang="en-US" sz="1800" dirty="0" smtClean="0">
                <a:hlinkClick r:id="rId10"/>
              </a:rPr>
              <a:t>http://www.zmeuga.ru/raz/pit1.htm</a:t>
            </a:r>
            <a:endParaRPr lang="ru-RU" sz="1800" dirty="0" smtClean="0"/>
          </a:p>
          <a:p>
            <a:r>
              <a:rPr lang="en-US" sz="1800" dirty="0" smtClean="0">
                <a:hlinkClick r:id="rId11"/>
              </a:rPr>
              <a:t>http://www.animalsglobe.ru/2011/10/zmei/</a:t>
            </a:r>
            <a:endParaRPr lang="ru-RU" sz="1800" dirty="0" smtClean="0"/>
          </a:p>
          <a:p>
            <a:r>
              <a:rPr lang="en-US" sz="1800" dirty="0" smtClean="0">
                <a:hlinkClick r:id="rId12"/>
              </a:rPr>
              <a:t>http://phototimes.ru/image/576000/</a:t>
            </a:r>
            <a:endParaRPr lang="ru-RU" sz="1800" dirty="0" smtClean="0"/>
          </a:p>
          <a:p>
            <a:r>
              <a:rPr lang="en-US" sz="1800" dirty="0" smtClean="0">
                <a:hlinkClick r:id="rId13"/>
              </a:rPr>
              <a:t>http://ecoportal.su/news.php?id=54949</a:t>
            </a:r>
            <a:endParaRPr lang="ru-RU" sz="1800" dirty="0" smtClean="0"/>
          </a:p>
          <a:p>
            <a:r>
              <a:rPr lang="en-US" sz="1800" dirty="0" smtClean="0">
                <a:hlinkClick r:id="rId14"/>
              </a:rPr>
              <a:t>http://akachurin1.35photo.ru/photo_34026/</a:t>
            </a:r>
            <a:endParaRPr lang="ru-RU" sz="1800" dirty="0" smtClean="0"/>
          </a:p>
          <a:p>
            <a:r>
              <a:rPr lang="en-US" sz="1800" dirty="0" smtClean="0">
                <a:hlinkClick r:id="rId15"/>
              </a:rPr>
              <a:t>http://clubs.ya.ru/4611686018427389079/replies.xml?item_no=16941</a:t>
            </a:r>
            <a:endParaRPr lang="ru-RU" sz="1800" dirty="0" smtClean="0"/>
          </a:p>
          <a:p>
            <a:r>
              <a:rPr lang="en-US" sz="1800" dirty="0" smtClean="0">
                <a:hlinkClick r:id="rId16"/>
              </a:rPr>
              <a:t>http://www.jampo.com.ua/news/article1054279/</a:t>
            </a:r>
            <a:endParaRPr lang="ru-RU" sz="1800" dirty="0" smtClean="0"/>
          </a:p>
          <a:p>
            <a:r>
              <a:rPr lang="en-US" sz="1800" dirty="0" smtClean="0">
                <a:hlinkClick r:id="rId17"/>
              </a:rPr>
              <a:t>http://dic.academic.ru/dic.nsf/ruwiki/1399329</a:t>
            </a:r>
            <a:endParaRPr lang="ru-RU" sz="1800" dirty="0" smtClean="0"/>
          </a:p>
          <a:p>
            <a:r>
              <a:rPr lang="en-US" sz="1800" dirty="0" smtClean="0">
                <a:hlinkClick r:id="rId18"/>
              </a:rPr>
              <a:t>http://www.ucmp.berkeley.edu/taxa/inverts/mollusca/mollusca.php</a:t>
            </a:r>
            <a:endParaRPr lang="ru-RU" sz="18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r>
              <a:rPr lang="en-US" sz="1800" dirty="0" smtClean="0">
                <a:hlinkClick r:id="rId2"/>
              </a:rPr>
              <a:t>http://files.school-collection.edu.ru/dlrstore/6d6b4a0c-b4d5-4405-97dd-dbe55650e459/gastropoda.htm</a:t>
            </a:r>
            <a:endParaRPr lang="ru-RU" sz="1800" dirty="0" smtClean="0"/>
          </a:p>
          <a:p>
            <a:r>
              <a:rPr lang="en-US" sz="1800" dirty="0" smtClean="0">
                <a:hlinkClick r:id="rId3"/>
              </a:rPr>
              <a:t>http://www.darwinsgalapagos.com/animals/molluscs.htm</a:t>
            </a:r>
            <a:endParaRPr lang="ru-RU" sz="1800" dirty="0" smtClean="0"/>
          </a:p>
          <a:p>
            <a:r>
              <a:rPr lang="en-US" sz="1800" dirty="0" smtClean="0">
                <a:hlinkClick r:id="rId4"/>
              </a:rPr>
              <a:t>http://www.zoopage.ru/stat.php?idstat=220</a:t>
            </a:r>
            <a:endParaRPr lang="ru-RU" sz="1800" dirty="0" smtClean="0"/>
          </a:p>
          <a:p>
            <a:r>
              <a:rPr lang="en-US" sz="1800" dirty="0" smtClean="0">
                <a:hlinkClick r:id="rId5"/>
              </a:rPr>
              <a:t>http://www.sakhalin.ru/boomerang/sea/fakt27.htm</a:t>
            </a:r>
            <a:endParaRPr lang="ru-RU" sz="1800" dirty="0" smtClean="0"/>
          </a:p>
          <a:p>
            <a:r>
              <a:rPr lang="en-US" sz="1800" dirty="0" smtClean="0">
                <a:hlinkClick r:id="rId6"/>
              </a:rPr>
              <a:t>http://po4erk.ru/endangered-marine-species.html</a:t>
            </a:r>
            <a:endParaRPr lang="ru-RU" sz="1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026" name="Picture 2" descr="http://russiafaq.ru/netcat_files/89/105/3293a436594cc40cc363b608233f6991"/>
          <p:cNvPicPr>
            <a:picLocks noChangeAspect="1" noChangeArrowheads="1"/>
          </p:cNvPicPr>
          <p:nvPr/>
        </p:nvPicPr>
        <p:blipFill>
          <a:blip r:embed="rId2" cstate="email"/>
          <a:srcRect/>
          <a:stretch>
            <a:fillRect/>
          </a:stretch>
        </p:blipFill>
        <p:spPr bwMode="auto">
          <a:xfrm>
            <a:off x="0" y="0"/>
            <a:ext cx="4257675" cy="3200401"/>
          </a:xfrm>
          <a:prstGeom prst="rect">
            <a:avLst/>
          </a:prstGeom>
          <a:noFill/>
        </p:spPr>
      </p:pic>
      <p:pic>
        <p:nvPicPr>
          <p:cNvPr id="1028" name="Picture 4" descr="http://wlpp.ru/sites/default/files/imagecache/640x400/oskal_volka_skachat_oboi_na_rabochiy_stol.jpg"/>
          <p:cNvPicPr>
            <a:picLocks noChangeAspect="1" noChangeArrowheads="1"/>
          </p:cNvPicPr>
          <p:nvPr/>
        </p:nvPicPr>
        <p:blipFill>
          <a:blip r:embed="rId3" cstate="email"/>
          <a:srcRect/>
          <a:stretch>
            <a:fillRect/>
          </a:stretch>
        </p:blipFill>
        <p:spPr bwMode="auto">
          <a:xfrm>
            <a:off x="4929190" y="0"/>
            <a:ext cx="4214810" cy="3190769"/>
          </a:xfrm>
          <a:prstGeom prst="rect">
            <a:avLst/>
          </a:prstGeom>
          <a:noFill/>
        </p:spPr>
      </p:pic>
      <p:pic>
        <p:nvPicPr>
          <p:cNvPr id="1030" name="Picture 6" descr="http://flfa.ru/uploads/images/zoolog/zubi.jpg"/>
          <p:cNvPicPr>
            <a:picLocks noChangeAspect="1" noChangeArrowheads="1"/>
          </p:cNvPicPr>
          <p:nvPr/>
        </p:nvPicPr>
        <p:blipFill>
          <a:blip r:embed="rId4" cstate="email"/>
          <a:srcRect/>
          <a:stretch>
            <a:fillRect/>
          </a:stretch>
        </p:blipFill>
        <p:spPr bwMode="auto">
          <a:xfrm>
            <a:off x="0" y="3411978"/>
            <a:ext cx="5072066" cy="3446022"/>
          </a:xfrm>
          <a:prstGeom prst="rect">
            <a:avLst/>
          </a:prstGeom>
          <a:noFill/>
        </p:spPr>
      </p:pic>
      <p:pic>
        <p:nvPicPr>
          <p:cNvPr id="1032" name="Picture 8" descr="http://sitesovety.ru/wp-content/uploads/2011/11/%D0%A1%D1%82%D1%80%D0%BE%D0%B5%D0%BD%D0%B8%D0%B5-%D0%B7%D1%83%D0%B1%D0%BE%D0%B2.jpg"/>
          <p:cNvPicPr>
            <a:picLocks noChangeAspect="1" noChangeArrowheads="1"/>
          </p:cNvPicPr>
          <p:nvPr/>
        </p:nvPicPr>
        <p:blipFill>
          <a:blip r:embed="rId5" cstate="email"/>
          <a:srcRect/>
          <a:stretch>
            <a:fillRect/>
          </a:stretch>
        </p:blipFill>
        <p:spPr bwMode="auto">
          <a:xfrm>
            <a:off x="6215074" y="3218005"/>
            <a:ext cx="2928926" cy="3639995"/>
          </a:xfrm>
          <a:prstGeom prst="rect">
            <a:avLst/>
          </a:prstGeom>
          <a:noFill/>
        </p:spPr>
      </p:pic>
      <p:sp>
        <p:nvSpPr>
          <p:cNvPr id="8" name="Прямоугольник 7"/>
          <p:cNvSpPr/>
          <p:nvPr/>
        </p:nvSpPr>
        <p:spPr>
          <a:xfrm>
            <a:off x="2285984" y="2714620"/>
            <a:ext cx="4572000" cy="1015663"/>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lgn="ctr"/>
            <a:r>
              <a:rPr lang="ru-RU" sz="2000" b="1" dirty="0" smtClean="0"/>
              <a:t>Зубы помогают животным убить жертву, удержать ее и измельчить пищу</a:t>
            </a:r>
            <a:endParaRPr lang="ru-RU" sz="20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 calcmode="lin" valueType="num">
                                      <p:cBhvr>
                                        <p:cTn id="7" dur="500" decel="50000" fill="hold">
                                          <p:stCondLst>
                                            <p:cond delay="0"/>
                                          </p:stCondLst>
                                        </p:cTn>
                                        <p:tgtEl>
                                          <p:spTgt spid="1026"/>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6"/>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6"/>
                                        </p:tgtEl>
                                        <p:attrNameLst>
                                          <p:attrName>ppt_w</p:attrName>
                                        </p:attrNameLst>
                                      </p:cBhvr>
                                      <p:tavLst>
                                        <p:tav tm="0">
                                          <p:val>
                                            <p:strVal val="#ppt_w*.05"/>
                                          </p:val>
                                        </p:tav>
                                        <p:tav tm="100000">
                                          <p:val>
                                            <p:strVal val="#ppt_w"/>
                                          </p:val>
                                        </p:tav>
                                      </p:tavLst>
                                    </p:anim>
                                    <p:anim calcmode="lin" valueType="num">
                                      <p:cBhvr>
                                        <p:cTn id="10" dur="1000" fill="hold"/>
                                        <p:tgtEl>
                                          <p:spTgt spid="1026"/>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6"/>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6"/>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6"/>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6"/>
                                        </p:tgtEl>
                                      </p:cBhvr>
                                    </p:animEffect>
                                  </p:childTnLst>
                                </p:cTn>
                              </p:par>
                              <p:par>
                                <p:cTn id="15" presetID="25" presetClass="entr" presetSubtype="0" fill="hold" nodeType="withEffect">
                                  <p:stCondLst>
                                    <p:cond delay="0"/>
                                  </p:stCondLst>
                                  <p:childTnLst>
                                    <p:set>
                                      <p:cBhvr>
                                        <p:cTn id="16" dur="1" fill="hold">
                                          <p:stCondLst>
                                            <p:cond delay="0"/>
                                          </p:stCondLst>
                                        </p:cTn>
                                        <p:tgtEl>
                                          <p:spTgt spid="1028"/>
                                        </p:tgtEl>
                                        <p:attrNameLst>
                                          <p:attrName>style.visibility</p:attrName>
                                        </p:attrNameLst>
                                      </p:cBhvr>
                                      <p:to>
                                        <p:strVal val="visible"/>
                                      </p:to>
                                    </p:set>
                                    <p:anim calcmode="lin" valueType="num">
                                      <p:cBhvr>
                                        <p:cTn id="17" dur="500" decel="50000" fill="hold">
                                          <p:stCondLst>
                                            <p:cond delay="0"/>
                                          </p:stCondLst>
                                        </p:cTn>
                                        <p:tgtEl>
                                          <p:spTgt spid="1028"/>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28"/>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28"/>
                                        </p:tgtEl>
                                        <p:attrNameLst>
                                          <p:attrName>ppt_w</p:attrName>
                                        </p:attrNameLst>
                                      </p:cBhvr>
                                      <p:tavLst>
                                        <p:tav tm="0">
                                          <p:val>
                                            <p:strVal val="#ppt_w*.05"/>
                                          </p:val>
                                        </p:tav>
                                        <p:tav tm="100000">
                                          <p:val>
                                            <p:strVal val="#ppt_w"/>
                                          </p:val>
                                        </p:tav>
                                      </p:tavLst>
                                    </p:anim>
                                    <p:anim calcmode="lin" valueType="num">
                                      <p:cBhvr>
                                        <p:cTn id="20" dur="1000" fill="hold"/>
                                        <p:tgtEl>
                                          <p:spTgt spid="1028"/>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28"/>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28"/>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28"/>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28"/>
                                        </p:tgtEl>
                                      </p:cBhvr>
                                    </p:animEffect>
                                  </p:childTnLst>
                                </p:cTn>
                              </p:par>
                              <p:par>
                                <p:cTn id="25" presetID="25" presetClass="entr" presetSubtype="0" fill="hold" nodeType="withEffect">
                                  <p:stCondLst>
                                    <p:cond delay="0"/>
                                  </p:stCondLst>
                                  <p:childTnLst>
                                    <p:set>
                                      <p:cBhvr>
                                        <p:cTn id="26" dur="1" fill="hold">
                                          <p:stCondLst>
                                            <p:cond delay="0"/>
                                          </p:stCondLst>
                                        </p:cTn>
                                        <p:tgtEl>
                                          <p:spTgt spid="1030"/>
                                        </p:tgtEl>
                                        <p:attrNameLst>
                                          <p:attrName>style.visibility</p:attrName>
                                        </p:attrNameLst>
                                      </p:cBhvr>
                                      <p:to>
                                        <p:strVal val="visible"/>
                                      </p:to>
                                    </p:set>
                                    <p:anim calcmode="lin" valueType="num">
                                      <p:cBhvr>
                                        <p:cTn id="27" dur="500" decel="50000" fill="hold">
                                          <p:stCondLst>
                                            <p:cond delay="0"/>
                                          </p:stCondLst>
                                        </p:cTn>
                                        <p:tgtEl>
                                          <p:spTgt spid="1030"/>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1030"/>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1030"/>
                                        </p:tgtEl>
                                        <p:attrNameLst>
                                          <p:attrName>ppt_w</p:attrName>
                                        </p:attrNameLst>
                                      </p:cBhvr>
                                      <p:tavLst>
                                        <p:tav tm="0">
                                          <p:val>
                                            <p:strVal val="#ppt_w*.05"/>
                                          </p:val>
                                        </p:tav>
                                        <p:tav tm="100000">
                                          <p:val>
                                            <p:strVal val="#ppt_w"/>
                                          </p:val>
                                        </p:tav>
                                      </p:tavLst>
                                    </p:anim>
                                    <p:anim calcmode="lin" valueType="num">
                                      <p:cBhvr>
                                        <p:cTn id="30" dur="1000" fill="hold"/>
                                        <p:tgtEl>
                                          <p:spTgt spid="1030"/>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1030"/>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1030"/>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1030"/>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1030"/>
                                        </p:tgtEl>
                                      </p:cBhvr>
                                    </p:animEffect>
                                  </p:childTnLst>
                                </p:cTn>
                              </p:par>
                              <p:par>
                                <p:cTn id="35" presetID="25" presetClass="entr" presetSubtype="0" fill="hold" nodeType="withEffect">
                                  <p:stCondLst>
                                    <p:cond delay="0"/>
                                  </p:stCondLst>
                                  <p:childTnLst>
                                    <p:set>
                                      <p:cBhvr>
                                        <p:cTn id="36" dur="1" fill="hold">
                                          <p:stCondLst>
                                            <p:cond delay="0"/>
                                          </p:stCondLst>
                                        </p:cTn>
                                        <p:tgtEl>
                                          <p:spTgt spid="1032"/>
                                        </p:tgtEl>
                                        <p:attrNameLst>
                                          <p:attrName>style.visibility</p:attrName>
                                        </p:attrNameLst>
                                      </p:cBhvr>
                                      <p:to>
                                        <p:strVal val="visible"/>
                                      </p:to>
                                    </p:set>
                                    <p:anim calcmode="lin" valueType="num">
                                      <p:cBhvr>
                                        <p:cTn id="37" dur="500" decel="50000" fill="hold">
                                          <p:stCondLst>
                                            <p:cond delay="0"/>
                                          </p:stCondLst>
                                        </p:cTn>
                                        <p:tgtEl>
                                          <p:spTgt spid="1032"/>
                                        </p:tgtEl>
                                        <p:attrNameLst>
                                          <p:attrName>style.rotation</p:attrName>
                                        </p:attrNameLst>
                                      </p:cBhvr>
                                      <p:tavLst>
                                        <p:tav tm="0">
                                          <p:val>
                                            <p:fltVal val="-90"/>
                                          </p:val>
                                        </p:tav>
                                        <p:tav tm="100000">
                                          <p:val>
                                            <p:fltVal val="0"/>
                                          </p:val>
                                        </p:tav>
                                      </p:tavLst>
                                    </p:anim>
                                    <p:anim calcmode="lin" valueType="num">
                                      <p:cBhvr>
                                        <p:cTn id="38" dur="500" decel="50000" fill="hold">
                                          <p:stCondLst>
                                            <p:cond delay="0"/>
                                          </p:stCondLst>
                                        </p:cTn>
                                        <p:tgtEl>
                                          <p:spTgt spid="1032"/>
                                        </p:tgtEl>
                                        <p:attrNameLst>
                                          <p:attrName>ppt_w</p:attrName>
                                        </p:attrNameLst>
                                      </p:cBhvr>
                                      <p:tavLst>
                                        <p:tav tm="0">
                                          <p:val>
                                            <p:strVal val="#ppt_w"/>
                                          </p:val>
                                        </p:tav>
                                        <p:tav tm="100000">
                                          <p:val>
                                            <p:strVal val="#ppt_w*.05"/>
                                          </p:val>
                                        </p:tav>
                                      </p:tavLst>
                                    </p:anim>
                                    <p:anim calcmode="lin" valueType="num">
                                      <p:cBhvr>
                                        <p:cTn id="39" dur="500" accel="50000" fill="hold">
                                          <p:stCondLst>
                                            <p:cond delay="500"/>
                                          </p:stCondLst>
                                        </p:cTn>
                                        <p:tgtEl>
                                          <p:spTgt spid="1032"/>
                                        </p:tgtEl>
                                        <p:attrNameLst>
                                          <p:attrName>ppt_w</p:attrName>
                                        </p:attrNameLst>
                                      </p:cBhvr>
                                      <p:tavLst>
                                        <p:tav tm="0">
                                          <p:val>
                                            <p:strVal val="#ppt_w*.05"/>
                                          </p:val>
                                        </p:tav>
                                        <p:tav tm="100000">
                                          <p:val>
                                            <p:strVal val="#ppt_w"/>
                                          </p:val>
                                        </p:tav>
                                      </p:tavLst>
                                    </p:anim>
                                    <p:anim calcmode="lin" valueType="num">
                                      <p:cBhvr>
                                        <p:cTn id="40" dur="1000" fill="hold"/>
                                        <p:tgtEl>
                                          <p:spTgt spid="1032"/>
                                        </p:tgtEl>
                                        <p:attrNameLst>
                                          <p:attrName>ppt_h</p:attrName>
                                        </p:attrNameLst>
                                      </p:cBhvr>
                                      <p:tavLst>
                                        <p:tav tm="0">
                                          <p:val>
                                            <p:strVal val="#ppt_h"/>
                                          </p:val>
                                        </p:tav>
                                        <p:tav tm="100000">
                                          <p:val>
                                            <p:strVal val="#ppt_h"/>
                                          </p:val>
                                        </p:tav>
                                      </p:tavLst>
                                    </p:anim>
                                    <p:anim calcmode="lin" valueType="num">
                                      <p:cBhvr>
                                        <p:cTn id="41" dur="500" decel="50000" fill="hold">
                                          <p:stCondLst>
                                            <p:cond delay="0"/>
                                          </p:stCondLst>
                                        </p:cTn>
                                        <p:tgtEl>
                                          <p:spTgt spid="1032"/>
                                        </p:tgtEl>
                                        <p:attrNameLst>
                                          <p:attrName>ppt_x</p:attrName>
                                        </p:attrNameLst>
                                      </p:cBhvr>
                                      <p:tavLst>
                                        <p:tav tm="0">
                                          <p:val>
                                            <p:strVal val="#ppt_x+.4"/>
                                          </p:val>
                                        </p:tav>
                                        <p:tav tm="100000">
                                          <p:val>
                                            <p:strVal val="#ppt_x"/>
                                          </p:val>
                                        </p:tav>
                                      </p:tavLst>
                                    </p:anim>
                                    <p:anim calcmode="lin" valueType="num">
                                      <p:cBhvr>
                                        <p:cTn id="42" dur="500" decel="50000" fill="hold">
                                          <p:stCondLst>
                                            <p:cond delay="0"/>
                                          </p:stCondLst>
                                        </p:cTn>
                                        <p:tgtEl>
                                          <p:spTgt spid="1032"/>
                                        </p:tgtEl>
                                        <p:attrNameLst>
                                          <p:attrName>ppt_y</p:attrName>
                                        </p:attrNameLst>
                                      </p:cBhvr>
                                      <p:tavLst>
                                        <p:tav tm="0">
                                          <p:val>
                                            <p:strVal val="#ppt_y-.2"/>
                                          </p:val>
                                        </p:tav>
                                        <p:tav tm="100000">
                                          <p:val>
                                            <p:strVal val="#ppt_y+.1"/>
                                          </p:val>
                                        </p:tav>
                                      </p:tavLst>
                                    </p:anim>
                                    <p:anim calcmode="lin" valueType="num">
                                      <p:cBhvr>
                                        <p:cTn id="43" dur="500" accel="50000" fill="hold">
                                          <p:stCondLst>
                                            <p:cond delay="500"/>
                                          </p:stCondLst>
                                        </p:cTn>
                                        <p:tgtEl>
                                          <p:spTgt spid="1032"/>
                                        </p:tgtEl>
                                        <p:attrNameLst>
                                          <p:attrName>ppt_y</p:attrName>
                                        </p:attrNameLst>
                                      </p:cBhvr>
                                      <p:tavLst>
                                        <p:tav tm="0">
                                          <p:val>
                                            <p:strVal val="#ppt_y+.1"/>
                                          </p:val>
                                        </p:tav>
                                        <p:tav tm="100000">
                                          <p:val>
                                            <p:strVal val="#ppt_y"/>
                                          </p:val>
                                        </p:tav>
                                      </p:tavLst>
                                    </p:anim>
                                    <p:animEffect transition="in" filter="fade">
                                      <p:cBhvr>
                                        <p:cTn id="44" dur="1000" decel="50000">
                                          <p:stCondLst>
                                            <p:cond delay="0"/>
                                          </p:stCondLst>
                                        </p:cTn>
                                        <p:tgtEl>
                                          <p:spTgt spid="1032"/>
                                        </p:tgtEl>
                                      </p:cBhvr>
                                    </p:animEffect>
                                  </p:childTnLst>
                                </p:cTn>
                              </p:par>
                            </p:childTnLst>
                          </p:cTn>
                        </p:par>
                      </p:childTnLst>
                    </p:cTn>
                  </p:par>
                  <p:par>
                    <p:cTn id="45" fill="hold">
                      <p:stCondLst>
                        <p:cond delay="indefinite"/>
                      </p:stCondLst>
                      <p:childTnLst>
                        <p:par>
                          <p:cTn id="46" fill="hold">
                            <p:stCondLst>
                              <p:cond delay="0"/>
                            </p:stCondLst>
                            <p:childTnLst>
                              <p:par>
                                <p:cTn id="47" presetID="3" presetClass="entr" presetSubtype="10" fill="hold" grpId="0" nodeType="clickEffect">
                                  <p:stCondLst>
                                    <p:cond delay="0"/>
                                  </p:stCondLst>
                                  <p:childTnLst>
                                    <p:set>
                                      <p:cBhvr>
                                        <p:cTn id="48" dur="1" fill="hold">
                                          <p:stCondLst>
                                            <p:cond delay="0"/>
                                          </p:stCondLst>
                                        </p:cTn>
                                        <p:tgtEl>
                                          <p:spTgt spid="8"/>
                                        </p:tgtEl>
                                        <p:attrNameLst>
                                          <p:attrName>style.visibility</p:attrName>
                                        </p:attrNameLst>
                                      </p:cBhvr>
                                      <p:to>
                                        <p:strVal val="visible"/>
                                      </p:to>
                                    </p:set>
                                    <p:animEffect transition="in" filter="blinds(horizontal)">
                                      <p:cBhvr>
                                        <p:cTn id="4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Зубы грызунов</a:t>
            </a:r>
            <a:endParaRPr lang="ru-RU" dirty="0"/>
          </a:p>
        </p:txBody>
      </p:sp>
      <p:sp>
        <p:nvSpPr>
          <p:cNvPr id="3" name="Содержимое 2"/>
          <p:cNvSpPr>
            <a:spLocks noGrp="1"/>
          </p:cNvSpPr>
          <p:nvPr>
            <p:ph idx="1"/>
          </p:nvPr>
        </p:nvSpPr>
        <p:spPr/>
        <p:txBody>
          <a:bodyPr/>
          <a:lstStyle/>
          <a:p>
            <a:endParaRPr lang="ru-RU"/>
          </a:p>
        </p:txBody>
      </p:sp>
      <p:pic>
        <p:nvPicPr>
          <p:cNvPr id="28674" name="Picture 2" descr="http://chihuashki.ru/sites/default/files/images/zubi1.jpg"/>
          <p:cNvPicPr>
            <a:picLocks noChangeAspect="1" noChangeArrowheads="1"/>
          </p:cNvPicPr>
          <p:nvPr/>
        </p:nvPicPr>
        <p:blipFill>
          <a:blip r:embed="rId2" cstate="email"/>
          <a:srcRect/>
          <a:stretch>
            <a:fillRect/>
          </a:stretch>
        </p:blipFill>
        <p:spPr bwMode="auto">
          <a:xfrm>
            <a:off x="428596" y="1500174"/>
            <a:ext cx="4696979" cy="3119436"/>
          </a:xfrm>
          <a:prstGeom prst="rect">
            <a:avLst/>
          </a:prstGeom>
          <a:noFill/>
        </p:spPr>
      </p:pic>
      <p:pic>
        <p:nvPicPr>
          <p:cNvPr id="28676" name="Picture 4" descr="Животные зубы"/>
          <p:cNvPicPr>
            <a:picLocks noChangeAspect="1" noChangeArrowheads="1"/>
          </p:cNvPicPr>
          <p:nvPr/>
        </p:nvPicPr>
        <p:blipFill>
          <a:blip r:embed="rId3" cstate="email"/>
          <a:srcRect/>
          <a:stretch>
            <a:fillRect/>
          </a:stretch>
        </p:blipFill>
        <p:spPr bwMode="auto">
          <a:xfrm>
            <a:off x="5786446" y="1500174"/>
            <a:ext cx="3071834" cy="3071834"/>
          </a:xfrm>
          <a:prstGeom prst="rect">
            <a:avLst/>
          </a:prstGeom>
          <a:noFill/>
        </p:spPr>
      </p:pic>
      <p:pic>
        <p:nvPicPr>
          <p:cNvPr id="2050" name="Picture 2" descr="http://www.fermer1.ru/book_image/Kuropatkina_Dekorativnye_myshi_krysy/83250-i_026.png"/>
          <p:cNvPicPr>
            <a:picLocks noChangeAspect="1" noChangeArrowheads="1"/>
          </p:cNvPicPr>
          <p:nvPr/>
        </p:nvPicPr>
        <p:blipFill>
          <a:blip r:embed="rId4" cstate="email"/>
          <a:srcRect/>
          <a:stretch>
            <a:fillRect/>
          </a:stretch>
        </p:blipFill>
        <p:spPr bwMode="auto">
          <a:xfrm>
            <a:off x="2143108" y="4643446"/>
            <a:ext cx="5405442" cy="2021636"/>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0"/>
            <a:ext cx="8229600" cy="928670"/>
          </a:xfrm>
        </p:spPr>
        <p:txBody>
          <a:bodyPr/>
          <a:lstStyle/>
          <a:p>
            <a:r>
              <a:rPr lang="ru-RU" dirty="0" smtClean="0"/>
              <a:t>Зубы змей </a:t>
            </a:r>
            <a:endParaRPr lang="ru-RU" dirty="0"/>
          </a:p>
        </p:txBody>
      </p:sp>
      <p:sp>
        <p:nvSpPr>
          <p:cNvPr id="3" name="Содержимое 2"/>
          <p:cNvSpPr>
            <a:spLocks noGrp="1"/>
          </p:cNvSpPr>
          <p:nvPr>
            <p:ph idx="1"/>
          </p:nvPr>
        </p:nvSpPr>
        <p:spPr>
          <a:xfrm>
            <a:off x="5500694" y="785794"/>
            <a:ext cx="3500462" cy="6072206"/>
          </a:xfrm>
        </p:spPr>
        <p:style>
          <a:lnRef idx="2">
            <a:schemeClr val="accent3"/>
          </a:lnRef>
          <a:fillRef idx="1">
            <a:schemeClr val="lt1"/>
          </a:fillRef>
          <a:effectRef idx="0">
            <a:schemeClr val="accent3"/>
          </a:effectRef>
          <a:fontRef idx="minor">
            <a:schemeClr val="dk1"/>
          </a:fontRef>
        </p:style>
        <p:txBody>
          <a:bodyPr/>
          <a:lstStyle/>
          <a:p>
            <a:r>
              <a:rPr lang="ru-RU" sz="1600" dirty="0" smtClean="0"/>
              <a:t>У некоторых змей длина этих зубов достигает 4—5 сантиметров.</a:t>
            </a:r>
          </a:p>
          <a:p>
            <a:r>
              <a:rPr lang="ru-RU" sz="1600" dirty="0" smtClean="0"/>
              <a:t> Когда такая змея находится в спокойном состоянии, ее зубы прижаты к нёбу наподобие складного ножика. </a:t>
            </a:r>
          </a:p>
          <a:p>
            <a:r>
              <a:rPr lang="ru-RU" sz="1600" dirty="0" smtClean="0"/>
              <a:t>В момент укуса зубы выпрямляются и выдвигаются вперед. При этом змея наносит с их помощью молниеносный удар.</a:t>
            </a:r>
          </a:p>
          <a:p>
            <a:r>
              <a:rPr lang="ru-RU" sz="1600" dirty="0" smtClean="0"/>
              <a:t> У кобры зубы находятся глубоко в пасти и достигают длины всего 6-7 миллиметров. Чтобы поразить жертву, кобра широко открывает пасть, хватает добычу и разжевывает ее.</a:t>
            </a:r>
          </a:p>
          <a:p>
            <a:r>
              <a:rPr lang="ru-RU" sz="1600" dirty="0" smtClean="0"/>
              <a:t> Если змея случайно сломает ядовитые зубы, на их месте вырастают новые.</a:t>
            </a:r>
            <a:endParaRPr lang="ru-RU" sz="1600" dirty="0"/>
          </a:p>
        </p:txBody>
      </p:sp>
      <p:pic>
        <p:nvPicPr>
          <p:cNvPr id="17410" name="Picture 2" descr="http://allforchildren.ru/why/illustr/where8.gif"/>
          <p:cNvPicPr>
            <a:picLocks noChangeAspect="1" noChangeArrowheads="1"/>
          </p:cNvPicPr>
          <p:nvPr/>
        </p:nvPicPr>
        <p:blipFill>
          <a:blip r:embed="rId2" cstate="email"/>
          <a:srcRect/>
          <a:stretch>
            <a:fillRect/>
          </a:stretch>
        </p:blipFill>
        <p:spPr bwMode="auto">
          <a:xfrm>
            <a:off x="428596" y="1214422"/>
            <a:ext cx="5100673" cy="364333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a:xfrm>
            <a:off x="457200" y="1600200"/>
            <a:ext cx="4114800" cy="4525963"/>
          </a:xfrm>
        </p:spPr>
        <p:txBody>
          <a:bodyPr/>
          <a:lstStyle/>
          <a:p>
            <a:endParaRPr lang="ru-RU" dirty="0"/>
          </a:p>
        </p:txBody>
      </p:sp>
      <p:pic>
        <p:nvPicPr>
          <p:cNvPr id="18434" name="Picture 2" descr="http://murzim.ru/uploads/posts/2010-12/1291585583_image015.jpg"/>
          <p:cNvPicPr>
            <a:picLocks noChangeAspect="1" noChangeArrowheads="1"/>
          </p:cNvPicPr>
          <p:nvPr/>
        </p:nvPicPr>
        <p:blipFill>
          <a:blip r:embed="rId3" cstate="email"/>
          <a:srcRect/>
          <a:stretch>
            <a:fillRect/>
          </a:stretch>
        </p:blipFill>
        <p:spPr bwMode="auto">
          <a:xfrm>
            <a:off x="5000628" y="0"/>
            <a:ext cx="4143372" cy="6863206"/>
          </a:xfrm>
          <a:prstGeom prst="rect">
            <a:avLst/>
          </a:prstGeom>
          <a:noFill/>
        </p:spPr>
      </p:pic>
      <p:sp>
        <p:nvSpPr>
          <p:cNvPr id="6" name="Прямоугольник 5"/>
          <p:cNvSpPr/>
          <p:nvPr/>
        </p:nvSpPr>
        <p:spPr>
          <a:xfrm>
            <a:off x="4929190" y="6488668"/>
            <a:ext cx="1039067" cy="369332"/>
          </a:xfrm>
          <a:prstGeom prst="rect">
            <a:avLst/>
          </a:prstGeom>
        </p:spPr>
        <p:txBody>
          <a:bodyPr wrap="none">
            <a:spAutoFit/>
          </a:bodyPr>
          <a:lstStyle/>
          <a:p>
            <a:r>
              <a:rPr lang="ru-RU" b="1" dirty="0" smtClean="0"/>
              <a:t>Яйцеед</a:t>
            </a:r>
            <a:endParaRPr lang="ru-RU" dirty="0"/>
          </a:p>
        </p:txBody>
      </p:sp>
      <p:pic>
        <p:nvPicPr>
          <p:cNvPr id="18436" name="Picture 4" descr="http://www.zmeuga.ru/raz/99.jpg"/>
          <p:cNvPicPr>
            <a:picLocks noChangeAspect="1" noChangeArrowheads="1"/>
          </p:cNvPicPr>
          <p:nvPr/>
        </p:nvPicPr>
        <p:blipFill>
          <a:blip r:embed="rId4" cstate="email"/>
          <a:srcRect/>
          <a:stretch>
            <a:fillRect/>
          </a:stretch>
        </p:blipFill>
        <p:spPr bwMode="auto">
          <a:xfrm>
            <a:off x="285720" y="0"/>
            <a:ext cx="4677756" cy="3286124"/>
          </a:xfrm>
          <a:prstGeom prst="rect">
            <a:avLst/>
          </a:prstGeom>
          <a:noFill/>
        </p:spPr>
      </p:pic>
      <p:pic>
        <p:nvPicPr>
          <p:cNvPr id="18438" name="Picture 6" descr="http://www.animalsglobe.ru/wp-content/uploads/2011/10/%D0%B7%D0%BC%D0%B5%D1%8F-11.jpg"/>
          <p:cNvPicPr>
            <a:picLocks noChangeAspect="1" noChangeArrowheads="1"/>
          </p:cNvPicPr>
          <p:nvPr/>
        </p:nvPicPr>
        <p:blipFill>
          <a:blip r:embed="rId5" cstate="email"/>
          <a:srcRect/>
          <a:stretch>
            <a:fillRect/>
          </a:stretch>
        </p:blipFill>
        <p:spPr bwMode="auto">
          <a:xfrm>
            <a:off x="285720" y="3214686"/>
            <a:ext cx="4000528" cy="3643314"/>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19458" name="Picture 2" descr="http://thumbs.dreamstime.com/thumblarge_45/114217126184weWN.jpg"/>
          <p:cNvPicPr>
            <a:picLocks noChangeAspect="1" noChangeArrowheads="1"/>
          </p:cNvPicPr>
          <p:nvPr/>
        </p:nvPicPr>
        <p:blipFill>
          <a:blip r:embed="rId2" cstate="email"/>
          <a:srcRect/>
          <a:stretch>
            <a:fillRect/>
          </a:stretch>
        </p:blipFill>
        <p:spPr bwMode="auto">
          <a:xfrm>
            <a:off x="-1" y="0"/>
            <a:ext cx="4762501" cy="3571876"/>
          </a:xfrm>
          <a:prstGeom prst="rect">
            <a:avLst/>
          </a:prstGeom>
          <a:noFill/>
        </p:spPr>
      </p:pic>
      <p:pic>
        <p:nvPicPr>
          <p:cNvPr id="19460" name="Picture 4" descr="Паук и его жертва"/>
          <p:cNvPicPr>
            <a:picLocks noChangeAspect="1" noChangeArrowheads="1"/>
          </p:cNvPicPr>
          <p:nvPr/>
        </p:nvPicPr>
        <p:blipFill>
          <a:blip r:embed="rId3" cstate="email"/>
          <a:srcRect/>
          <a:stretch>
            <a:fillRect/>
          </a:stretch>
        </p:blipFill>
        <p:spPr bwMode="auto">
          <a:xfrm>
            <a:off x="4357686" y="0"/>
            <a:ext cx="4786314" cy="3577771"/>
          </a:xfrm>
          <a:prstGeom prst="rect">
            <a:avLst/>
          </a:prstGeom>
          <a:noFill/>
        </p:spPr>
      </p:pic>
      <p:pic>
        <p:nvPicPr>
          <p:cNvPr id="19462" name="Picture 6" descr="http://ecoportal.su/news_img/164-100711-09.jpg"/>
          <p:cNvPicPr>
            <a:picLocks noChangeAspect="1" noChangeArrowheads="1"/>
          </p:cNvPicPr>
          <p:nvPr/>
        </p:nvPicPr>
        <p:blipFill>
          <a:blip r:embed="rId4" cstate="email"/>
          <a:srcRect/>
          <a:stretch>
            <a:fillRect/>
          </a:stretch>
        </p:blipFill>
        <p:spPr bwMode="auto">
          <a:xfrm>
            <a:off x="-1928858" y="214290"/>
            <a:ext cx="9458475" cy="7219971"/>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9458"/>
                                        </p:tgtEl>
                                        <p:attrNameLst>
                                          <p:attrName>style.visibility</p:attrName>
                                        </p:attrNameLst>
                                      </p:cBhvr>
                                      <p:to>
                                        <p:strVal val="visible"/>
                                      </p:to>
                                    </p:set>
                                    <p:anim calcmode="lin" valueType="num">
                                      <p:cBhvr>
                                        <p:cTn id="7" dur="500" decel="50000" fill="hold">
                                          <p:stCondLst>
                                            <p:cond delay="0"/>
                                          </p:stCondLst>
                                        </p:cTn>
                                        <p:tgtEl>
                                          <p:spTgt spid="19458"/>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9458"/>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9458"/>
                                        </p:tgtEl>
                                        <p:attrNameLst>
                                          <p:attrName>ppt_w</p:attrName>
                                        </p:attrNameLst>
                                      </p:cBhvr>
                                      <p:tavLst>
                                        <p:tav tm="0">
                                          <p:val>
                                            <p:strVal val="#ppt_w*.05"/>
                                          </p:val>
                                        </p:tav>
                                        <p:tav tm="100000">
                                          <p:val>
                                            <p:strVal val="#ppt_w"/>
                                          </p:val>
                                        </p:tav>
                                      </p:tavLst>
                                    </p:anim>
                                    <p:anim calcmode="lin" valueType="num">
                                      <p:cBhvr>
                                        <p:cTn id="10" dur="1000" fill="hold"/>
                                        <p:tgtEl>
                                          <p:spTgt spid="19458"/>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9458"/>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9458"/>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9458"/>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9458"/>
                                        </p:tgtEl>
                                      </p:cBhvr>
                                    </p:animEffect>
                                  </p:childTnLst>
                                </p:cTn>
                              </p:par>
                              <p:par>
                                <p:cTn id="15" presetID="25" presetClass="entr" presetSubtype="0" fill="hold" nodeType="withEffect">
                                  <p:stCondLst>
                                    <p:cond delay="0"/>
                                  </p:stCondLst>
                                  <p:childTnLst>
                                    <p:set>
                                      <p:cBhvr>
                                        <p:cTn id="16" dur="1" fill="hold">
                                          <p:stCondLst>
                                            <p:cond delay="0"/>
                                          </p:stCondLst>
                                        </p:cTn>
                                        <p:tgtEl>
                                          <p:spTgt spid="19460"/>
                                        </p:tgtEl>
                                        <p:attrNameLst>
                                          <p:attrName>style.visibility</p:attrName>
                                        </p:attrNameLst>
                                      </p:cBhvr>
                                      <p:to>
                                        <p:strVal val="visible"/>
                                      </p:to>
                                    </p:set>
                                    <p:anim calcmode="lin" valueType="num">
                                      <p:cBhvr>
                                        <p:cTn id="17" dur="500" decel="50000" fill="hold">
                                          <p:stCondLst>
                                            <p:cond delay="0"/>
                                          </p:stCondLst>
                                        </p:cTn>
                                        <p:tgtEl>
                                          <p:spTgt spid="19460"/>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9460"/>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9460"/>
                                        </p:tgtEl>
                                        <p:attrNameLst>
                                          <p:attrName>ppt_w</p:attrName>
                                        </p:attrNameLst>
                                      </p:cBhvr>
                                      <p:tavLst>
                                        <p:tav tm="0">
                                          <p:val>
                                            <p:strVal val="#ppt_w*.05"/>
                                          </p:val>
                                        </p:tav>
                                        <p:tav tm="100000">
                                          <p:val>
                                            <p:strVal val="#ppt_w"/>
                                          </p:val>
                                        </p:tav>
                                      </p:tavLst>
                                    </p:anim>
                                    <p:anim calcmode="lin" valueType="num">
                                      <p:cBhvr>
                                        <p:cTn id="20" dur="1000" fill="hold"/>
                                        <p:tgtEl>
                                          <p:spTgt spid="19460"/>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9460"/>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9460"/>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9460"/>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9460"/>
                                        </p:tgtEl>
                                      </p:cBhvr>
                                    </p:animEffect>
                                  </p:childTnLst>
                                </p:cTn>
                              </p:par>
                            </p:childTnLst>
                          </p:cTn>
                        </p:par>
                      </p:childTnLst>
                    </p:cTn>
                  </p:par>
                  <p:par>
                    <p:cTn id="25" fill="hold">
                      <p:stCondLst>
                        <p:cond delay="indefinite"/>
                      </p:stCondLst>
                      <p:childTnLst>
                        <p:par>
                          <p:cTn id="26" fill="hold">
                            <p:stCondLst>
                              <p:cond delay="0"/>
                            </p:stCondLst>
                            <p:childTnLst>
                              <p:par>
                                <p:cTn id="27" presetID="25" presetClass="entr" presetSubtype="0" fill="hold" nodeType="clickEffect">
                                  <p:stCondLst>
                                    <p:cond delay="0"/>
                                  </p:stCondLst>
                                  <p:childTnLst>
                                    <p:set>
                                      <p:cBhvr>
                                        <p:cTn id="28" dur="1" fill="hold">
                                          <p:stCondLst>
                                            <p:cond delay="0"/>
                                          </p:stCondLst>
                                        </p:cTn>
                                        <p:tgtEl>
                                          <p:spTgt spid="19462"/>
                                        </p:tgtEl>
                                        <p:attrNameLst>
                                          <p:attrName>style.visibility</p:attrName>
                                        </p:attrNameLst>
                                      </p:cBhvr>
                                      <p:to>
                                        <p:strVal val="visible"/>
                                      </p:to>
                                    </p:set>
                                    <p:anim calcmode="lin" valueType="num">
                                      <p:cBhvr>
                                        <p:cTn id="29" dur="500" decel="50000" fill="hold">
                                          <p:stCondLst>
                                            <p:cond delay="0"/>
                                          </p:stCondLst>
                                        </p:cTn>
                                        <p:tgtEl>
                                          <p:spTgt spid="19462"/>
                                        </p:tgtEl>
                                        <p:attrNameLst>
                                          <p:attrName>style.rotation</p:attrName>
                                        </p:attrNameLst>
                                      </p:cBhvr>
                                      <p:tavLst>
                                        <p:tav tm="0">
                                          <p:val>
                                            <p:fltVal val="-90"/>
                                          </p:val>
                                        </p:tav>
                                        <p:tav tm="100000">
                                          <p:val>
                                            <p:fltVal val="0"/>
                                          </p:val>
                                        </p:tav>
                                      </p:tavLst>
                                    </p:anim>
                                    <p:anim calcmode="lin" valueType="num">
                                      <p:cBhvr>
                                        <p:cTn id="30" dur="500" decel="50000" fill="hold">
                                          <p:stCondLst>
                                            <p:cond delay="0"/>
                                          </p:stCondLst>
                                        </p:cTn>
                                        <p:tgtEl>
                                          <p:spTgt spid="19462"/>
                                        </p:tgtEl>
                                        <p:attrNameLst>
                                          <p:attrName>ppt_w</p:attrName>
                                        </p:attrNameLst>
                                      </p:cBhvr>
                                      <p:tavLst>
                                        <p:tav tm="0">
                                          <p:val>
                                            <p:strVal val="#ppt_w"/>
                                          </p:val>
                                        </p:tav>
                                        <p:tav tm="100000">
                                          <p:val>
                                            <p:strVal val="#ppt_w*.05"/>
                                          </p:val>
                                        </p:tav>
                                      </p:tavLst>
                                    </p:anim>
                                    <p:anim calcmode="lin" valueType="num">
                                      <p:cBhvr>
                                        <p:cTn id="31" dur="500" accel="50000" fill="hold">
                                          <p:stCondLst>
                                            <p:cond delay="500"/>
                                          </p:stCondLst>
                                        </p:cTn>
                                        <p:tgtEl>
                                          <p:spTgt spid="19462"/>
                                        </p:tgtEl>
                                        <p:attrNameLst>
                                          <p:attrName>ppt_w</p:attrName>
                                        </p:attrNameLst>
                                      </p:cBhvr>
                                      <p:tavLst>
                                        <p:tav tm="0">
                                          <p:val>
                                            <p:strVal val="#ppt_w*.05"/>
                                          </p:val>
                                        </p:tav>
                                        <p:tav tm="100000">
                                          <p:val>
                                            <p:strVal val="#ppt_w"/>
                                          </p:val>
                                        </p:tav>
                                      </p:tavLst>
                                    </p:anim>
                                    <p:anim calcmode="lin" valueType="num">
                                      <p:cBhvr>
                                        <p:cTn id="32" dur="1000" fill="hold"/>
                                        <p:tgtEl>
                                          <p:spTgt spid="19462"/>
                                        </p:tgtEl>
                                        <p:attrNameLst>
                                          <p:attrName>ppt_h</p:attrName>
                                        </p:attrNameLst>
                                      </p:cBhvr>
                                      <p:tavLst>
                                        <p:tav tm="0">
                                          <p:val>
                                            <p:strVal val="#ppt_h"/>
                                          </p:val>
                                        </p:tav>
                                        <p:tav tm="100000">
                                          <p:val>
                                            <p:strVal val="#ppt_h"/>
                                          </p:val>
                                        </p:tav>
                                      </p:tavLst>
                                    </p:anim>
                                    <p:anim calcmode="lin" valueType="num">
                                      <p:cBhvr>
                                        <p:cTn id="33" dur="500" decel="50000" fill="hold">
                                          <p:stCondLst>
                                            <p:cond delay="0"/>
                                          </p:stCondLst>
                                        </p:cTn>
                                        <p:tgtEl>
                                          <p:spTgt spid="19462"/>
                                        </p:tgtEl>
                                        <p:attrNameLst>
                                          <p:attrName>ppt_x</p:attrName>
                                        </p:attrNameLst>
                                      </p:cBhvr>
                                      <p:tavLst>
                                        <p:tav tm="0">
                                          <p:val>
                                            <p:strVal val="#ppt_x+.4"/>
                                          </p:val>
                                        </p:tav>
                                        <p:tav tm="100000">
                                          <p:val>
                                            <p:strVal val="#ppt_x"/>
                                          </p:val>
                                        </p:tav>
                                      </p:tavLst>
                                    </p:anim>
                                    <p:anim calcmode="lin" valueType="num">
                                      <p:cBhvr>
                                        <p:cTn id="34" dur="500" decel="50000" fill="hold">
                                          <p:stCondLst>
                                            <p:cond delay="0"/>
                                          </p:stCondLst>
                                        </p:cTn>
                                        <p:tgtEl>
                                          <p:spTgt spid="19462"/>
                                        </p:tgtEl>
                                        <p:attrNameLst>
                                          <p:attrName>ppt_y</p:attrName>
                                        </p:attrNameLst>
                                      </p:cBhvr>
                                      <p:tavLst>
                                        <p:tav tm="0">
                                          <p:val>
                                            <p:strVal val="#ppt_y-.2"/>
                                          </p:val>
                                        </p:tav>
                                        <p:tav tm="100000">
                                          <p:val>
                                            <p:strVal val="#ppt_y+.1"/>
                                          </p:val>
                                        </p:tav>
                                      </p:tavLst>
                                    </p:anim>
                                    <p:anim calcmode="lin" valueType="num">
                                      <p:cBhvr>
                                        <p:cTn id="35" dur="500" accel="50000" fill="hold">
                                          <p:stCondLst>
                                            <p:cond delay="500"/>
                                          </p:stCondLst>
                                        </p:cTn>
                                        <p:tgtEl>
                                          <p:spTgt spid="19462"/>
                                        </p:tgtEl>
                                        <p:attrNameLst>
                                          <p:attrName>ppt_y</p:attrName>
                                        </p:attrNameLst>
                                      </p:cBhvr>
                                      <p:tavLst>
                                        <p:tav tm="0">
                                          <p:val>
                                            <p:strVal val="#ppt_y+.1"/>
                                          </p:val>
                                        </p:tav>
                                        <p:tav tm="100000">
                                          <p:val>
                                            <p:strVal val="#ppt_y"/>
                                          </p:val>
                                        </p:tav>
                                      </p:tavLst>
                                    </p:anim>
                                    <p:animEffect transition="in" filter="fade">
                                      <p:cBhvr>
                                        <p:cTn id="36" dur="1000" decel="50000">
                                          <p:stCondLst>
                                            <p:cond delay="0"/>
                                          </p:stCondLst>
                                        </p:cTn>
                                        <p:tgtEl>
                                          <p:spTgt spid="194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2530" name="Picture 2" descr="Насекомые в объективе Томаса Шахана"/>
          <p:cNvPicPr>
            <a:picLocks noChangeAspect="1" noChangeArrowheads="1"/>
          </p:cNvPicPr>
          <p:nvPr/>
        </p:nvPicPr>
        <p:blipFill>
          <a:blip r:embed="rId2" cstate="email"/>
          <a:srcRect/>
          <a:stretch>
            <a:fillRect/>
          </a:stretch>
        </p:blipFill>
        <p:spPr bwMode="auto">
          <a:xfrm>
            <a:off x="-357222" y="0"/>
            <a:ext cx="9688851" cy="6858000"/>
          </a:xfrm>
          <a:prstGeom prst="rect">
            <a:avLst/>
          </a:prstGeom>
          <a:noFill/>
        </p:spPr>
      </p:pic>
      <p:sp>
        <p:nvSpPr>
          <p:cNvPr id="5" name="Прямоугольник 4"/>
          <p:cNvSpPr/>
          <p:nvPr/>
        </p:nvSpPr>
        <p:spPr>
          <a:xfrm>
            <a:off x="-357222" y="0"/>
            <a:ext cx="4572000" cy="923330"/>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r>
              <a:rPr lang="ru-RU" i="1" dirty="0" smtClean="0"/>
              <a:t>Портрет взрослого самца паука-скакуна вида </a:t>
            </a:r>
            <a:r>
              <a:rPr lang="ru-RU" i="1" dirty="0" err="1" smtClean="0"/>
              <a:t>Tutelina</a:t>
            </a:r>
            <a:r>
              <a:rPr lang="ru-RU" i="1" dirty="0" smtClean="0"/>
              <a:t> </a:t>
            </a:r>
            <a:r>
              <a:rPr lang="ru-RU" i="1" dirty="0" err="1" smtClean="0"/>
              <a:t>elegans</a:t>
            </a:r>
            <a:r>
              <a:rPr lang="ru-RU" i="1" dirty="0" smtClean="0"/>
              <a:t>, поедающего красного клеща.</a:t>
            </a:r>
            <a:endParaRPr lang="ru-RU"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a:p>
        </p:txBody>
      </p:sp>
      <p:pic>
        <p:nvPicPr>
          <p:cNvPr id="23554" name="Picture 2" descr="http://akachurin1.35photo.ru/photos/20080221/34026.jpg"/>
          <p:cNvPicPr>
            <a:picLocks noChangeAspect="1" noChangeArrowheads="1"/>
          </p:cNvPicPr>
          <p:nvPr/>
        </p:nvPicPr>
        <p:blipFill>
          <a:blip r:embed="rId2" cstate="email"/>
          <a:srcRect/>
          <a:stretch>
            <a:fillRect/>
          </a:stretch>
        </p:blipFill>
        <p:spPr bwMode="auto">
          <a:xfrm>
            <a:off x="928662" y="0"/>
            <a:ext cx="6929486" cy="6929486"/>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Содержимое 2"/>
          <p:cNvSpPr>
            <a:spLocks noGrp="1"/>
          </p:cNvSpPr>
          <p:nvPr>
            <p:ph idx="1"/>
          </p:nvPr>
        </p:nvSpPr>
        <p:spPr/>
        <p:txBody>
          <a:bodyPr/>
          <a:lstStyle/>
          <a:p>
            <a:endParaRPr lang="ru-RU" dirty="0"/>
          </a:p>
        </p:txBody>
      </p:sp>
      <p:pic>
        <p:nvPicPr>
          <p:cNvPr id="24578" name="Picture 2" descr="http://img-fotki.yandex.ru/get/5112/18489079.11/0_5701c_2e85f9d4_L"/>
          <p:cNvPicPr>
            <a:picLocks noChangeAspect="1" noChangeArrowheads="1"/>
          </p:cNvPicPr>
          <p:nvPr/>
        </p:nvPicPr>
        <p:blipFill>
          <a:blip r:embed="rId2" cstate="email"/>
          <a:srcRect/>
          <a:stretch>
            <a:fillRect/>
          </a:stretch>
        </p:blipFill>
        <p:spPr bwMode="auto">
          <a:xfrm>
            <a:off x="0" y="0"/>
            <a:ext cx="6757647" cy="4500594"/>
          </a:xfrm>
          <a:prstGeom prst="rect">
            <a:avLst/>
          </a:prstGeom>
          <a:noFill/>
        </p:spPr>
      </p:pic>
      <p:pic>
        <p:nvPicPr>
          <p:cNvPr id="24580" name="Picture 4" descr="http://i.kpi.cc/leecher/815280"/>
          <p:cNvPicPr>
            <a:picLocks noChangeAspect="1" noChangeArrowheads="1"/>
          </p:cNvPicPr>
          <p:nvPr/>
        </p:nvPicPr>
        <p:blipFill>
          <a:blip r:embed="rId3" cstate="email"/>
          <a:srcRect/>
          <a:stretch>
            <a:fillRect/>
          </a:stretch>
        </p:blipFill>
        <p:spPr bwMode="auto">
          <a:xfrm>
            <a:off x="5212480" y="4143380"/>
            <a:ext cx="3931519" cy="2714620"/>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насекомые">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насекомые</Template>
  <TotalTime>143</TotalTime>
  <Words>517</Words>
  <Application>Microsoft Office PowerPoint</Application>
  <PresentationFormat>Экран (4:3)</PresentationFormat>
  <Paragraphs>48</Paragraphs>
  <Slides>15</Slides>
  <Notes>2</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насекомые</vt:lpstr>
      <vt:lpstr>Как питаются разные животные?</vt:lpstr>
      <vt:lpstr>Слайд 2</vt:lpstr>
      <vt:lpstr>Зубы грызунов</vt:lpstr>
      <vt:lpstr>Зубы змей </vt:lpstr>
      <vt:lpstr>Слайд 5</vt:lpstr>
      <vt:lpstr>Слайд 6</vt:lpstr>
      <vt:lpstr>Слайд 7</vt:lpstr>
      <vt:lpstr>Слайд 8</vt:lpstr>
      <vt:lpstr>Слайд 9</vt:lpstr>
      <vt:lpstr>Слайд 10</vt:lpstr>
      <vt:lpstr>Слайд 11</vt:lpstr>
      <vt:lpstr>Синий кит</vt:lpstr>
      <vt:lpstr>Вывод </vt:lpstr>
      <vt:lpstr>Источники информации</vt:lpstr>
      <vt:lpstr>Слайд 15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Как питаются разные животные?</dc:title>
  <dc:creator>светлана</dc:creator>
  <cp:lastModifiedBy>User</cp:lastModifiedBy>
  <cp:revision>24</cp:revision>
  <dcterms:created xsi:type="dcterms:W3CDTF">2011-12-24T11:52:41Z</dcterms:created>
  <dcterms:modified xsi:type="dcterms:W3CDTF">2012-11-05T07:15:21Z</dcterms:modified>
</cp:coreProperties>
</file>