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drawingml.diagramColors+xml" PartName="/ppt/diagrams/colors1.xml"/>
  <Override ContentType="application/vnd.ms-office.drawingml.diagramDrawing+xml" PartName="/ppt/diagrams/drawing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6.xml"/>
  <Override ContentType="application/vnd.openxmlformats-officedocument.drawingml.diagramStyle+xml" PartName="/ppt/diagrams/quickStyle2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Default ContentType="image/jpeg" Extension="jpeg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drawingml.diagramStyle+xml" PartName="/ppt/diagrams/quickStyle1.xml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drawingml.diagramLayout+xml" PartName="/ppt/diagrams/layout2.xml"/>
  <Override ContentType="application/vnd.openxmlformats-officedocument.drawingml.diagramLayout+xml" PartName="/ppt/diagrams/layout3.xml"/>
  <Override ContentType="application/vnd.openxmlformats-officedocument.drawingml.diagramLayout+xml" PartName="/ppt/diagrams/layout1.xml"/>
  <Override ContentType="application/vnd.openxmlformats-officedocument.drawingml.diagramData+xml" PartName="/ppt/diagrams/data2.xml"/>
  <Override ContentType="application/vnd.openxmlformats-officedocument.drawingml.diagramData+xml" PartName="/ppt/diagrams/data3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officedocument.drawingml.diagramData+xml" PartName="/ppt/diagrams/data1.xml"/>
  <Override ContentType="application/vnd.openxmlformats-officedocument.drawingml.diagramColors+xml" PartName="/ppt/diagrams/colors3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drawingml.diagramColors+xml" PartName="/ppt/diagrams/colors2.xml"/>
  <Override ContentType="application/vnd.ms-office.drawingml.diagramDrawing+xml" PartName="/ppt/diagrams/drawing3.xml"/>
  <Override ContentType="application/vnd.openxmlformats-officedocument.presentationml.slide+xml" PartName="/ppt/slides/slide3.xml"/>
  <Override ContentType="application/vnd.openxmlformats-officedocument.presentationml.slide+xml" PartName="/ppt/slides/slide17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5.xml"/>
  <Override ContentType="application/vnd.ms-office.drawingml.diagramDrawing+xml" PartName="/ppt/diagrams/drawing1.xml"/>
  <Override ContentType="application/vnd.openxmlformats-officedocument.drawingml.diagramStyle+xml" PartName="/ppt/diagrams/quickStyle3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8" r:id="rId1"/>
  </p:sldMasterIdLst>
  <p:sldIdLst>
    <p:sldId id="256" r:id="rId2"/>
    <p:sldId id="265" r:id="rId3"/>
    <p:sldId id="264" r:id="rId4"/>
    <p:sldId id="287" r:id="rId5"/>
    <p:sldId id="266" r:id="rId6"/>
    <p:sldId id="271" r:id="rId7"/>
    <p:sldId id="279" r:id="rId8"/>
    <p:sldId id="288" r:id="rId9"/>
    <p:sldId id="289" r:id="rId10"/>
    <p:sldId id="290" r:id="rId11"/>
    <p:sldId id="280" r:id="rId12"/>
    <p:sldId id="291" r:id="rId13"/>
    <p:sldId id="292" r:id="rId14"/>
    <p:sldId id="293" r:id="rId15"/>
    <p:sldId id="294" r:id="rId16"/>
    <p:sldId id="276" r:id="rId17"/>
    <p:sldId id="295" r:id="rId18"/>
    <p:sldId id="296" r:id="rId19"/>
    <p:sldId id="285" r:id="rId2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CC00"/>
    <a:srgbClr val="FFFF99"/>
    <a:srgbClr val="FF9900"/>
    <a:srgbClr val="FF9933"/>
    <a:srgbClr val="4D4D4D"/>
    <a:srgbClr val="CC6600"/>
    <a:srgbClr val="00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85" autoAdjust="0"/>
    <p:restoredTop sz="94660"/>
  </p:normalViewPr>
  <p:slideViewPr>
    <p:cSldViewPr>
      <p:cViewPr varScale="1">
        <p:scale>
          <a:sx n="68" d="100"/>
          <a:sy n="68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EB0C01-6705-49CC-B1D7-AEEBAC4AD851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915980C-A825-4595-8482-250F8B42FE45}">
      <dgm:prSet/>
      <dgm:spPr/>
      <dgm:t>
        <a:bodyPr/>
        <a:lstStyle/>
        <a:p>
          <a:r>
            <a:rPr lang="ru-RU" b="1" i="1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</a:rPr>
            <a:t>это особая категория детей с отклонениями в развитии, у которых сохранён слух, первично не нарушен интеллект, но есть значительные речевые дефекты, влияющие на становление психики. </a:t>
          </a:r>
        </a:p>
      </dgm:t>
    </dgm:pt>
    <dgm:pt modelId="{5F319ED4-81B0-4FF1-8536-F717D8056F45}" type="parTrans" cxnId="{389EC357-BCEC-4A1D-B960-39EC64FEFF51}">
      <dgm:prSet/>
      <dgm:spPr/>
      <dgm:t>
        <a:bodyPr/>
        <a:lstStyle/>
        <a:p>
          <a:endParaRPr lang="ru-RU"/>
        </a:p>
      </dgm:t>
    </dgm:pt>
    <dgm:pt modelId="{4F57744C-9127-46AF-B59E-FEC877D42C9C}" type="sibTrans" cxnId="{389EC357-BCEC-4A1D-B960-39EC64FEFF51}">
      <dgm:prSet/>
      <dgm:spPr/>
      <dgm:t>
        <a:bodyPr/>
        <a:lstStyle/>
        <a:p>
          <a:endParaRPr lang="ru-RU"/>
        </a:p>
      </dgm:t>
    </dgm:pt>
    <dgm:pt modelId="{24BB5DE8-5BAE-483E-931B-D3886DC94682}" type="pres">
      <dgm:prSet presAssocID="{65EB0C01-6705-49CC-B1D7-AEEBAC4AD851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AFFF946-3C3F-4749-BDDE-EA573FB6E45B}" type="pres">
      <dgm:prSet presAssocID="{D915980C-A825-4595-8482-250F8B42FE45}" presName="node" presStyleLbl="node1" presStyleIdx="0" presStyleCnt="1" custLinFactNeighborX="-2989" custLinFactNeighborY="-1272">
        <dgm:presLayoutVars>
          <dgm:bulletEnabled val="1"/>
        </dgm:presLayoutVars>
      </dgm:prSet>
      <dgm:spPr>
        <a:prstGeom prst="horizontalScroll">
          <a:avLst/>
        </a:prstGeom>
      </dgm:spPr>
      <dgm:t>
        <a:bodyPr/>
        <a:lstStyle/>
        <a:p>
          <a:endParaRPr lang="ru-RU"/>
        </a:p>
      </dgm:t>
    </dgm:pt>
  </dgm:ptLst>
  <dgm:cxnLst>
    <dgm:cxn modelId="{389EC357-BCEC-4A1D-B960-39EC64FEFF51}" srcId="{65EB0C01-6705-49CC-B1D7-AEEBAC4AD851}" destId="{D915980C-A825-4595-8482-250F8B42FE45}" srcOrd="0" destOrd="0" parTransId="{5F319ED4-81B0-4FF1-8536-F717D8056F45}" sibTransId="{4F57744C-9127-46AF-B59E-FEC877D42C9C}"/>
    <dgm:cxn modelId="{9C66596A-673A-4C75-9EE1-0C5EA4D50CB0}" type="presOf" srcId="{D915980C-A825-4595-8482-250F8B42FE45}" destId="{DAFFF946-3C3F-4749-BDDE-EA573FB6E45B}" srcOrd="0" destOrd="0" presId="urn:microsoft.com/office/officeart/2005/8/layout/hList6"/>
    <dgm:cxn modelId="{50120937-04EF-4CD0-B9BD-BAB35D53D6AF}" type="presOf" srcId="{65EB0C01-6705-49CC-B1D7-AEEBAC4AD851}" destId="{24BB5DE8-5BAE-483E-931B-D3886DC94682}" srcOrd="0" destOrd="0" presId="urn:microsoft.com/office/officeart/2005/8/layout/hList6"/>
    <dgm:cxn modelId="{5FC63B78-7DD6-4D91-A73F-6750EE09514E}" type="presParOf" srcId="{24BB5DE8-5BAE-483E-931B-D3886DC94682}" destId="{DAFFF946-3C3F-4749-BDDE-EA573FB6E45B}" srcOrd="0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792AFF2-D17D-4E6B-B656-2F5E1F5D200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DC1999D-AF59-46FE-9DA5-129EC6BAD6BD}">
      <dgm:prSet phldrT="[Текст]" custT="1"/>
      <dgm:spPr/>
      <dgm:t>
        <a:bodyPr/>
        <a:lstStyle/>
        <a:p>
          <a:r>
            <a:rPr lang="ru-RU" sz="1400" b="1" dirty="0" smtClean="0">
              <a:solidFill>
                <a:schemeClr val="bg1"/>
              </a:solidFill>
            </a:rPr>
            <a:t>Коррекция звукопроизношения, формирование звукового анализа и синтеза, развитие лексико-грамматической стороны речи и связного высказывания</a:t>
          </a:r>
          <a:endParaRPr lang="ru-RU" sz="1400" b="1" dirty="0">
            <a:solidFill>
              <a:schemeClr val="bg1"/>
            </a:solidFill>
          </a:endParaRPr>
        </a:p>
      </dgm:t>
    </dgm:pt>
    <dgm:pt modelId="{E237D504-4731-434C-BFFE-B531C08C0BCE}" type="parTrans" cxnId="{233BEE64-7853-44FE-ACF7-4A58451B75D9}">
      <dgm:prSet/>
      <dgm:spPr/>
      <dgm:t>
        <a:bodyPr/>
        <a:lstStyle/>
        <a:p>
          <a:endParaRPr lang="ru-RU"/>
        </a:p>
      </dgm:t>
    </dgm:pt>
    <dgm:pt modelId="{D26250CA-8B9D-4980-A42B-30D0B75D1D91}" type="sibTrans" cxnId="{233BEE64-7853-44FE-ACF7-4A58451B75D9}">
      <dgm:prSet/>
      <dgm:spPr/>
      <dgm:t>
        <a:bodyPr/>
        <a:lstStyle/>
        <a:p>
          <a:endParaRPr lang="ru-RU"/>
        </a:p>
      </dgm:t>
    </dgm:pt>
    <dgm:pt modelId="{52733693-CECB-4B49-BA53-0D91480624B3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Лечебная физкультура и </a:t>
          </a:r>
          <a:r>
            <a:rPr lang="ru-RU" sz="1800" b="1" dirty="0" err="1" smtClean="0">
              <a:solidFill>
                <a:schemeClr val="bg1"/>
              </a:solidFill>
            </a:rPr>
            <a:t>логоритмика</a:t>
          </a:r>
          <a:endParaRPr lang="ru-RU" sz="1800" b="1" dirty="0">
            <a:solidFill>
              <a:schemeClr val="bg1"/>
            </a:solidFill>
          </a:endParaRPr>
        </a:p>
      </dgm:t>
    </dgm:pt>
    <dgm:pt modelId="{BA3D218A-6450-43DA-A4AC-60F95E3006CB}" type="parTrans" cxnId="{E27CF9F1-30FF-4B89-8463-9F79515E5E0C}">
      <dgm:prSet/>
      <dgm:spPr/>
      <dgm:t>
        <a:bodyPr/>
        <a:lstStyle/>
        <a:p>
          <a:endParaRPr lang="ru-RU"/>
        </a:p>
      </dgm:t>
    </dgm:pt>
    <dgm:pt modelId="{CB4BBC41-8E22-4124-B407-646051A2F257}" type="sibTrans" cxnId="{E27CF9F1-30FF-4B89-8463-9F79515E5E0C}">
      <dgm:prSet/>
      <dgm:spPr/>
      <dgm:t>
        <a:bodyPr/>
        <a:lstStyle/>
        <a:p>
          <a:endParaRPr lang="ru-RU"/>
        </a:p>
      </dgm:t>
    </dgm:pt>
    <dgm:pt modelId="{95F6C523-FB9C-4A88-8933-CD01A94A87E0}">
      <dgm:prSet phldrT="[Текст]" custT="1"/>
      <dgm:spPr/>
      <dgm:t>
        <a:bodyPr/>
        <a:lstStyle/>
        <a:p>
          <a:r>
            <a:rPr lang="ru-RU" sz="1600" b="1" dirty="0" smtClean="0">
              <a:solidFill>
                <a:schemeClr val="bg1"/>
              </a:solidFill>
            </a:rPr>
            <a:t>Дифференцированный артикуляционный массаж и гимнастика</a:t>
          </a:r>
          <a:endParaRPr lang="ru-RU" sz="1600" b="1" dirty="0">
            <a:solidFill>
              <a:schemeClr val="bg1"/>
            </a:solidFill>
          </a:endParaRPr>
        </a:p>
      </dgm:t>
    </dgm:pt>
    <dgm:pt modelId="{1EA888DB-9EA4-4F1D-AE08-0171812AA00F}" type="parTrans" cxnId="{CB9E46B7-5AE7-4763-8BC1-1EF6D9F92912}">
      <dgm:prSet/>
      <dgm:spPr/>
      <dgm:t>
        <a:bodyPr/>
        <a:lstStyle/>
        <a:p>
          <a:endParaRPr lang="ru-RU"/>
        </a:p>
      </dgm:t>
    </dgm:pt>
    <dgm:pt modelId="{8B5EBA97-8B0D-4892-8E45-62EE0F637427}" type="sibTrans" cxnId="{CB9E46B7-5AE7-4763-8BC1-1EF6D9F92912}">
      <dgm:prSet/>
      <dgm:spPr/>
      <dgm:t>
        <a:bodyPr/>
        <a:lstStyle/>
        <a:p>
          <a:endParaRPr lang="ru-RU"/>
        </a:p>
      </dgm:t>
    </dgm:pt>
    <dgm:pt modelId="{A46AEB16-A7A3-4D43-A3C7-77FB0A67F736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Физиотерапия</a:t>
          </a:r>
          <a:endParaRPr lang="ru-RU" sz="1800" b="1" dirty="0">
            <a:solidFill>
              <a:schemeClr val="bg1"/>
            </a:solidFill>
          </a:endParaRPr>
        </a:p>
      </dgm:t>
    </dgm:pt>
    <dgm:pt modelId="{2FC5DE53-9A0B-465D-AF53-25EEFCDC8225}" type="parTrans" cxnId="{CAE733F4-3D99-4784-9B24-EBB914A60F51}">
      <dgm:prSet/>
      <dgm:spPr/>
      <dgm:t>
        <a:bodyPr/>
        <a:lstStyle/>
        <a:p>
          <a:endParaRPr lang="ru-RU"/>
        </a:p>
      </dgm:t>
    </dgm:pt>
    <dgm:pt modelId="{A8BBA5A6-040E-4C33-BE80-195C22C4E866}" type="sibTrans" cxnId="{CAE733F4-3D99-4784-9B24-EBB914A60F51}">
      <dgm:prSet/>
      <dgm:spPr/>
      <dgm:t>
        <a:bodyPr/>
        <a:lstStyle/>
        <a:p>
          <a:endParaRPr lang="ru-RU"/>
        </a:p>
      </dgm:t>
    </dgm:pt>
    <dgm:pt modelId="{1383F068-4549-4248-9E1B-A451EC7F24E2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bg1"/>
              </a:solidFill>
            </a:rPr>
            <a:t>Медикаментозное лечение</a:t>
          </a:r>
          <a:endParaRPr lang="ru-RU" sz="1800" b="1" dirty="0">
            <a:solidFill>
              <a:schemeClr val="bg1"/>
            </a:solidFill>
          </a:endParaRPr>
        </a:p>
      </dgm:t>
    </dgm:pt>
    <dgm:pt modelId="{4C8F149A-4990-4908-8A37-A08DACF41D56}" type="parTrans" cxnId="{089C7395-58D5-47F3-A3B7-7C2879492258}">
      <dgm:prSet/>
      <dgm:spPr/>
      <dgm:t>
        <a:bodyPr/>
        <a:lstStyle/>
        <a:p>
          <a:endParaRPr lang="ru-RU"/>
        </a:p>
      </dgm:t>
    </dgm:pt>
    <dgm:pt modelId="{4CF34A9D-BF6A-4A8F-9584-4D1265D5926D}" type="sibTrans" cxnId="{089C7395-58D5-47F3-A3B7-7C2879492258}">
      <dgm:prSet/>
      <dgm:spPr/>
      <dgm:t>
        <a:bodyPr/>
        <a:lstStyle/>
        <a:p>
          <a:endParaRPr lang="ru-RU"/>
        </a:p>
      </dgm:t>
    </dgm:pt>
    <dgm:pt modelId="{E43922A8-C3F1-4542-9432-57E78EF117EE}" type="pres">
      <dgm:prSet presAssocID="{E792AFF2-D17D-4E6B-B656-2F5E1F5D2000}" presName="diagram" presStyleCnt="0">
        <dgm:presLayoutVars>
          <dgm:dir/>
          <dgm:resizeHandles val="exact"/>
        </dgm:presLayoutVars>
      </dgm:prSet>
      <dgm:spPr/>
    </dgm:pt>
    <dgm:pt modelId="{0CC8EBBD-2DCD-48FA-B5AF-CF03DE60E137}" type="pres">
      <dgm:prSet presAssocID="{4DC1999D-AF59-46FE-9DA5-129EC6BAD6BD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723FE1-12AB-4899-94FD-BBCBB2A9B4E6}" type="pres">
      <dgm:prSet presAssocID="{D26250CA-8B9D-4980-A42B-30D0B75D1D91}" presName="sibTrans" presStyleCnt="0"/>
      <dgm:spPr/>
    </dgm:pt>
    <dgm:pt modelId="{C4A86BEF-B864-4872-8F60-77CEC99107BB}" type="pres">
      <dgm:prSet presAssocID="{52733693-CECB-4B49-BA53-0D91480624B3}" presName="node" presStyleLbl="node1" presStyleIdx="1" presStyleCnt="5" custLinFactNeighborX="2353" custLinFactNeighborY="-43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C1442A-8E02-48F1-9830-5C5140E5A5E6}" type="pres">
      <dgm:prSet presAssocID="{CB4BBC41-8E22-4124-B407-646051A2F257}" presName="sibTrans" presStyleCnt="0"/>
      <dgm:spPr/>
    </dgm:pt>
    <dgm:pt modelId="{D7553B09-684E-4C08-B702-41334C6E0058}" type="pres">
      <dgm:prSet presAssocID="{95F6C523-FB9C-4A88-8933-CD01A94A87E0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39FCB3-959D-4397-8D12-633478FAD885}" type="pres">
      <dgm:prSet presAssocID="{8B5EBA97-8B0D-4892-8E45-62EE0F637427}" presName="sibTrans" presStyleCnt="0"/>
      <dgm:spPr/>
    </dgm:pt>
    <dgm:pt modelId="{11F6B566-3F8C-4683-94C4-CCDBE371E112}" type="pres">
      <dgm:prSet presAssocID="{A46AEB16-A7A3-4D43-A3C7-77FB0A67F736}" presName="node" presStyleLbl="node1" presStyleIdx="3" presStyleCnt="5" custLinFactNeighborX="1470" custLinFactNeighborY="1580">
        <dgm:presLayoutVars>
          <dgm:bulletEnabled val="1"/>
        </dgm:presLayoutVars>
      </dgm:prSet>
      <dgm:spPr/>
    </dgm:pt>
    <dgm:pt modelId="{5B145C48-BD7D-4E14-8CB6-419BF3688BFE}" type="pres">
      <dgm:prSet presAssocID="{A8BBA5A6-040E-4C33-BE80-195C22C4E866}" presName="sibTrans" presStyleCnt="0"/>
      <dgm:spPr/>
    </dgm:pt>
    <dgm:pt modelId="{014DF1F3-02F4-450C-B26D-44FE15907802}" type="pres">
      <dgm:prSet presAssocID="{1383F068-4549-4248-9E1B-A451EC7F24E2}" presName="node" presStyleLbl="node1" presStyleIdx="4" presStyleCnt="5">
        <dgm:presLayoutVars>
          <dgm:bulletEnabled val="1"/>
        </dgm:presLayoutVars>
      </dgm:prSet>
      <dgm:spPr/>
    </dgm:pt>
  </dgm:ptLst>
  <dgm:cxnLst>
    <dgm:cxn modelId="{568AA3B4-DAA7-4EB4-ACCB-31300C2C050D}" type="presOf" srcId="{1383F068-4549-4248-9E1B-A451EC7F24E2}" destId="{014DF1F3-02F4-450C-B26D-44FE15907802}" srcOrd="0" destOrd="0" presId="urn:microsoft.com/office/officeart/2005/8/layout/default"/>
    <dgm:cxn modelId="{46FDFD5A-9027-4074-9177-D5A0C23F5903}" type="presOf" srcId="{4DC1999D-AF59-46FE-9DA5-129EC6BAD6BD}" destId="{0CC8EBBD-2DCD-48FA-B5AF-CF03DE60E137}" srcOrd="0" destOrd="0" presId="urn:microsoft.com/office/officeart/2005/8/layout/default"/>
    <dgm:cxn modelId="{0189DBB2-40AC-4BCD-A633-16F70277657E}" type="presOf" srcId="{A46AEB16-A7A3-4D43-A3C7-77FB0A67F736}" destId="{11F6B566-3F8C-4683-94C4-CCDBE371E112}" srcOrd="0" destOrd="0" presId="urn:microsoft.com/office/officeart/2005/8/layout/default"/>
    <dgm:cxn modelId="{CB9E46B7-5AE7-4763-8BC1-1EF6D9F92912}" srcId="{E792AFF2-D17D-4E6B-B656-2F5E1F5D2000}" destId="{95F6C523-FB9C-4A88-8933-CD01A94A87E0}" srcOrd="2" destOrd="0" parTransId="{1EA888DB-9EA4-4F1D-AE08-0171812AA00F}" sibTransId="{8B5EBA97-8B0D-4892-8E45-62EE0F637427}"/>
    <dgm:cxn modelId="{7C9A3D67-4A53-4718-9A3F-3223546DAAEC}" type="presOf" srcId="{95F6C523-FB9C-4A88-8933-CD01A94A87E0}" destId="{D7553B09-684E-4C08-B702-41334C6E0058}" srcOrd="0" destOrd="0" presId="urn:microsoft.com/office/officeart/2005/8/layout/default"/>
    <dgm:cxn modelId="{18AB7FE2-DEA0-449A-8583-5ADA8F54DCC5}" type="presOf" srcId="{E792AFF2-D17D-4E6B-B656-2F5E1F5D2000}" destId="{E43922A8-C3F1-4542-9432-57E78EF117EE}" srcOrd="0" destOrd="0" presId="urn:microsoft.com/office/officeart/2005/8/layout/default"/>
    <dgm:cxn modelId="{233BEE64-7853-44FE-ACF7-4A58451B75D9}" srcId="{E792AFF2-D17D-4E6B-B656-2F5E1F5D2000}" destId="{4DC1999D-AF59-46FE-9DA5-129EC6BAD6BD}" srcOrd="0" destOrd="0" parTransId="{E237D504-4731-434C-BFFE-B531C08C0BCE}" sibTransId="{D26250CA-8B9D-4980-A42B-30D0B75D1D91}"/>
    <dgm:cxn modelId="{E27CF9F1-30FF-4B89-8463-9F79515E5E0C}" srcId="{E792AFF2-D17D-4E6B-B656-2F5E1F5D2000}" destId="{52733693-CECB-4B49-BA53-0D91480624B3}" srcOrd="1" destOrd="0" parTransId="{BA3D218A-6450-43DA-A4AC-60F95E3006CB}" sibTransId="{CB4BBC41-8E22-4124-B407-646051A2F257}"/>
    <dgm:cxn modelId="{CAE733F4-3D99-4784-9B24-EBB914A60F51}" srcId="{E792AFF2-D17D-4E6B-B656-2F5E1F5D2000}" destId="{A46AEB16-A7A3-4D43-A3C7-77FB0A67F736}" srcOrd="3" destOrd="0" parTransId="{2FC5DE53-9A0B-465D-AF53-25EEFCDC8225}" sibTransId="{A8BBA5A6-040E-4C33-BE80-195C22C4E866}"/>
    <dgm:cxn modelId="{F39409AD-727B-4906-B1E8-1AF1F3BB7A1E}" type="presOf" srcId="{52733693-CECB-4B49-BA53-0D91480624B3}" destId="{C4A86BEF-B864-4872-8F60-77CEC99107BB}" srcOrd="0" destOrd="0" presId="urn:microsoft.com/office/officeart/2005/8/layout/default"/>
    <dgm:cxn modelId="{089C7395-58D5-47F3-A3B7-7C2879492258}" srcId="{E792AFF2-D17D-4E6B-B656-2F5E1F5D2000}" destId="{1383F068-4549-4248-9E1B-A451EC7F24E2}" srcOrd="4" destOrd="0" parTransId="{4C8F149A-4990-4908-8A37-A08DACF41D56}" sibTransId="{4CF34A9D-BF6A-4A8F-9584-4D1265D5926D}"/>
    <dgm:cxn modelId="{5135B7BF-DA58-4C95-BC8C-F382BA63E9CE}" type="presParOf" srcId="{E43922A8-C3F1-4542-9432-57E78EF117EE}" destId="{0CC8EBBD-2DCD-48FA-B5AF-CF03DE60E137}" srcOrd="0" destOrd="0" presId="urn:microsoft.com/office/officeart/2005/8/layout/default"/>
    <dgm:cxn modelId="{FBA85F37-C9E3-4901-8420-A2B1F2C7F59F}" type="presParOf" srcId="{E43922A8-C3F1-4542-9432-57E78EF117EE}" destId="{C7723FE1-12AB-4899-94FD-BBCBB2A9B4E6}" srcOrd="1" destOrd="0" presId="urn:microsoft.com/office/officeart/2005/8/layout/default"/>
    <dgm:cxn modelId="{8C32A9DC-02C3-4C2C-BFE5-34D3C44BB9B0}" type="presParOf" srcId="{E43922A8-C3F1-4542-9432-57E78EF117EE}" destId="{C4A86BEF-B864-4872-8F60-77CEC99107BB}" srcOrd="2" destOrd="0" presId="urn:microsoft.com/office/officeart/2005/8/layout/default"/>
    <dgm:cxn modelId="{A3924716-4AD5-4019-A715-3D2B12CCAE1F}" type="presParOf" srcId="{E43922A8-C3F1-4542-9432-57E78EF117EE}" destId="{20C1442A-8E02-48F1-9830-5C5140E5A5E6}" srcOrd="3" destOrd="0" presId="urn:microsoft.com/office/officeart/2005/8/layout/default"/>
    <dgm:cxn modelId="{E65BC34A-577F-43DA-AE06-25EB10A9610F}" type="presParOf" srcId="{E43922A8-C3F1-4542-9432-57E78EF117EE}" destId="{D7553B09-684E-4C08-B702-41334C6E0058}" srcOrd="4" destOrd="0" presId="urn:microsoft.com/office/officeart/2005/8/layout/default"/>
    <dgm:cxn modelId="{DF42A3B4-03C5-4515-8F07-535B54A0A8FA}" type="presParOf" srcId="{E43922A8-C3F1-4542-9432-57E78EF117EE}" destId="{2339FCB3-959D-4397-8D12-633478FAD885}" srcOrd="5" destOrd="0" presId="urn:microsoft.com/office/officeart/2005/8/layout/default"/>
    <dgm:cxn modelId="{6848A152-F477-453F-A9E0-EB22125E8CF3}" type="presParOf" srcId="{E43922A8-C3F1-4542-9432-57E78EF117EE}" destId="{11F6B566-3F8C-4683-94C4-CCDBE371E112}" srcOrd="6" destOrd="0" presId="urn:microsoft.com/office/officeart/2005/8/layout/default"/>
    <dgm:cxn modelId="{F6E580CD-8B74-45DC-8F45-ADB69E571822}" type="presParOf" srcId="{E43922A8-C3F1-4542-9432-57E78EF117EE}" destId="{5B145C48-BD7D-4E14-8CB6-419BF3688BFE}" srcOrd="7" destOrd="0" presId="urn:microsoft.com/office/officeart/2005/8/layout/default"/>
    <dgm:cxn modelId="{CBB9FBCF-E10E-414C-8C62-AB6A1A24D09F}" type="presParOf" srcId="{E43922A8-C3F1-4542-9432-57E78EF117EE}" destId="{014DF1F3-02F4-450C-B26D-44FE15907802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48544D7-1617-40A6-BDF0-2569C1BE8907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6C16407-13C7-4E73-BFAC-D12C71EE5D48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Периоды логопедической работы</a:t>
          </a:r>
          <a:endParaRPr lang="ru-RU" b="1" dirty="0">
            <a:solidFill>
              <a:schemeClr val="bg1"/>
            </a:solidFill>
          </a:endParaRPr>
        </a:p>
      </dgm:t>
    </dgm:pt>
    <dgm:pt modelId="{2B9844F5-D4F3-40CD-9CDC-11292847A3C1}" type="parTrans" cxnId="{FD990980-E6D7-438F-8B0B-6122C6A58D07}">
      <dgm:prSet/>
      <dgm:spPr/>
      <dgm:t>
        <a:bodyPr/>
        <a:lstStyle/>
        <a:p>
          <a:endParaRPr lang="ru-RU"/>
        </a:p>
      </dgm:t>
    </dgm:pt>
    <dgm:pt modelId="{75D4F5D4-6AFC-4D4C-9563-7B9050801821}" type="sibTrans" cxnId="{FD990980-E6D7-438F-8B0B-6122C6A58D07}">
      <dgm:prSet/>
      <dgm:spPr/>
      <dgm:t>
        <a:bodyPr/>
        <a:lstStyle/>
        <a:p>
          <a:endParaRPr lang="ru-RU"/>
        </a:p>
      </dgm:t>
    </dgm:pt>
    <dgm:pt modelId="{8DD2DC6D-71E0-4664-82CB-45C826E38435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Подготовительный</a:t>
          </a:r>
          <a:r>
            <a:rPr lang="ru-RU" dirty="0" smtClean="0"/>
            <a:t>    </a:t>
          </a:r>
          <a:endParaRPr lang="ru-RU" dirty="0"/>
        </a:p>
      </dgm:t>
    </dgm:pt>
    <dgm:pt modelId="{467F24F3-5696-4893-A10D-6FF08C532845}" type="parTrans" cxnId="{A737A68C-D118-4EDD-838F-CFFFC54BCDCD}">
      <dgm:prSet/>
      <dgm:spPr/>
      <dgm:t>
        <a:bodyPr/>
        <a:lstStyle/>
        <a:p>
          <a:endParaRPr lang="ru-RU"/>
        </a:p>
      </dgm:t>
    </dgm:pt>
    <dgm:pt modelId="{84E0859E-7A16-4BFA-8D65-551402B24F98}" type="sibTrans" cxnId="{A737A68C-D118-4EDD-838F-CFFFC54BCDCD}">
      <dgm:prSet/>
      <dgm:spPr/>
      <dgm:t>
        <a:bodyPr/>
        <a:lstStyle/>
        <a:p>
          <a:endParaRPr lang="ru-RU"/>
        </a:p>
      </dgm:t>
    </dgm:pt>
    <dgm:pt modelId="{0B5F3C67-9F15-4822-BD51-5C1D4329E507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l"/>
          <a:r>
            <a:rPr lang="ru-RU" b="1" dirty="0" smtClean="0">
              <a:solidFill>
                <a:schemeClr val="bg1"/>
              </a:solidFill>
            </a:rPr>
            <a:t>  1. Создание    щадящего режима</a:t>
          </a:r>
        </a:p>
        <a:p>
          <a:pPr algn="l"/>
          <a:r>
            <a:rPr lang="ru-RU" b="1" dirty="0" smtClean="0">
              <a:solidFill>
                <a:schemeClr val="bg1"/>
              </a:solidFill>
            </a:rPr>
            <a:t>  2.Подготовка ребенка к занятиям</a:t>
          </a:r>
        </a:p>
        <a:p>
          <a:pPr algn="l"/>
          <a:r>
            <a:rPr lang="ru-RU" b="1" dirty="0" smtClean="0">
              <a:solidFill>
                <a:schemeClr val="bg1"/>
              </a:solidFill>
            </a:rPr>
            <a:t>  3. Пока образцов правильной речи</a:t>
          </a:r>
        </a:p>
      </dgm:t>
    </dgm:pt>
    <dgm:pt modelId="{2E550678-3C63-467E-BDFA-C91711DBE370}" type="parTrans" cxnId="{93AAC94F-E9A7-4B3C-92B4-649C76E934C8}">
      <dgm:prSet/>
      <dgm:spPr/>
      <dgm:t>
        <a:bodyPr/>
        <a:lstStyle/>
        <a:p>
          <a:endParaRPr lang="ru-RU"/>
        </a:p>
      </dgm:t>
    </dgm:pt>
    <dgm:pt modelId="{7D8E0C13-E5E0-41F6-AA80-F8B81ECC8F9F}" type="sibTrans" cxnId="{93AAC94F-E9A7-4B3C-92B4-649C76E934C8}">
      <dgm:prSet/>
      <dgm:spPr/>
      <dgm:t>
        <a:bodyPr/>
        <a:lstStyle/>
        <a:p>
          <a:endParaRPr lang="ru-RU"/>
        </a:p>
      </dgm:t>
    </dgm:pt>
    <dgm:pt modelId="{D9496075-4560-40F9-BB44-C89ABDD490E0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Тренировочный</a:t>
          </a:r>
          <a:endParaRPr lang="ru-RU" b="1" dirty="0">
            <a:solidFill>
              <a:schemeClr val="bg1"/>
            </a:solidFill>
          </a:endParaRPr>
        </a:p>
      </dgm:t>
    </dgm:pt>
    <dgm:pt modelId="{1EE95C49-B268-40BF-9E1B-0D9B45C05CBB}" type="parTrans" cxnId="{5FA368DB-CB71-4326-AEE2-358CB34855B3}">
      <dgm:prSet/>
      <dgm:spPr/>
      <dgm:t>
        <a:bodyPr/>
        <a:lstStyle/>
        <a:p>
          <a:endParaRPr lang="ru-RU"/>
        </a:p>
      </dgm:t>
    </dgm:pt>
    <dgm:pt modelId="{128BDB69-E9A6-4461-8D8D-7606632E5D95}" type="sibTrans" cxnId="{5FA368DB-CB71-4326-AEE2-358CB34855B3}">
      <dgm:prSet/>
      <dgm:spPr/>
      <dgm:t>
        <a:bodyPr/>
        <a:lstStyle/>
        <a:p>
          <a:endParaRPr lang="ru-RU"/>
        </a:p>
      </dgm:t>
    </dgm:pt>
    <dgm:pt modelId="{DDF699E9-7623-4A3D-A7DA-900337596697}">
      <dgm:prSet phldrT="[Текст]">
        <dgm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pPr algn="ctr"/>
          <a:r>
            <a:rPr lang="ru-RU" b="1" dirty="0" smtClean="0">
              <a:solidFill>
                <a:schemeClr val="bg1"/>
              </a:solidFill>
            </a:rPr>
            <a:t>Воспитание навыков свободной речи и правильного поведения в разных формах речи и разнообразных речевых ситуациях</a:t>
          </a:r>
          <a:endParaRPr lang="ru-RU" b="1" dirty="0">
            <a:solidFill>
              <a:schemeClr val="bg1"/>
            </a:solidFill>
          </a:endParaRPr>
        </a:p>
      </dgm:t>
    </dgm:pt>
    <dgm:pt modelId="{3382F6D9-262D-439F-8EB9-2531ECC5E3FD}" type="parTrans" cxnId="{9DB43D94-3BF3-47CF-9773-BC8E0274624B}">
      <dgm:prSet/>
      <dgm:spPr/>
      <dgm:t>
        <a:bodyPr/>
        <a:lstStyle/>
        <a:p>
          <a:endParaRPr lang="ru-RU"/>
        </a:p>
      </dgm:t>
    </dgm:pt>
    <dgm:pt modelId="{9379B8CF-8250-40EE-8F96-6BB76E3DC828}" type="sibTrans" cxnId="{9DB43D94-3BF3-47CF-9773-BC8E0274624B}">
      <dgm:prSet/>
      <dgm:spPr/>
      <dgm:t>
        <a:bodyPr/>
        <a:lstStyle/>
        <a:p>
          <a:endParaRPr lang="ru-RU"/>
        </a:p>
      </dgm:t>
    </dgm:pt>
    <dgm:pt modelId="{40262C8D-D651-4407-A2E9-2C7D4CA4B4F1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Автоматизация приобретенных ребенком навыков речи в разнообразных видах речевой деятельности</a:t>
          </a:r>
          <a:endParaRPr lang="ru-RU" b="1" dirty="0">
            <a:solidFill>
              <a:schemeClr val="bg1"/>
            </a:solidFill>
          </a:endParaRPr>
        </a:p>
      </dgm:t>
    </dgm:pt>
    <dgm:pt modelId="{0254B3B5-3372-4A58-9969-8FA35489DF9A}" type="parTrans" cxnId="{9CDD3734-4D81-4D23-848C-768E08B08AED}">
      <dgm:prSet/>
      <dgm:spPr/>
      <dgm:t>
        <a:bodyPr/>
        <a:lstStyle/>
        <a:p>
          <a:endParaRPr lang="ru-RU"/>
        </a:p>
      </dgm:t>
    </dgm:pt>
    <dgm:pt modelId="{57F2A309-DFD3-476A-B249-585E261A599F}" type="sibTrans" cxnId="{9CDD3734-4D81-4D23-848C-768E08B08AED}">
      <dgm:prSet/>
      <dgm:spPr/>
      <dgm:t>
        <a:bodyPr/>
        <a:lstStyle/>
        <a:p>
          <a:endParaRPr lang="ru-RU"/>
        </a:p>
      </dgm:t>
    </dgm:pt>
    <dgm:pt modelId="{94D4307D-8C50-434D-818A-1CE230E18294}">
      <dgm:prSet phldrT="[Текст]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b="1" dirty="0" smtClean="0">
              <a:solidFill>
                <a:schemeClr val="bg1"/>
              </a:solidFill>
            </a:rPr>
            <a:t>Закрепительный</a:t>
          </a:r>
          <a:endParaRPr lang="ru-RU" b="1" dirty="0">
            <a:solidFill>
              <a:schemeClr val="bg1"/>
            </a:solidFill>
          </a:endParaRPr>
        </a:p>
      </dgm:t>
    </dgm:pt>
    <dgm:pt modelId="{A0E2E5D2-A42D-4CA0-A303-1171B9140E9A}" type="parTrans" cxnId="{AE29EFB8-BFEF-4A2C-A3A1-DC0029B2CD95}">
      <dgm:prSet/>
      <dgm:spPr/>
      <dgm:t>
        <a:bodyPr/>
        <a:lstStyle/>
        <a:p>
          <a:endParaRPr lang="ru-RU"/>
        </a:p>
      </dgm:t>
    </dgm:pt>
    <dgm:pt modelId="{DEEDEA28-9439-4F41-A593-EE23A7D6A25C}" type="sibTrans" cxnId="{AE29EFB8-BFEF-4A2C-A3A1-DC0029B2CD95}">
      <dgm:prSet/>
      <dgm:spPr/>
      <dgm:t>
        <a:bodyPr/>
        <a:lstStyle/>
        <a:p>
          <a:endParaRPr lang="ru-RU"/>
        </a:p>
      </dgm:t>
    </dgm:pt>
    <dgm:pt modelId="{8BBF01EE-CBC1-48F4-B744-5C79C31C51A8}" type="pres">
      <dgm:prSet presAssocID="{C48544D7-1617-40A6-BDF0-2569C1BE8907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4FB575BA-3F70-43FE-B2AA-BBA844A86284}" type="pres">
      <dgm:prSet presAssocID="{C6C16407-13C7-4E73-BFAC-D12C71EE5D48}" presName="hierRoot1" presStyleCnt="0">
        <dgm:presLayoutVars>
          <dgm:hierBranch val="init"/>
        </dgm:presLayoutVars>
      </dgm:prSet>
      <dgm:spPr/>
    </dgm:pt>
    <dgm:pt modelId="{109C25C6-CF03-4CC0-87BB-5C10FB4BE5D1}" type="pres">
      <dgm:prSet presAssocID="{C6C16407-13C7-4E73-BFAC-D12C71EE5D48}" presName="rootComposite1" presStyleCnt="0"/>
      <dgm:spPr/>
    </dgm:pt>
    <dgm:pt modelId="{0C5C085E-B679-44EB-B4E4-090A93AAD1E3}" type="pres">
      <dgm:prSet presAssocID="{C6C16407-13C7-4E73-BFAC-D12C71EE5D48}" presName="rootText1" presStyleLbl="node0" presStyleIdx="0" presStyleCnt="3" custLinFactX="13918" custLinFactNeighborX="100000" custLinFactNeighborY="-60794">
        <dgm:presLayoutVars>
          <dgm:chPref val="3"/>
        </dgm:presLayoutVars>
      </dgm:prSet>
      <dgm:spPr/>
    </dgm:pt>
    <dgm:pt modelId="{DAB4C989-1048-482E-A122-582779E39464}" type="pres">
      <dgm:prSet presAssocID="{C6C16407-13C7-4E73-BFAC-D12C71EE5D48}" presName="rootConnector1" presStyleLbl="node1" presStyleIdx="0" presStyleCnt="0"/>
      <dgm:spPr/>
    </dgm:pt>
    <dgm:pt modelId="{7A85E6FA-E107-4190-96D3-BF3DC0A787DB}" type="pres">
      <dgm:prSet presAssocID="{C6C16407-13C7-4E73-BFAC-D12C71EE5D48}" presName="hierChild2" presStyleCnt="0"/>
      <dgm:spPr/>
    </dgm:pt>
    <dgm:pt modelId="{D0A69FE0-C394-420E-8BE4-E9EE2DD7ED7C}" type="pres">
      <dgm:prSet presAssocID="{467F24F3-5696-4893-A10D-6FF08C532845}" presName="Name37" presStyleLbl="parChTrans1D2" presStyleIdx="0" presStyleCnt="2"/>
      <dgm:spPr/>
    </dgm:pt>
    <dgm:pt modelId="{3FFF4C21-A981-48C3-919B-4FDF1C312EBC}" type="pres">
      <dgm:prSet presAssocID="{8DD2DC6D-71E0-4664-82CB-45C826E38435}" presName="hierRoot2" presStyleCnt="0">
        <dgm:presLayoutVars>
          <dgm:hierBranch val="init"/>
        </dgm:presLayoutVars>
      </dgm:prSet>
      <dgm:spPr/>
    </dgm:pt>
    <dgm:pt modelId="{5124FA3F-3CA5-4F36-B9FB-180E5DAF3761}" type="pres">
      <dgm:prSet presAssocID="{8DD2DC6D-71E0-4664-82CB-45C826E38435}" presName="rootComposite" presStyleCnt="0"/>
      <dgm:spPr/>
    </dgm:pt>
    <dgm:pt modelId="{980B13F2-CA3A-46FD-80CA-F3C6DF9E31C7}" type="pres">
      <dgm:prSet presAssocID="{8DD2DC6D-71E0-4664-82CB-45C826E38435}" presName="rootText" presStyleLbl="node2" presStyleIdx="0" presStyleCnt="2" custScaleY="54805" custLinFactNeighborX="4020" custLinFactNeighborY="-57956">
        <dgm:presLayoutVars>
          <dgm:chPref val="3"/>
        </dgm:presLayoutVars>
      </dgm:prSet>
      <dgm:spPr/>
    </dgm:pt>
    <dgm:pt modelId="{FB6DF707-AFE4-407F-A25E-1D0955F263C3}" type="pres">
      <dgm:prSet presAssocID="{8DD2DC6D-71E0-4664-82CB-45C826E38435}" presName="rootConnector" presStyleLbl="node2" presStyleIdx="0" presStyleCnt="2"/>
      <dgm:spPr/>
    </dgm:pt>
    <dgm:pt modelId="{57AA9379-9AE4-4E50-955E-2E75BA6B4259}" type="pres">
      <dgm:prSet presAssocID="{8DD2DC6D-71E0-4664-82CB-45C826E38435}" presName="hierChild4" presStyleCnt="0"/>
      <dgm:spPr/>
    </dgm:pt>
    <dgm:pt modelId="{A8FDF8C7-7DE2-498D-AD13-F07EAEE815E7}" type="pres">
      <dgm:prSet presAssocID="{2E550678-3C63-467E-BDFA-C91711DBE370}" presName="Name37" presStyleLbl="parChTrans1D3" presStyleIdx="0" presStyleCnt="2"/>
      <dgm:spPr/>
    </dgm:pt>
    <dgm:pt modelId="{00B3A331-B8F4-4918-94C4-70A5443B3F1B}" type="pres">
      <dgm:prSet presAssocID="{0B5F3C67-9F15-4822-BD51-5C1D4329E507}" presName="hierRoot2" presStyleCnt="0">
        <dgm:presLayoutVars>
          <dgm:hierBranch val="init"/>
        </dgm:presLayoutVars>
      </dgm:prSet>
      <dgm:spPr/>
    </dgm:pt>
    <dgm:pt modelId="{358918D7-A21C-42B4-BFD8-37DD8A5DEF38}" type="pres">
      <dgm:prSet presAssocID="{0B5F3C67-9F15-4822-BD51-5C1D4329E507}" presName="rootComposite" presStyleCnt="0"/>
      <dgm:spPr/>
    </dgm:pt>
    <dgm:pt modelId="{D6BD2C09-28D7-48F6-A7D3-A7B20FC750DB}" type="pres">
      <dgm:prSet presAssocID="{0B5F3C67-9F15-4822-BD51-5C1D4329E507}" presName="rootText" presStyleLbl="node3" presStyleIdx="0" presStyleCnt="2" custScaleY="256151" custLinFactNeighborX="1758" custLinFactNeighborY="1765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59659B-4F91-4750-B5C0-15F32979C63B}" type="pres">
      <dgm:prSet presAssocID="{0B5F3C67-9F15-4822-BD51-5C1D4329E507}" presName="rootConnector" presStyleLbl="node3" presStyleIdx="0" presStyleCnt="2"/>
      <dgm:spPr/>
    </dgm:pt>
    <dgm:pt modelId="{2F7C546B-8632-4158-8E30-2FC7A31AE7EE}" type="pres">
      <dgm:prSet presAssocID="{0B5F3C67-9F15-4822-BD51-5C1D4329E507}" presName="hierChild4" presStyleCnt="0"/>
      <dgm:spPr/>
    </dgm:pt>
    <dgm:pt modelId="{43F9F3CF-861B-4661-ADB5-76D2F1E74424}" type="pres">
      <dgm:prSet presAssocID="{0B5F3C67-9F15-4822-BD51-5C1D4329E507}" presName="hierChild5" presStyleCnt="0"/>
      <dgm:spPr/>
    </dgm:pt>
    <dgm:pt modelId="{8256F994-78FF-4187-9066-389D68D00C14}" type="pres">
      <dgm:prSet presAssocID="{8DD2DC6D-71E0-4664-82CB-45C826E38435}" presName="hierChild5" presStyleCnt="0"/>
      <dgm:spPr/>
    </dgm:pt>
    <dgm:pt modelId="{E0FA1097-5F57-40C8-815F-F8BCA6274896}" type="pres">
      <dgm:prSet presAssocID="{1EE95C49-B268-40BF-9E1B-0D9B45C05CBB}" presName="Name37" presStyleLbl="parChTrans1D2" presStyleIdx="1" presStyleCnt="2"/>
      <dgm:spPr/>
    </dgm:pt>
    <dgm:pt modelId="{1753DEBE-3A83-468D-88E0-AC922EA21168}" type="pres">
      <dgm:prSet presAssocID="{D9496075-4560-40F9-BB44-C89ABDD490E0}" presName="hierRoot2" presStyleCnt="0">
        <dgm:presLayoutVars>
          <dgm:hierBranch val="init"/>
        </dgm:presLayoutVars>
      </dgm:prSet>
      <dgm:spPr/>
    </dgm:pt>
    <dgm:pt modelId="{0147F615-2934-4F1E-B8AC-69A93B33EC1D}" type="pres">
      <dgm:prSet presAssocID="{D9496075-4560-40F9-BB44-C89ABDD490E0}" presName="rootComposite" presStyleCnt="0"/>
      <dgm:spPr/>
    </dgm:pt>
    <dgm:pt modelId="{A1E3E7B3-52E8-4FE3-8A6E-39D544048B6B}" type="pres">
      <dgm:prSet presAssocID="{D9496075-4560-40F9-BB44-C89ABDD490E0}" presName="rootText" presStyleLbl="node2" presStyleIdx="1" presStyleCnt="2" custScaleY="46401" custLinFactNeighborX="53418" custLinFactNeighborY="-32396">
        <dgm:presLayoutVars>
          <dgm:chPref val="3"/>
        </dgm:presLayoutVars>
      </dgm:prSet>
      <dgm:spPr/>
    </dgm:pt>
    <dgm:pt modelId="{1FF7BA22-0DF8-4B32-BB33-C9B07F9AADEE}" type="pres">
      <dgm:prSet presAssocID="{D9496075-4560-40F9-BB44-C89ABDD490E0}" presName="rootConnector" presStyleLbl="node2" presStyleIdx="1" presStyleCnt="2"/>
      <dgm:spPr/>
    </dgm:pt>
    <dgm:pt modelId="{2AD342CC-C65A-4B13-B737-3416CFBABBD3}" type="pres">
      <dgm:prSet presAssocID="{D9496075-4560-40F9-BB44-C89ABDD490E0}" presName="hierChild4" presStyleCnt="0"/>
      <dgm:spPr/>
    </dgm:pt>
    <dgm:pt modelId="{F971880E-6956-471C-9D69-73318536070A}" type="pres">
      <dgm:prSet presAssocID="{3382F6D9-262D-439F-8EB9-2531ECC5E3FD}" presName="Name37" presStyleLbl="parChTrans1D3" presStyleIdx="1" presStyleCnt="2"/>
      <dgm:spPr/>
    </dgm:pt>
    <dgm:pt modelId="{4C8FA793-55CD-4E38-9D2B-86EC2BA6E0DC}" type="pres">
      <dgm:prSet presAssocID="{DDF699E9-7623-4A3D-A7DA-900337596697}" presName="hierRoot2" presStyleCnt="0">
        <dgm:presLayoutVars>
          <dgm:hierBranch val="init"/>
        </dgm:presLayoutVars>
      </dgm:prSet>
      <dgm:spPr/>
    </dgm:pt>
    <dgm:pt modelId="{A472AA1A-E6AD-4B09-BA23-880702E3D184}" type="pres">
      <dgm:prSet presAssocID="{DDF699E9-7623-4A3D-A7DA-900337596697}" presName="rootComposite" presStyleCnt="0"/>
      <dgm:spPr/>
    </dgm:pt>
    <dgm:pt modelId="{D432CE2A-12BA-49F6-A98F-76D4DFE04BB1}" type="pres">
      <dgm:prSet presAssocID="{DDF699E9-7623-4A3D-A7DA-900337596697}" presName="rootText" presStyleLbl="node3" presStyleIdx="1" presStyleCnt="2" custScaleY="249754" custLinFactNeighborX="58238" custLinFactNeighborY="240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7DB42F-5E90-432A-964E-19CC9BF0E79D}" type="pres">
      <dgm:prSet presAssocID="{DDF699E9-7623-4A3D-A7DA-900337596697}" presName="rootConnector" presStyleLbl="node3" presStyleIdx="1" presStyleCnt="2"/>
      <dgm:spPr/>
    </dgm:pt>
    <dgm:pt modelId="{A00D627C-1C05-4DE1-9893-D72F7FF04117}" type="pres">
      <dgm:prSet presAssocID="{DDF699E9-7623-4A3D-A7DA-900337596697}" presName="hierChild4" presStyleCnt="0"/>
      <dgm:spPr/>
    </dgm:pt>
    <dgm:pt modelId="{0EE910F7-FC28-4F70-AFF2-96F64991BBC3}" type="pres">
      <dgm:prSet presAssocID="{DDF699E9-7623-4A3D-A7DA-900337596697}" presName="hierChild5" presStyleCnt="0"/>
      <dgm:spPr/>
    </dgm:pt>
    <dgm:pt modelId="{F8D2D3A5-99AF-4032-90C7-3EE9628D4801}" type="pres">
      <dgm:prSet presAssocID="{D9496075-4560-40F9-BB44-C89ABDD490E0}" presName="hierChild5" presStyleCnt="0"/>
      <dgm:spPr/>
    </dgm:pt>
    <dgm:pt modelId="{2267D40A-CA45-4D79-9E70-6253C146014C}" type="pres">
      <dgm:prSet presAssocID="{C6C16407-13C7-4E73-BFAC-D12C71EE5D48}" presName="hierChild3" presStyleCnt="0"/>
      <dgm:spPr/>
    </dgm:pt>
    <dgm:pt modelId="{DC153B95-DF33-4366-8F5D-A7588DBC3EAE}" type="pres">
      <dgm:prSet presAssocID="{40262C8D-D651-4407-A2E9-2C7D4CA4B4F1}" presName="hierRoot1" presStyleCnt="0">
        <dgm:presLayoutVars>
          <dgm:hierBranch val="init"/>
        </dgm:presLayoutVars>
      </dgm:prSet>
      <dgm:spPr/>
    </dgm:pt>
    <dgm:pt modelId="{DBC2AA89-2B6D-41F0-A785-AE586D7B28C5}" type="pres">
      <dgm:prSet presAssocID="{40262C8D-D651-4407-A2E9-2C7D4CA4B4F1}" presName="rootComposite1" presStyleCnt="0"/>
      <dgm:spPr/>
    </dgm:pt>
    <dgm:pt modelId="{818CE2CD-F7A5-47A2-9A6A-B72657A845E5}" type="pres">
      <dgm:prSet presAssocID="{40262C8D-D651-4407-A2E9-2C7D4CA4B4F1}" presName="rootText1" presStyleLbl="node0" presStyleIdx="1" presStyleCnt="3" custScaleY="246555" custLinFactX="18838" custLinFactY="100000" custLinFactNeighborX="100000" custLinFactNeighborY="15645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883307D-6B47-4C6D-9F1B-EC2557EA075F}" type="pres">
      <dgm:prSet presAssocID="{40262C8D-D651-4407-A2E9-2C7D4CA4B4F1}" presName="rootConnector1" presStyleLbl="node1" presStyleIdx="0" presStyleCnt="0"/>
      <dgm:spPr/>
    </dgm:pt>
    <dgm:pt modelId="{2D953E0C-8330-4A2E-847A-D5453BFD97ED}" type="pres">
      <dgm:prSet presAssocID="{40262C8D-D651-4407-A2E9-2C7D4CA4B4F1}" presName="hierChild2" presStyleCnt="0"/>
      <dgm:spPr/>
    </dgm:pt>
    <dgm:pt modelId="{15251496-625C-4A44-AE3A-D102BACEC97D}" type="pres">
      <dgm:prSet presAssocID="{40262C8D-D651-4407-A2E9-2C7D4CA4B4F1}" presName="hierChild3" presStyleCnt="0"/>
      <dgm:spPr/>
    </dgm:pt>
    <dgm:pt modelId="{2DD8E0D5-964F-4598-9F53-0CF9B2E5E742}" type="pres">
      <dgm:prSet presAssocID="{94D4307D-8C50-434D-818A-1CE230E18294}" presName="hierRoot1" presStyleCnt="0">
        <dgm:presLayoutVars>
          <dgm:hierBranch val="init"/>
        </dgm:presLayoutVars>
      </dgm:prSet>
      <dgm:spPr/>
    </dgm:pt>
    <dgm:pt modelId="{0782A3B5-DF51-4D98-ADBD-43861CC23AF4}" type="pres">
      <dgm:prSet presAssocID="{94D4307D-8C50-434D-818A-1CE230E18294}" presName="rootComposite1" presStyleCnt="0"/>
      <dgm:spPr/>
    </dgm:pt>
    <dgm:pt modelId="{74A8526D-4CD5-4334-BBA3-5C923A201C88}" type="pres">
      <dgm:prSet presAssocID="{94D4307D-8C50-434D-818A-1CE230E18294}" presName="rootText1" presStyleLbl="node0" presStyleIdx="2" presStyleCnt="3" custScaleY="53601" custLinFactNeighborX="-30963" custLinFactNeighborY="92564">
        <dgm:presLayoutVars>
          <dgm:chPref val="3"/>
        </dgm:presLayoutVars>
      </dgm:prSet>
      <dgm:spPr/>
    </dgm:pt>
    <dgm:pt modelId="{EEB22198-611C-45B8-A819-16A36F48BC68}" type="pres">
      <dgm:prSet presAssocID="{94D4307D-8C50-434D-818A-1CE230E18294}" presName="rootConnector1" presStyleLbl="node1" presStyleIdx="0" presStyleCnt="0"/>
      <dgm:spPr/>
    </dgm:pt>
    <dgm:pt modelId="{B9DE23AD-A2B2-4880-9BC2-F9275406A06C}" type="pres">
      <dgm:prSet presAssocID="{94D4307D-8C50-434D-818A-1CE230E18294}" presName="hierChild2" presStyleCnt="0"/>
      <dgm:spPr/>
    </dgm:pt>
    <dgm:pt modelId="{9B950E63-57FE-4BA7-84D5-3C39FAEB9601}" type="pres">
      <dgm:prSet presAssocID="{94D4307D-8C50-434D-818A-1CE230E18294}" presName="hierChild3" presStyleCnt="0"/>
      <dgm:spPr/>
    </dgm:pt>
  </dgm:ptLst>
  <dgm:cxnLst>
    <dgm:cxn modelId="{FD990980-E6D7-438F-8B0B-6122C6A58D07}" srcId="{C48544D7-1617-40A6-BDF0-2569C1BE8907}" destId="{C6C16407-13C7-4E73-BFAC-D12C71EE5D48}" srcOrd="0" destOrd="0" parTransId="{2B9844F5-D4F3-40CD-9CDC-11292847A3C1}" sibTransId="{75D4F5D4-6AFC-4D4C-9563-7B9050801821}"/>
    <dgm:cxn modelId="{1117BFD9-D0E5-417F-A9FE-E3E63CE69EFB}" type="presOf" srcId="{2E550678-3C63-467E-BDFA-C91711DBE370}" destId="{A8FDF8C7-7DE2-498D-AD13-F07EAEE815E7}" srcOrd="0" destOrd="0" presId="urn:microsoft.com/office/officeart/2005/8/layout/orgChart1"/>
    <dgm:cxn modelId="{93C6F9A4-5DFE-410D-8750-2F816AB3E1B3}" type="presOf" srcId="{D9496075-4560-40F9-BB44-C89ABDD490E0}" destId="{1FF7BA22-0DF8-4B32-BB33-C9B07F9AADEE}" srcOrd="1" destOrd="0" presId="urn:microsoft.com/office/officeart/2005/8/layout/orgChart1"/>
    <dgm:cxn modelId="{2CC7D2C1-12C6-44AB-8004-7FE67C517607}" type="presOf" srcId="{0B5F3C67-9F15-4822-BD51-5C1D4329E507}" destId="{F159659B-4F91-4750-B5C0-15F32979C63B}" srcOrd="1" destOrd="0" presId="urn:microsoft.com/office/officeart/2005/8/layout/orgChart1"/>
    <dgm:cxn modelId="{18E33C88-6B21-4E68-98EC-2DB70C6BD20E}" type="presOf" srcId="{C6C16407-13C7-4E73-BFAC-D12C71EE5D48}" destId="{DAB4C989-1048-482E-A122-582779E39464}" srcOrd="1" destOrd="0" presId="urn:microsoft.com/office/officeart/2005/8/layout/orgChart1"/>
    <dgm:cxn modelId="{1BF1F6F3-2FFC-4E8A-8E79-2A2F6561CB33}" type="presOf" srcId="{0B5F3C67-9F15-4822-BD51-5C1D4329E507}" destId="{D6BD2C09-28D7-48F6-A7D3-A7B20FC750DB}" srcOrd="0" destOrd="0" presId="urn:microsoft.com/office/officeart/2005/8/layout/orgChart1"/>
    <dgm:cxn modelId="{93AAC94F-E9A7-4B3C-92B4-649C76E934C8}" srcId="{8DD2DC6D-71E0-4664-82CB-45C826E38435}" destId="{0B5F3C67-9F15-4822-BD51-5C1D4329E507}" srcOrd="0" destOrd="0" parTransId="{2E550678-3C63-467E-BDFA-C91711DBE370}" sibTransId="{7D8E0C13-E5E0-41F6-AA80-F8B81ECC8F9F}"/>
    <dgm:cxn modelId="{0C47EDB3-5529-4B90-92D3-956E1879270C}" type="presOf" srcId="{DDF699E9-7623-4A3D-A7DA-900337596697}" destId="{D432CE2A-12BA-49F6-A98F-76D4DFE04BB1}" srcOrd="0" destOrd="0" presId="urn:microsoft.com/office/officeart/2005/8/layout/orgChart1"/>
    <dgm:cxn modelId="{AFFBAE66-7816-4FE7-8A39-D8E861863040}" type="presOf" srcId="{8DD2DC6D-71E0-4664-82CB-45C826E38435}" destId="{FB6DF707-AFE4-407F-A25E-1D0955F263C3}" srcOrd="1" destOrd="0" presId="urn:microsoft.com/office/officeart/2005/8/layout/orgChart1"/>
    <dgm:cxn modelId="{AE29EFB8-BFEF-4A2C-A3A1-DC0029B2CD95}" srcId="{C48544D7-1617-40A6-BDF0-2569C1BE8907}" destId="{94D4307D-8C50-434D-818A-1CE230E18294}" srcOrd="2" destOrd="0" parTransId="{A0E2E5D2-A42D-4CA0-A303-1171B9140E9A}" sibTransId="{DEEDEA28-9439-4F41-A593-EE23A7D6A25C}"/>
    <dgm:cxn modelId="{26715DDD-2A35-47C4-B843-C806712E3ED4}" type="presOf" srcId="{C6C16407-13C7-4E73-BFAC-D12C71EE5D48}" destId="{0C5C085E-B679-44EB-B4E4-090A93AAD1E3}" srcOrd="0" destOrd="0" presId="urn:microsoft.com/office/officeart/2005/8/layout/orgChart1"/>
    <dgm:cxn modelId="{037B418D-0137-4677-990A-E2AC2CAC2267}" type="presOf" srcId="{DDF699E9-7623-4A3D-A7DA-900337596697}" destId="{457DB42F-5E90-432A-964E-19CC9BF0E79D}" srcOrd="1" destOrd="0" presId="urn:microsoft.com/office/officeart/2005/8/layout/orgChart1"/>
    <dgm:cxn modelId="{A737A68C-D118-4EDD-838F-CFFFC54BCDCD}" srcId="{C6C16407-13C7-4E73-BFAC-D12C71EE5D48}" destId="{8DD2DC6D-71E0-4664-82CB-45C826E38435}" srcOrd="0" destOrd="0" parTransId="{467F24F3-5696-4893-A10D-6FF08C532845}" sibTransId="{84E0859E-7A16-4BFA-8D65-551402B24F98}"/>
    <dgm:cxn modelId="{006F8FA8-338F-4BB2-91A7-5FBAD47BA6E3}" type="presOf" srcId="{467F24F3-5696-4893-A10D-6FF08C532845}" destId="{D0A69FE0-C394-420E-8BE4-E9EE2DD7ED7C}" srcOrd="0" destOrd="0" presId="urn:microsoft.com/office/officeart/2005/8/layout/orgChart1"/>
    <dgm:cxn modelId="{ED7DEC26-C7DE-4244-B67E-7940E126C677}" type="presOf" srcId="{40262C8D-D651-4407-A2E9-2C7D4CA4B4F1}" destId="{818CE2CD-F7A5-47A2-9A6A-B72657A845E5}" srcOrd="0" destOrd="0" presId="urn:microsoft.com/office/officeart/2005/8/layout/orgChart1"/>
    <dgm:cxn modelId="{9B6B61A9-E874-4765-A910-8C80C84A7AA2}" type="presOf" srcId="{94D4307D-8C50-434D-818A-1CE230E18294}" destId="{74A8526D-4CD5-4334-BBA3-5C923A201C88}" srcOrd="0" destOrd="0" presId="urn:microsoft.com/office/officeart/2005/8/layout/orgChart1"/>
    <dgm:cxn modelId="{9CDD3734-4D81-4D23-848C-768E08B08AED}" srcId="{C48544D7-1617-40A6-BDF0-2569C1BE8907}" destId="{40262C8D-D651-4407-A2E9-2C7D4CA4B4F1}" srcOrd="1" destOrd="0" parTransId="{0254B3B5-3372-4A58-9969-8FA35489DF9A}" sibTransId="{57F2A309-DFD3-476A-B249-585E261A599F}"/>
    <dgm:cxn modelId="{DDE0E583-4720-4634-ADB8-80A875DD72BA}" type="presOf" srcId="{40262C8D-D651-4407-A2E9-2C7D4CA4B4F1}" destId="{6883307D-6B47-4C6D-9F1B-EC2557EA075F}" srcOrd="1" destOrd="0" presId="urn:microsoft.com/office/officeart/2005/8/layout/orgChart1"/>
    <dgm:cxn modelId="{C98F4E95-F876-4846-8633-3E80558F18D1}" type="presOf" srcId="{1EE95C49-B268-40BF-9E1B-0D9B45C05CBB}" destId="{E0FA1097-5F57-40C8-815F-F8BCA6274896}" srcOrd="0" destOrd="0" presId="urn:microsoft.com/office/officeart/2005/8/layout/orgChart1"/>
    <dgm:cxn modelId="{2D674BA0-3F46-498F-80FF-E1F3406D4364}" type="presOf" srcId="{C48544D7-1617-40A6-BDF0-2569C1BE8907}" destId="{8BBF01EE-CBC1-48F4-B744-5C79C31C51A8}" srcOrd="0" destOrd="0" presId="urn:microsoft.com/office/officeart/2005/8/layout/orgChart1"/>
    <dgm:cxn modelId="{5FA368DB-CB71-4326-AEE2-358CB34855B3}" srcId="{C6C16407-13C7-4E73-BFAC-D12C71EE5D48}" destId="{D9496075-4560-40F9-BB44-C89ABDD490E0}" srcOrd="1" destOrd="0" parTransId="{1EE95C49-B268-40BF-9E1B-0D9B45C05CBB}" sibTransId="{128BDB69-E9A6-4461-8D8D-7606632E5D95}"/>
    <dgm:cxn modelId="{B306DD50-118A-46DA-9DE0-8BC837767231}" type="presOf" srcId="{3382F6D9-262D-439F-8EB9-2531ECC5E3FD}" destId="{F971880E-6956-471C-9D69-73318536070A}" srcOrd="0" destOrd="0" presId="urn:microsoft.com/office/officeart/2005/8/layout/orgChart1"/>
    <dgm:cxn modelId="{18E9B02B-2EAE-4091-9E5F-62BC0564CF2A}" type="presOf" srcId="{8DD2DC6D-71E0-4664-82CB-45C826E38435}" destId="{980B13F2-CA3A-46FD-80CA-F3C6DF9E31C7}" srcOrd="0" destOrd="0" presId="urn:microsoft.com/office/officeart/2005/8/layout/orgChart1"/>
    <dgm:cxn modelId="{CC355A66-7FD4-48D3-8424-7CC0336C7236}" type="presOf" srcId="{D9496075-4560-40F9-BB44-C89ABDD490E0}" destId="{A1E3E7B3-52E8-4FE3-8A6E-39D544048B6B}" srcOrd="0" destOrd="0" presId="urn:microsoft.com/office/officeart/2005/8/layout/orgChart1"/>
    <dgm:cxn modelId="{9DB43D94-3BF3-47CF-9773-BC8E0274624B}" srcId="{D9496075-4560-40F9-BB44-C89ABDD490E0}" destId="{DDF699E9-7623-4A3D-A7DA-900337596697}" srcOrd="0" destOrd="0" parTransId="{3382F6D9-262D-439F-8EB9-2531ECC5E3FD}" sibTransId="{9379B8CF-8250-40EE-8F96-6BB76E3DC828}"/>
    <dgm:cxn modelId="{32B099B2-3A62-4FD2-87F1-253866CB5249}" type="presOf" srcId="{94D4307D-8C50-434D-818A-1CE230E18294}" destId="{EEB22198-611C-45B8-A819-16A36F48BC68}" srcOrd="1" destOrd="0" presId="urn:microsoft.com/office/officeart/2005/8/layout/orgChart1"/>
    <dgm:cxn modelId="{79275844-AEBC-4F40-8E8E-38EC07B590D0}" type="presParOf" srcId="{8BBF01EE-CBC1-48F4-B744-5C79C31C51A8}" destId="{4FB575BA-3F70-43FE-B2AA-BBA844A86284}" srcOrd="0" destOrd="0" presId="urn:microsoft.com/office/officeart/2005/8/layout/orgChart1"/>
    <dgm:cxn modelId="{A2614022-E0CA-42D1-9721-61343C62EE08}" type="presParOf" srcId="{4FB575BA-3F70-43FE-B2AA-BBA844A86284}" destId="{109C25C6-CF03-4CC0-87BB-5C10FB4BE5D1}" srcOrd="0" destOrd="0" presId="urn:microsoft.com/office/officeart/2005/8/layout/orgChart1"/>
    <dgm:cxn modelId="{24A6424F-1AB5-4414-B679-12DB0758AD89}" type="presParOf" srcId="{109C25C6-CF03-4CC0-87BB-5C10FB4BE5D1}" destId="{0C5C085E-B679-44EB-B4E4-090A93AAD1E3}" srcOrd="0" destOrd="0" presId="urn:microsoft.com/office/officeart/2005/8/layout/orgChart1"/>
    <dgm:cxn modelId="{179545DD-8EE5-4CB8-A9FD-EACA29FED1CE}" type="presParOf" srcId="{109C25C6-CF03-4CC0-87BB-5C10FB4BE5D1}" destId="{DAB4C989-1048-482E-A122-582779E39464}" srcOrd="1" destOrd="0" presId="urn:microsoft.com/office/officeart/2005/8/layout/orgChart1"/>
    <dgm:cxn modelId="{683CE1B0-0836-4432-A89C-A0FB4FAFA3C4}" type="presParOf" srcId="{4FB575BA-3F70-43FE-B2AA-BBA844A86284}" destId="{7A85E6FA-E107-4190-96D3-BF3DC0A787DB}" srcOrd="1" destOrd="0" presId="urn:microsoft.com/office/officeart/2005/8/layout/orgChart1"/>
    <dgm:cxn modelId="{A9E89872-1CFC-4C66-9335-734FB270CED9}" type="presParOf" srcId="{7A85E6FA-E107-4190-96D3-BF3DC0A787DB}" destId="{D0A69FE0-C394-420E-8BE4-E9EE2DD7ED7C}" srcOrd="0" destOrd="0" presId="urn:microsoft.com/office/officeart/2005/8/layout/orgChart1"/>
    <dgm:cxn modelId="{C82BCDE2-8723-4AFB-809E-827C48390386}" type="presParOf" srcId="{7A85E6FA-E107-4190-96D3-BF3DC0A787DB}" destId="{3FFF4C21-A981-48C3-919B-4FDF1C312EBC}" srcOrd="1" destOrd="0" presId="urn:microsoft.com/office/officeart/2005/8/layout/orgChart1"/>
    <dgm:cxn modelId="{440F7878-565E-4A59-9689-92E6BCDD0A47}" type="presParOf" srcId="{3FFF4C21-A981-48C3-919B-4FDF1C312EBC}" destId="{5124FA3F-3CA5-4F36-B9FB-180E5DAF3761}" srcOrd="0" destOrd="0" presId="urn:microsoft.com/office/officeart/2005/8/layout/orgChart1"/>
    <dgm:cxn modelId="{80C9845A-AA70-42D4-83BA-3C1C9ABC63FA}" type="presParOf" srcId="{5124FA3F-3CA5-4F36-B9FB-180E5DAF3761}" destId="{980B13F2-CA3A-46FD-80CA-F3C6DF9E31C7}" srcOrd="0" destOrd="0" presId="urn:microsoft.com/office/officeart/2005/8/layout/orgChart1"/>
    <dgm:cxn modelId="{9653A70A-AE43-4AD1-AB4B-E73E7911B339}" type="presParOf" srcId="{5124FA3F-3CA5-4F36-B9FB-180E5DAF3761}" destId="{FB6DF707-AFE4-407F-A25E-1D0955F263C3}" srcOrd="1" destOrd="0" presId="urn:microsoft.com/office/officeart/2005/8/layout/orgChart1"/>
    <dgm:cxn modelId="{0EBA62A8-EA7F-4E85-96F0-E1194E7C5E0D}" type="presParOf" srcId="{3FFF4C21-A981-48C3-919B-4FDF1C312EBC}" destId="{57AA9379-9AE4-4E50-955E-2E75BA6B4259}" srcOrd="1" destOrd="0" presId="urn:microsoft.com/office/officeart/2005/8/layout/orgChart1"/>
    <dgm:cxn modelId="{BBF43734-1E12-4368-91A4-94D9B7129D6A}" type="presParOf" srcId="{57AA9379-9AE4-4E50-955E-2E75BA6B4259}" destId="{A8FDF8C7-7DE2-498D-AD13-F07EAEE815E7}" srcOrd="0" destOrd="0" presId="urn:microsoft.com/office/officeart/2005/8/layout/orgChart1"/>
    <dgm:cxn modelId="{23A7CB2F-BF9E-430A-A0DA-8849EB688EC9}" type="presParOf" srcId="{57AA9379-9AE4-4E50-955E-2E75BA6B4259}" destId="{00B3A331-B8F4-4918-94C4-70A5443B3F1B}" srcOrd="1" destOrd="0" presId="urn:microsoft.com/office/officeart/2005/8/layout/orgChart1"/>
    <dgm:cxn modelId="{64C8B002-2E2C-46CB-9D6A-068276E7347D}" type="presParOf" srcId="{00B3A331-B8F4-4918-94C4-70A5443B3F1B}" destId="{358918D7-A21C-42B4-BFD8-37DD8A5DEF38}" srcOrd="0" destOrd="0" presId="urn:microsoft.com/office/officeart/2005/8/layout/orgChart1"/>
    <dgm:cxn modelId="{84DF3E74-E0F0-4787-9F4D-97D3115C6652}" type="presParOf" srcId="{358918D7-A21C-42B4-BFD8-37DD8A5DEF38}" destId="{D6BD2C09-28D7-48F6-A7D3-A7B20FC750DB}" srcOrd="0" destOrd="0" presId="urn:microsoft.com/office/officeart/2005/8/layout/orgChart1"/>
    <dgm:cxn modelId="{2049C34B-3116-4D8D-9EBF-5D21373E5BCE}" type="presParOf" srcId="{358918D7-A21C-42B4-BFD8-37DD8A5DEF38}" destId="{F159659B-4F91-4750-B5C0-15F32979C63B}" srcOrd="1" destOrd="0" presId="urn:microsoft.com/office/officeart/2005/8/layout/orgChart1"/>
    <dgm:cxn modelId="{8E9400C5-2C8A-4651-B0D7-B6CB35795474}" type="presParOf" srcId="{00B3A331-B8F4-4918-94C4-70A5443B3F1B}" destId="{2F7C546B-8632-4158-8E30-2FC7A31AE7EE}" srcOrd="1" destOrd="0" presId="urn:microsoft.com/office/officeart/2005/8/layout/orgChart1"/>
    <dgm:cxn modelId="{81A6CEBF-744D-40D0-821E-8D10C56A9BF5}" type="presParOf" srcId="{00B3A331-B8F4-4918-94C4-70A5443B3F1B}" destId="{43F9F3CF-861B-4661-ADB5-76D2F1E74424}" srcOrd="2" destOrd="0" presId="urn:microsoft.com/office/officeart/2005/8/layout/orgChart1"/>
    <dgm:cxn modelId="{E7422AA4-1E30-4FD8-968E-5A90E189C1CA}" type="presParOf" srcId="{3FFF4C21-A981-48C3-919B-4FDF1C312EBC}" destId="{8256F994-78FF-4187-9066-389D68D00C14}" srcOrd="2" destOrd="0" presId="urn:microsoft.com/office/officeart/2005/8/layout/orgChart1"/>
    <dgm:cxn modelId="{3FE9E3CA-ED6B-4555-B7D6-068D95440998}" type="presParOf" srcId="{7A85E6FA-E107-4190-96D3-BF3DC0A787DB}" destId="{E0FA1097-5F57-40C8-815F-F8BCA6274896}" srcOrd="2" destOrd="0" presId="urn:microsoft.com/office/officeart/2005/8/layout/orgChart1"/>
    <dgm:cxn modelId="{200F325F-5B8D-46EA-87D6-0820B334DA59}" type="presParOf" srcId="{7A85E6FA-E107-4190-96D3-BF3DC0A787DB}" destId="{1753DEBE-3A83-468D-88E0-AC922EA21168}" srcOrd="3" destOrd="0" presId="urn:microsoft.com/office/officeart/2005/8/layout/orgChart1"/>
    <dgm:cxn modelId="{4D3B858A-D8A1-4DC3-AA0E-610A0D2CE86C}" type="presParOf" srcId="{1753DEBE-3A83-468D-88E0-AC922EA21168}" destId="{0147F615-2934-4F1E-B8AC-69A93B33EC1D}" srcOrd="0" destOrd="0" presId="urn:microsoft.com/office/officeart/2005/8/layout/orgChart1"/>
    <dgm:cxn modelId="{0E94DF64-CA21-46F4-9111-BA897221EACB}" type="presParOf" srcId="{0147F615-2934-4F1E-B8AC-69A93B33EC1D}" destId="{A1E3E7B3-52E8-4FE3-8A6E-39D544048B6B}" srcOrd="0" destOrd="0" presId="urn:microsoft.com/office/officeart/2005/8/layout/orgChart1"/>
    <dgm:cxn modelId="{99AF301F-EDC9-4BAB-A7EB-D2F87A560C6B}" type="presParOf" srcId="{0147F615-2934-4F1E-B8AC-69A93B33EC1D}" destId="{1FF7BA22-0DF8-4B32-BB33-C9B07F9AADEE}" srcOrd="1" destOrd="0" presId="urn:microsoft.com/office/officeart/2005/8/layout/orgChart1"/>
    <dgm:cxn modelId="{DBED18E6-2424-4F4B-9C2C-9A01A51EA84B}" type="presParOf" srcId="{1753DEBE-3A83-468D-88E0-AC922EA21168}" destId="{2AD342CC-C65A-4B13-B737-3416CFBABBD3}" srcOrd="1" destOrd="0" presId="urn:microsoft.com/office/officeart/2005/8/layout/orgChart1"/>
    <dgm:cxn modelId="{A177C243-8EC9-42B4-B40C-B8A9B753B15A}" type="presParOf" srcId="{2AD342CC-C65A-4B13-B737-3416CFBABBD3}" destId="{F971880E-6956-471C-9D69-73318536070A}" srcOrd="0" destOrd="0" presId="urn:microsoft.com/office/officeart/2005/8/layout/orgChart1"/>
    <dgm:cxn modelId="{87274DB0-1121-4A86-8566-924A465A43BC}" type="presParOf" srcId="{2AD342CC-C65A-4B13-B737-3416CFBABBD3}" destId="{4C8FA793-55CD-4E38-9D2B-86EC2BA6E0DC}" srcOrd="1" destOrd="0" presId="urn:microsoft.com/office/officeart/2005/8/layout/orgChart1"/>
    <dgm:cxn modelId="{CBF92FD8-ADC8-4769-BB5F-C16E1DEFFCFF}" type="presParOf" srcId="{4C8FA793-55CD-4E38-9D2B-86EC2BA6E0DC}" destId="{A472AA1A-E6AD-4B09-BA23-880702E3D184}" srcOrd="0" destOrd="0" presId="urn:microsoft.com/office/officeart/2005/8/layout/orgChart1"/>
    <dgm:cxn modelId="{446FBA62-F34C-492A-AE8C-C48AAEF546F9}" type="presParOf" srcId="{A472AA1A-E6AD-4B09-BA23-880702E3D184}" destId="{D432CE2A-12BA-49F6-A98F-76D4DFE04BB1}" srcOrd="0" destOrd="0" presId="urn:microsoft.com/office/officeart/2005/8/layout/orgChart1"/>
    <dgm:cxn modelId="{399ADE6E-96C9-4D56-B789-F4ED70001173}" type="presParOf" srcId="{A472AA1A-E6AD-4B09-BA23-880702E3D184}" destId="{457DB42F-5E90-432A-964E-19CC9BF0E79D}" srcOrd="1" destOrd="0" presId="urn:microsoft.com/office/officeart/2005/8/layout/orgChart1"/>
    <dgm:cxn modelId="{4A9B788E-9B18-488C-A562-4C365EDDF7F3}" type="presParOf" srcId="{4C8FA793-55CD-4E38-9D2B-86EC2BA6E0DC}" destId="{A00D627C-1C05-4DE1-9893-D72F7FF04117}" srcOrd="1" destOrd="0" presId="urn:microsoft.com/office/officeart/2005/8/layout/orgChart1"/>
    <dgm:cxn modelId="{E36F4A22-F2E1-46E6-A169-5932CE586C22}" type="presParOf" srcId="{4C8FA793-55CD-4E38-9D2B-86EC2BA6E0DC}" destId="{0EE910F7-FC28-4F70-AFF2-96F64991BBC3}" srcOrd="2" destOrd="0" presId="urn:microsoft.com/office/officeart/2005/8/layout/orgChart1"/>
    <dgm:cxn modelId="{EC07BB3E-DE64-4F69-B06F-87A46B1FD3DF}" type="presParOf" srcId="{1753DEBE-3A83-468D-88E0-AC922EA21168}" destId="{F8D2D3A5-99AF-4032-90C7-3EE9628D4801}" srcOrd="2" destOrd="0" presId="urn:microsoft.com/office/officeart/2005/8/layout/orgChart1"/>
    <dgm:cxn modelId="{0EB18E59-606E-428B-8BFB-ABA372608C9D}" type="presParOf" srcId="{4FB575BA-3F70-43FE-B2AA-BBA844A86284}" destId="{2267D40A-CA45-4D79-9E70-6253C146014C}" srcOrd="2" destOrd="0" presId="urn:microsoft.com/office/officeart/2005/8/layout/orgChart1"/>
    <dgm:cxn modelId="{C19263E5-E4EC-4F20-8BAC-A002E44109BE}" type="presParOf" srcId="{8BBF01EE-CBC1-48F4-B744-5C79C31C51A8}" destId="{DC153B95-DF33-4366-8F5D-A7588DBC3EAE}" srcOrd="1" destOrd="0" presId="urn:microsoft.com/office/officeart/2005/8/layout/orgChart1"/>
    <dgm:cxn modelId="{9959E887-0613-4102-B7D2-97B1B7428EC6}" type="presParOf" srcId="{DC153B95-DF33-4366-8F5D-A7588DBC3EAE}" destId="{DBC2AA89-2B6D-41F0-A785-AE586D7B28C5}" srcOrd="0" destOrd="0" presId="urn:microsoft.com/office/officeart/2005/8/layout/orgChart1"/>
    <dgm:cxn modelId="{38B6E717-497A-4057-A4F7-918F603E7BEB}" type="presParOf" srcId="{DBC2AA89-2B6D-41F0-A785-AE586D7B28C5}" destId="{818CE2CD-F7A5-47A2-9A6A-B72657A845E5}" srcOrd="0" destOrd="0" presId="urn:microsoft.com/office/officeart/2005/8/layout/orgChart1"/>
    <dgm:cxn modelId="{6F1F4815-6732-499E-98AA-2C2AC64950C5}" type="presParOf" srcId="{DBC2AA89-2B6D-41F0-A785-AE586D7B28C5}" destId="{6883307D-6B47-4C6D-9F1B-EC2557EA075F}" srcOrd="1" destOrd="0" presId="urn:microsoft.com/office/officeart/2005/8/layout/orgChart1"/>
    <dgm:cxn modelId="{90AF41C1-4710-4A94-91AC-95029B28D064}" type="presParOf" srcId="{DC153B95-DF33-4366-8F5D-A7588DBC3EAE}" destId="{2D953E0C-8330-4A2E-847A-D5453BFD97ED}" srcOrd="1" destOrd="0" presId="urn:microsoft.com/office/officeart/2005/8/layout/orgChart1"/>
    <dgm:cxn modelId="{770FE7A0-90C3-4740-A425-4D3E65486DC1}" type="presParOf" srcId="{DC153B95-DF33-4366-8F5D-A7588DBC3EAE}" destId="{15251496-625C-4A44-AE3A-D102BACEC97D}" srcOrd="2" destOrd="0" presId="urn:microsoft.com/office/officeart/2005/8/layout/orgChart1"/>
    <dgm:cxn modelId="{EB9CA602-AD4F-4875-98BC-1254947DFB91}" type="presParOf" srcId="{8BBF01EE-CBC1-48F4-B744-5C79C31C51A8}" destId="{2DD8E0D5-964F-4598-9F53-0CF9B2E5E742}" srcOrd="2" destOrd="0" presId="urn:microsoft.com/office/officeart/2005/8/layout/orgChart1"/>
    <dgm:cxn modelId="{E0F7C753-D14B-4DA5-B68D-9ADB2C115D21}" type="presParOf" srcId="{2DD8E0D5-964F-4598-9F53-0CF9B2E5E742}" destId="{0782A3B5-DF51-4D98-ADBD-43861CC23AF4}" srcOrd="0" destOrd="0" presId="urn:microsoft.com/office/officeart/2005/8/layout/orgChart1"/>
    <dgm:cxn modelId="{F71BB6E8-8591-4C4D-A7F3-C082DE431ADA}" type="presParOf" srcId="{0782A3B5-DF51-4D98-ADBD-43861CC23AF4}" destId="{74A8526D-4CD5-4334-BBA3-5C923A201C88}" srcOrd="0" destOrd="0" presId="urn:microsoft.com/office/officeart/2005/8/layout/orgChart1"/>
    <dgm:cxn modelId="{C662183C-CC6F-40A1-A3EB-A47A32737A0F}" type="presParOf" srcId="{0782A3B5-DF51-4D98-ADBD-43861CC23AF4}" destId="{EEB22198-611C-45B8-A819-16A36F48BC68}" srcOrd="1" destOrd="0" presId="urn:microsoft.com/office/officeart/2005/8/layout/orgChart1"/>
    <dgm:cxn modelId="{B4FB57BD-1F30-4F69-975D-18E802B99EED}" type="presParOf" srcId="{2DD8E0D5-964F-4598-9F53-0CF9B2E5E742}" destId="{B9DE23AD-A2B2-4880-9BC2-F9275406A06C}" srcOrd="1" destOrd="0" presId="urn:microsoft.com/office/officeart/2005/8/layout/orgChart1"/>
    <dgm:cxn modelId="{ECB1BEA9-CF80-4075-98C3-67C34E90F363}" type="presParOf" srcId="{2DD8E0D5-964F-4598-9F53-0CF9B2E5E742}" destId="{9B950E63-57FE-4BA7-84D5-3C39FAEB9601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DAFFF946-3C3F-4749-BDDE-EA573FB6E45B}">
      <dsp:nvSpPr>
        <dsp:cNvPr id="0" name=""/>
        <dsp:cNvSpPr/>
      </dsp:nvSpPr>
      <dsp:spPr>
        <a:xfrm rot="16200000">
          <a:off x="1071562" y="-1071562"/>
          <a:ext cx="4867274" cy="7010400"/>
        </a:xfrm>
        <a:prstGeom prst="horizontalScroll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9550" tIns="0" rIns="210344" bIns="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300" b="1" i="1" kern="1200" dirty="0" smtClean="0">
              <a:solidFill>
                <a:schemeClr val="bg1"/>
              </a:solidFill>
              <a:latin typeface="Cambria Math" pitchFamily="18" charset="0"/>
              <a:ea typeface="Cambria Math" pitchFamily="18" charset="0"/>
            </a:rPr>
            <a:t>это особая категория детей с отклонениями в развитии, у которых сохранён слух, первично не нарушен интеллект, но есть значительные речевые дефекты, влияющие на становление психики. </a:t>
          </a:r>
        </a:p>
      </dsp:txBody>
      <dsp:txXfrm rot="16200000">
        <a:off x="1071562" y="-1071562"/>
        <a:ext cx="4867274" cy="7010400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CC8EBBD-2DCD-48FA-B5AF-CF03DE60E137}">
      <dsp:nvSpPr>
        <dsp:cNvPr id="0" name=""/>
        <dsp:cNvSpPr/>
      </dsp:nvSpPr>
      <dsp:spPr>
        <a:xfrm>
          <a:off x="0" y="707231"/>
          <a:ext cx="2428875" cy="1457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Коррекция звукопроизношения, формирование звукового анализа и синтеза, развитие лексико-грамматической стороны речи и связного высказывания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0" y="707231"/>
        <a:ext cx="2428875" cy="1457324"/>
      </dsp:txXfrm>
    </dsp:sp>
    <dsp:sp modelId="{C4A86BEF-B864-4872-8F60-77CEC99107BB}">
      <dsp:nvSpPr>
        <dsp:cNvPr id="0" name=""/>
        <dsp:cNvSpPr/>
      </dsp:nvSpPr>
      <dsp:spPr>
        <a:xfrm>
          <a:off x="2728913" y="644522"/>
          <a:ext cx="2428875" cy="1457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Лечебная физкультура и </a:t>
          </a:r>
          <a:r>
            <a:rPr lang="ru-RU" sz="1800" b="1" kern="1200" dirty="0" err="1" smtClean="0">
              <a:solidFill>
                <a:schemeClr val="bg1"/>
              </a:solidFill>
            </a:rPr>
            <a:t>логоритмика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2728913" y="644522"/>
        <a:ext cx="2428875" cy="1457324"/>
      </dsp:txXfrm>
    </dsp:sp>
    <dsp:sp modelId="{D7553B09-684E-4C08-B702-41334C6E0058}">
      <dsp:nvSpPr>
        <dsp:cNvPr id="0" name=""/>
        <dsp:cNvSpPr/>
      </dsp:nvSpPr>
      <dsp:spPr>
        <a:xfrm>
          <a:off x="5343525" y="707231"/>
          <a:ext cx="2428875" cy="1457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chemeClr val="bg1"/>
              </a:solidFill>
            </a:rPr>
            <a:t>Дифференцированный артикуляционный массаж и гимнастика</a:t>
          </a:r>
          <a:endParaRPr lang="ru-RU" sz="1600" b="1" kern="1200" dirty="0">
            <a:solidFill>
              <a:schemeClr val="bg1"/>
            </a:solidFill>
          </a:endParaRPr>
        </a:p>
      </dsp:txBody>
      <dsp:txXfrm>
        <a:off x="5343525" y="707231"/>
        <a:ext cx="2428875" cy="1457324"/>
      </dsp:txXfrm>
    </dsp:sp>
    <dsp:sp modelId="{11F6B566-3F8C-4683-94C4-CCDBE371E112}">
      <dsp:nvSpPr>
        <dsp:cNvPr id="0" name=""/>
        <dsp:cNvSpPr/>
      </dsp:nvSpPr>
      <dsp:spPr>
        <a:xfrm>
          <a:off x="1371585" y="2430469"/>
          <a:ext cx="2428875" cy="1457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Физиотерапия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1371585" y="2430469"/>
        <a:ext cx="2428875" cy="1457324"/>
      </dsp:txXfrm>
    </dsp:sp>
    <dsp:sp modelId="{014DF1F3-02F4-450C-B26D-44FE15907802}">
      <dsp:nvSpPr>
        <dsp:cNvPr id="0" name=""/>
        <dsp:cNvSpPr/>
      </dsp:nvSpPr>
      <dsp:spPr>
        <a:xfrm>
          <a:off x="4007643" y="2407443"/>
          <a:ext cx="2428875" cy="145732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bg1"/>
              </a:solidFill>
            </a:rPr>
            <a:t>Медикаментозное лечение</a:t>
          </a:r>
          <a:endParaRPr lang="ru-RU" sz="1800" b="1" kern="1200" dirty="0">
            <a:solidFill>
              <a:schemeClr val="bg1"/>
            </a:solidFill>
          </a:endParaRPr>
        </a:p>
      </dsp:txBody>
      <dsp:txXfrm>
        <a:off x="4007643" y="2407443"/>
        <a:ext cx="2428875" cy="1457324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971880E-6956-471C-9D69-73318536070A}">
      <dsp:nvSpPr>
        <dsp:cNvPr id="0" name=""/>
        <dsp:cNvSpPr/>
      </dsp:nvSpPr>
      <dsp:spPr>
        <a:xfrm>
          <a:off x="2937906" y="1558068"/>
          <a:ext cx="315450" cy="177710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7107"/>
              </a:lnTo>
              <a:lnTo>
                <a:pt x="315450" y="1777107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FA1097-5F57-40C8-815F-F8BCA6274896}">
      <dsp:nvSpPr>
        <dsp:cNvPr id="0" name=""/>
        <dsp:cNvSpPr/>
      </dsp:nvSpPr>
      <dsp:spPr>
        <a:xfrm>
          <a:off x="3528817" y="795788"/>
          <a:ext cx="91440" cy="39302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93025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8FDF8C7-7DE2-498D-AD13-F07EAEE815E7}">
      <dsp:nvSpPr>
        <dsp:cNvPr id="0" name=""/>
        <dsp:cNvSpPr/>
      </dsp:nvSpPr>
      <dsp:spPr>
        <a:xfrm>
          <a:off x="225890" y="1421542"/>
          <a:ext cx="202735" cy="19551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55121"/>
              </a:lnTo>
              <a:lnTo>
                <a:pt x="202735" y="1955121"/>
              </a:lnTo>
            </a:path>
          </a:pathLst>
        </a:custGeom>
        <a:noFill/>
        <a:ln w="1905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0A69FE0-C394-420E-8BE4-E9EE2DD7ED7C}">
      <dsp:nvSpPr>
        <dsp:cNvPr id="0" name=""/>
        <dsp:cNvSpPr/>
      </dsp:nvSpPr>
      <dsp:spPr>
        <a:xfrm>
          <a:off x="862521" y="795788"/>
          <a:ext cx="2712015" cy="189622"/>
        </a:xfrm>
        <a:custGeom>
          <a:avLst/>
          <a:gdLst/>
          <a:ahLst/>
          <a:cxnLst/>
          <a:rect l="0" t="0" r="0" b="0"/>
          <a:pathLst>
            <a:path>
              <a:moveTo>
                <a:pt x="2712015" y="0"/>
              </a:moveTo>
              <a:lnTo>
                <a:pt x="2712015" y="22506"/>
              </a:lnTo>
              <a:lnTo>
                <a:pt x="0" y="22506"/>
              </a:lnTo>
              <a:lnTo>
                <a:pt x="0" y="189622"/>
              </a:lnTo>
            </a:path>
          </a:pathLst>
        </a:custGeom>
        <a:noFill/>
        <a:ln w="1905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C5C085E-B679-44EB-B4E4-090A93AAD1E3}">
      <dsp:nvSpPr>
        <dsp:cNvPr id="0" name=""/>
        <dsp:cNvSpPr/>
      </dsp:nvSpPr>
      <dsp:spPr>
        <a:xfrm>
          <a:off x="2778748" y="0"/>
          <a:ext cx="1591577" cy="795788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Периоды логопедической работы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78748" y="0"/>
        <a:ext cx="1591577" cy="795788"/>
      </dsp:txXfrm>
    </dsp:sp>
    <dsp:sp modelId="{980B13F2-CA3A-46FD-80CA-F3C6DF9E31C7}">
      <dsp:nvSpPr>
        <dsp:cNvPr id="0" name=""/>
        <dsp:cNvSpPr/>
      </dsp:nvSpPr>
      <dsp:spPr>
        <a:xfrm>
          <a:off x="66732" y="985410"/>
          <a:ext cx="1591577" cy="436131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Подготовительный</a:t>
          </a:r>
          <a:r>
            <a:rPr lang="ru-RU" sz="1400" kern="1200" dirty="0" smtClean="0"/>
            <a:t>    </a:t>
          </a:r>
          <a:endParaRPr lang="ru-RU" sz="1400" kern="1200" dirty="0"/>
        </a:p>
      </dsp:txBody>
      <dsp:txXfrm>
        <a:off x="66732" y="985410"/>
        <a:ext cx="1591577" cy="436131"/>
      </dsp:txXfrm>
    </dsp:sp>
    <dsp:sp modelId="{D6BD2C09-28D7-48F6-A7D3-A7B20FC750DB}">
      <dsp:nvSpPr>
        <dsp:cNvPr id="0" name=""/>
        <dsp:cNvSpPr/>
      </dsp:nvSpPr>
      <dsp:spPr>
        <a:xfrm>
          <a:off x="428625" y="2357453"/>
          <a:ext cx="1591577" cy="2038420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  1. Создание    щадящего режима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  2.Подготовка ребенка к занятиям</a:t>
          </a:r>
        </a:p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  3. Пока образцов правильной речи</a:t>
          </a:r>
        </a:p>
      </dsp:txBody>
      <dsp:txXfrm>
        <a:off x="428625" y="2357453"/>
        <a:ext cx="1591577" cy="2038420"/>
      </dsp:txXfrm>
    </dsp:sp>
    <dsp:sp modelId="{A1E3E7B3-52E8-4FE3-8A6E-39D544048B6B}">
      <dsp:nvSpPr>
        <dsp:cNvPr id="0" name=""/>
        <dsp:cNvSpPr/>
      </dsp:nvSpPr>
      <dsp:spPr>
        <a:xfrm>
          <a:off x="2778748" y="1188814"/>
          <a:ext cx="1591577" cy="369253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Тренировочный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2778748" y="1188814"/>
        <a:ext cx="1591577" cy="369253"/>
      </dsp:txXfrm>
    </dsp:sp>
    <dsp:sp modelId="{D432CE2A-12BA-49F6-A98F-76D4DFE04BB1}">
      <dsp:nvSpPr>
        <dsp:cNvPr id="0" name=""/>
        <dsp:cNvSpPr/>
      </dsp:nvSpPr>
      <dsp:spPr>
        <a:xfrm>
          <a:off x="3253357" y="2341418"/>
          <a:ext cx="1591577" cy="1987513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 w="12000" cap="flat" cmpd="sng" algn="ctr">
          <a:solidFill>
            <a:schemeClr val="accent1"/>
          </a:solidFill>
          <a:prstDash val="solid"/>
        </a:ln>
        <a:effectLst>
          <a:glow rad="63500">
            <a:schemeClr val="accent1">
              <a:alpha val="45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brightRoom" dir="tl">
            <a:rot lat="0" lon="0" rev="8700000"/>
          </a:lightRig>
        </a:scene3d>
        <a:sp3d>
          <a:bevelT w="0" h="0"/>
          <a:contourClr>
            <a:schemeClr val="accent1">
              <a:tint val="70000"/>
            </a:schemeClr>
          </a:contourClr>
        </a:sp3d>
      </dsp:spPr>
      <dsp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Воспитание навыков свободной речи и правильного поведения в разных формах речи и разнообразных речевых ситуациях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3253357" y="2341418"/>
        <a:ext cx="1591577" cy="1987513"/>
      </dsp:txXfrm>
    </dsp:sp>
    <dsp:sp modelId="{818CE2CD-F7A5-47A2-9A6A-B72657A845E5}">
      <dsp:nvSpPr>
        <dsp:cNvPr id="0" name=""/>
        <dsp:cNvSpPr/>
      </dsp:nvSpPr>
      <dsp:spPr>
        <a:xfrm>
          <a:off x="6143661" y="2357453"/>
          <a:ext cx="1591577" cy="1962056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Автоматизация приобретенных ребенком навыков речи в разнообразных видах речевой деятельности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6143661" y="2357453"/>
        <a:ext cx="1591577" cy="1962056"/>
      </dsp:txXfrm>
    </dsp:sp>
    <dsp:sp modelId="{74A8526D-4CD5-4334-BBA3-5C923A201C88}">
      <dsp:nvSpPr>
        <dsp:cNvPr id="0" name=""/>
        <dsp:cNvSpPr/>
      </dsp:nvSpPr>
      <dsp:spPr>
        <a:xfrm>
          <a:off x="5685271" y="1053211"/>
          <a:ext cx="1591577" cy="426550"/>
        </a:xfrm>
        <a:prstGeom prst="rect">
          <a:avLst/>
        </a:prstGeom>
        <a:gradFill rotWithShape="1">
          <a:gsLst>
            <a:gs pos="0">
              <a:schemeClr val="accent1">
                <a:tint val="48000"/>
                <a:satMod val="138000"/>
              </a:schemeClr>
            </a:gs>
            <a:gs pos="25000">
              <a:schemeClr val="accent1">
                <a:tint val="85000"/>
              </a:schemeClr>
            </a:gs>
            <a:gs pos="40000">
              <a:schemeClr val="accent1">
                <a:tint val="92000"/>
              </a:schemeClr>
            </a:gs>
            <a:gs pos="50000">
              <a:schemeClr val="accent1">
                <a:tint val="93000"/>
              </a:schemeClr>
            </a:gs>
            <a:gs pos="60000">
              <a:schemeClr val="accent1">
                <a:tint val="92000"/>
              </a:schemeClr>
            </a:gs>
            <a:gs pos="75000">
              <a:schemeClr val="accent1">
                <a:tint val="83000"/>
                <a:satMod val="108000"/>
              </a:schemeClr>
            </a:gs>
            <a:gs pos="100000">
              <a:schemeClr val="accent1">
                <a:tint val="48000"/>
                <a:satMod val="150000"/>
              </a:schemeClr>
            </a:gs>
          </a:gsLst>
          <a:lin ang="5400000" scaled="0"/>
        </a:gradFill>
        <a:ln>
          <a:noFill/>
        </a:ln>
        <a:effectLst>
          <a:glow rad="101500">
            <a:schemeClr val="accent1">
              <a:alpha val="42000"/>
              <a:satMod val="120000"/>
            </a:schemeClr>
          </a:glow>
        </a:effectLst>
        <a:scene3d>
          <a:camera prst="orthographicFront" fov="0">
            <a:rot lat="0" lon="0" rev="0"/>
          </a:camera>
          <a:lightRig rig="glow" dir="t">
            <a:rot lat="0" lon="0" rev="4800000"/>
          </a:lightRig>
        </a:scene3d>
        <a:sp3d prstMaterial="powder">
          <a:bevelT w="50800" h="50800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1" kern="1200" dirty="0" smtClean="0">
              <a:solidFill>
                <a:schemeClr val="bg1"/>
              </a:solidFill>
            </a:rPr>
            <a:t>Закрепительный</a:t>
          </a:r>
          <a:endParaRPr lang="ru-RU" sz="1400" b="1" kern="1200" dirty="0">
            <a:solidFill>
              <a:schemeClr val="bg1"/>
            </a:solidFill>
          </a:endParaRPr>
        </a:p>
      </dsp:txBody>
      <dsp:txXfrm>
        <a:off x="5685271" y="1053211"/>
        <a:ext cx="1591577" cy="426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10FDF98-2200-4C58-A9F0-D0A1439AB28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A55AE2E-E45D-4DEE-B062-EAF37CCEC3B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28E9465-9B44-4005-9A0D-BED6C3AA06C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330B85F-8FC0-43A2-81D2-13D0AB9935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DB472DE-0DC4-4A5B-9089-7B1FA3B3EDF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45FB79F-BAA8-4757-9EE0-6C63EB66CF0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4943A8D-C0D3-4D13-8E5F-B3D6F5E79AF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748B0E7-2E87-4128-A0A5-D1CF3063B96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F14F2B-5450-42E2-A277-5572D3A706C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38B8ED3-B206-49D3-AD5E-F952426B2AE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A823233F-A53C-4F93-A593-688BF5EEA93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65FE503-F9FA-414E-A525-37CD9C4823E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med"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71472" y="500042"/>
            <a:ext cx="8143932" cy="5857916"/>
          </a:xfrm>
          <a:noFill/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8000" b="1" dirty="0" smtClean="0">
                <a:solidFill>
                  <a:srgbClr val="00CC00"/>
                </a:solidFill>
                <a:latin typeface="Cambria Math" pitchFamily="18" charset="0"/>
                <a:ea typeface="Cambria Math" pitchFamily="18" charset="0"/>
              </a:rPr>
              <a:t>Дети </a:t>
            </a:r>
            <a:br>
              <a:rPr lang="ru-RU" sz="8000" b="1" dirty="0" smtClean="0">
                <a:solidFill>
                  <a:srgbClr val="00CC00"/>
                </a:solidFill>
                <a:latin typeface="Cambria Math" pitchFamily="18" charset="0"/>
                <a:ea typeface="Cambria Math" pitchFamily="18" charset="0"/>
              </a:rPr>
            </a:br>
            <a:r>
              <a:rPr lang="ru-RU" sz="8000" b="1" dirty="0" smtClean="0">
                <a:solidFill>
                  <a:srgbClr val="00CC00"/>
                </a:solidFill>
                <a:latin typeface="Cambria Math" pitchFamily="18" charset="0"/>
                <a:ea typeface="Cambria Math" pitchFamily="18" charset="0"/>
              </a:rPr>
              <a:t>с тяжёлыми нарушениями речи</a:t>
            </a:r>
            <a:r>
              <a:rPr lang="ru-RU" sz="4900" b="1" dirty="0" smtClean="0">
                <a:solidFill>
                  <a:srgbClr val="7030A0"/>
                </a:solidFill>
              </a:rPr>
              <a:t/>
            </a:r>
            <a:br>
              <a:rPr lang="ru-RU" sz="4900" b="1" dirty="0" smtClean="0">
                <a:solidFill>
                  <a:srgbClr val="7030A0"/>
                </a:solidFill>
              </a:rPr>
            </a:br>
            <a:endParaRPr lang="en-US" sz="4900" b="1" dirty="0">
              <a:solidFill>
                <a:srgbClr val="7030A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00100" y="1000108"/>
            <a:ext cx="7072362" cy="4357718"/>
          </a:xfr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</a:pPr>
            <a:r>
              <a:rPr lang="ru-RU" sz="7200" dirty="0" smtClean="0">
                <a:solidFill>
                  <a:srgbClr val="FFFF00"/>
                </a:solidFill>
                <a:latin typeface="Impact" pitchFamily="34" charset="0"/>
              </a:rPr>
              <a:t>Дети с тяжелыми нарушениями речи</a:t>
            </a:r>
            <a:endParaRPr lang="en-US" sz="2400" dirty="0">
              <a:solidFill>
                <a:srgbClr val="FFFF00"/>
              </a:solidFill>
              <a:latin typeface="Impact" pitchFamily="34" charset="0"/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Этап формирования первичных коммуникативных и произносительных навыков: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Развитие речевого общения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Формирование навыков звукового анализа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Коррекция артикуляционных нарушений (расслабление мышц речевого аппарата, выработка контроля над положением рта, развитие артикуляционной моторики)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Коррекция голоса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Коррекция речевого дыхания</a:t>
            </a: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Развитие артикуляционного </a:t>
            </a:r>
            <a:r>
              <a:rPr lang="ru-RU" sz="2400" dirty="0" err="1" smtClean="0">
                <a:solidFill>
                  <a:srgbClr val="00CC00"/>
                </a:solidFill>
              </a:rPr>
              <a:t>праксиса</a:t>
            </a:r>
            <a:endParaRPr lang="ru-RU" sz="2400" dirty="0" smtClean="0">
              <a:solidFill>
                <a:srgbClr val="00CC00"/>
              </a:solidFill>
            </a:endParaRPr>
          </a:p>
          <a:p>
            <a:pPr>
              <a:buFont typeface="Wingdings" pitchFamily="2" charset="2"/>
              <a:buChar char="q"/>
            </a:pPr>
            <a:r>
              <a:rPr lang="ru-RU" sz="2400" dirty="0" smtClean="0">
                <a:solidFill>
                  <a:srgbClr val="00CC00"/>
                </a:solidFill>
              </a:rPr>
              <a:t>Коррекция звукопроизношения</a:t>
            </a:r>
            <a:endParaRPr lang="ru-RU" sz="24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Нарушения  звукопроизношения и интонационно-мелодической организации речи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38200"/>
            <a:ext cx="7429552" cy="5486400"/>
          </a:xfrm>
        </p:spPr>
        <p:txBody>
          <a:bodyPr/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chemeClr val="bg2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РИНОЛАЛИЯ </a:t>
            </a:r>
            <a:r>
              <a:rPr lang="ru-RU" sz="1800" b="1" dirty="0" smtClean="0">
                <a:solidFill>
                  <a:srgbClr val="00CC00"/>
                </a:solidFill>
              </a:rPr>
              <a:t> - нарушение тембра голоса и звукопроизношения, обусловленные анатомо-физиологическими дефектами речевого аппарата.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Синонимы: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«гнусавость» -- устаревший термин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«</a:t>
            </a:r>
            <a:r>
              <a:rPr lang="ru-RU" sz="1800" b="1" dirty="0" err="1" smtClean="0">
                <a:solidFill>
                  <a:srgbClr val="00CC00"/>
                </a:solidFill>
              </a:rPr>
              <a:t>палатолалия</a:t>
            </a:r>
            <a:r>
              <a:rPr lang="ru-RU" sz="1800" b="1" dirty="0" smtClean="0">
                <a:solidFill>
                  <a:srgbClr val="00CC00"/>
                </a:solidFill>
              </a:rPr>
              <a:t>»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Проявления: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назализация (воздушная струя при </a:t>
            </a:r>
            <a:r>
              <a:rPr lang="ru-RU" sz="1800" b="1" dirty="0" err="1" smtClean="0">
                <a:solidFill>
                  <a:srgbClr val="00CC00"/>
                </a:solidFill>
              </a:rPr>
              <a:t>звукопроизнесении</a:t>
            </a:r>
            <a:r>
              <a:rPr lang="ru-RU" sz="1800" b="1" dirty="0" smtClean="0">
                <a:solidFill>
                  <a:srgbClr val="00CC00"/>
                </a:solidFill>
              </a:rPr>
              <a:t> попадает в полость носа и возникает носовой резонанс)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искаженное произношение всех звуков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речь невнятная, монотонная</a:t>
            </a:r>
          </a:p>
          <a:p>
            <a:pPr marL="571500" indent="-571500">
              <a:lnSpc>
                <a:spcPct val="80000"/>
              </a:lnSpc>
            </a:pPr>
            <a:r>
              <a:rPr lang="ru-RU" sz="1800" b="1" dirty="0" smtClean="0">
                <a:solidFill>
                  <a:srgbClr val="00CC00"/>
                </a:solidFill>
              </a:rPr>
              <a:t>грубые нарушения артикуляционного аппарата (расщелина неба)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/>
              <a:t> РИНОФОНИЯ </a:t>
            </a:r>
            <a:r>
              <a:rPr lang="ru-RU" sz="1800" b="1" dirty="0" smtClean="0">
                <a:solidFill>
                  <a:srgbClr val="00CC00"/>
                </a:solidFill>
              </a:rPr>
              <a:t>– если нет расщелины неба, а есть только носовой оттенок голоса.</a:t>
            </a:r>
            <a:endParaRPr lang="ru-RU" sz="1800" b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928694"/>
          </a:xfrm>
        </p:spPr>
        <p:txBody>
          <a:bodyPr/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Логопедическое воздействие при открытой </a:t>
            </a:r>
            <a:r>
              <a:rPr lang="ru-RU" sz="2800" b="1" dirty="0" err="1" smtClean="0">
                <a:solidFill>
                  <a:srgbClr val="FFFF00"/>
                </a:solidFill>
              </a:rPr>
              <a:t>ринолалии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714488"/>
            <a:ext cx="7772400" cy="46410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Задачи коррекционной работы:</a:t>
            </a:r>
          </a:p>
          <a:p>
            <a:pPr lvl="0"/>
            <a:r>
              <a:rPr lang="ru-RU" dirty="0" smtClean="0">
                <a:solidFill>
                  <a:srgbClr val="00CC00"/>
                </a:solidFill>
              </a:rPr>
              <a:t> </a:t>
            </a:r>
            <a:r>
              <a:rPr lang="ru-RU" b="1" dirty="0" smtClean="0">
                <a:solidFill>
                  <a:srgbClr val="00CC00"/>
                </a:solidFill>
              </a:rPr>
              <a:t>н</a:t>
            </a:r>
            <a:r>
              <a:rPr lang="ru-RU" sz="2400" b="1" dirty="0" smtClean="0">
                <a:solidFill>
                  <a:srgbClr val="00CC00"/>
                </a:solidFill>
              </a:rPr>
              <a:t>ормализация  ротового выдоха, выработка длительной ротовой воздушной струи</a:t>
            </a:r>
            <a:endParaRPr lang="ru-RU" sz="2400" dirty="0" smtClean="0">
              <a:solidFill>
                <a:srgbClr val="00CC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CC00"/>
                </a:solidFill>
              </a:rPr>
              <a:t>выработка правильной артикуляции всех звуков</a:t>
            </a:r>
            <a:endParaRPr lang="ru-RU" sz="2400" dirty="0" smtClean="0">
              <a:solidFill>
                <a:srgbClr val="00CC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CC00"/>
                </a:solidFill>
              </a:rPr>
              <a:t>устранение назального оттенка голоса</a:t>
            </a:r>
            <a:endParaRPr lang="ru-RU" sz="2400" dirty="0" smtClean="0">
              <a:solidFill>
                <a:srgbClr val="00CC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CC00"/>
                </a:solidFill>
              </a:rPr>
              <a:t>воспитание навыков дифференциации звуков</a:t>
            </a:r>
            <a:endParaRPr lang="ru-RU" sz="2400" dirty="0" smtClean="0">
              <a:solidFill>
                <a:srgbClr val="00CC00"/>
              </a:solidFill>
            </a:endParaRPr>
          </a:p>
          <a:p>
            <a:pPr lvl="0"/>
            <a:r>
              <a:rPr lang="ru-RU" sz="2400" b="1" dirty="0" smtClean="0">
                <a:solidFill>
                  <a:srgbClr val="00CC00"/>
                </a:solidFill>
              </a:rPr>
              <a:t>нормализация просодических компонентов речи</a:t>
            </a:r>
            <a:endParaRPr lang="ru-RU" sz="2400" dirty="0" smtClean="0">
              <a:solidFill>
                <a:srgbClr val="00CC00"/>
              </a:solidFill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В дооперационный период: 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z="2800" b="1" dirty="0" smtClean="0">
                <a:solidFill>
                  <a:srgbClr val="00CC00"/>
                </a:solidFill>
              </a:rPr>
              <a:t>Освобождение лицевых мышц от компенсаторных  движений</a:t>
            </a:r>
          </a:p>
          <a:p>
            <a:pPr lvl="0"/>
            <a:r>
              <a:rPr lang="ru-RU" sz="2800" b="1" dirty="0" smtClean="0">
                <a:solidFill>
                  <a:srgbClr val="00CC00"/>
                </a:solidFill>
              </a:rPr>
              <a:t>Подготовка правильного произношения  гласных</a:t>
            </a:r>
          </a:p>
          <a:p>
            <a:pPr lvl="0"/>
            <a:r>
              <a:rPr lang="ru-RU" sz="2800" b="1" dirty="0" smtClean="0">
                <a:solidFill>
                  <a:srgbClr val="00CC00"/>
                </a:solidFill>
              </a:rPr>
              <a:t>Подготовка правильной артикуляции доступных согласных 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В  послеоперационный период:</a:t>
            </a:r>
            <a:br>
              <a:rPr lang="ru-RU" sz="3200" b="1" dirty="0" smtClean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b="1" dirty="0" smtClean="0">
                <a:solidFill>
                  <a:srgbClr val="00CC00"/>
                </a:solidFill>
              </a:rPr>
              <a:t>Развитие подвижности мягкого неба</a:t>
            </a:r>
            <a:endParaRPr lang="ru-RU" dirty="0" smtClean="0">
              <a:solidFill>
                <a:srgbClr val="00CC00"/>
              </a:solidFill>
            </a:endParaRPr>
          </a:p>
          <a:p>
            <a:pPr lvl="0"/>
            <a:r>
              <a:rPr lang="ru-RU" b="1" dirty="0" smtClean="0">
                <a:solidFill>
                  <a:srgbClr val="00CC00"/>
                </a:solidFill>
              </a:rPr>
              <a:t>Устранение дефектов звукопроизношения</a:t>
            </a:r>
            <a:endParaRPr lang="ru-RU" dirty="0" smtClean="0">
              <a:solidFill>
                <a:srgbClr val="00CC00"/>
              </a:solidFill>
            </a:endParaRPr>
          </a:p>
          <a:p>
            <a:pPr lvl="0"/>
            <a:r>
              <a:rPr lang="ru-RU" b="1" dirty="0" smtClean="0">
                <a:solidFill>
                  <a:srgbClr val="00CC00"/>
                </a:solidFill>
              </a:rPr>
              <a:t>Преодоление назального оттенка голоса</a:t>
            </a:r>
            <a:endParaRPr lang="ru-RU" dirty="0" smtClean="0">
              <a:solidFill>
                <a:srgbClr val="00CC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224" y="357166"/>
            <a:ext cx="7772400" cy="985838"/>
          </a:xfrm>
        </p:spPr>
        <p:txBody>
          <a:bodyPr/>
          <a:lstStyle/>
          <a:p>
            <a:r>
              <a:rPr lang="ru-RU" sz="2800" b="1" dirty="0" smtClean="0"/>
              <a:t>Специфические виды работы в послеоперационном периоде: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>
                <a:solidFill>
                  <a:srgbClr val="00CC00"/>
                </a:solidFill>
              </a:rPr>
              <a:t>Массаж мягкого неба</a:t>
            </a:r>
          </a:p>
          <a:p>
            <a:pPr lvl="0"/>
            <a:r>
              <a:rPr lang="ru-RU" dirty="0" smtClean="0">
                <a:solidFill>
                  <a:srgbClr val="00CC00"/>
                </a:solidFill>
              </a:rPr>
              <a:t>Гимнастика мягкого неба и задней стенки глотки</a:t>
            </a:r>
          </a:p>
          <a:p>
            <a:pPr lvl="0"/>
            <a:r>
              <a:rPr lang="ru-RU" dirty="0" smtClean="0">
                <a:solidFill>
                  <a:srgbClr val="00CC00"/>
                </a:solidFill>
              </a:rPr>
              <a:t>Артикуляционная гимнастика</a:t>
            </a:r>
          </a:p>
          <a:p>
            <a:pPr lvl="0"/>
            <a:r>
              <a:rPr lang="ru-RU" dirty="0" smtClean="0">
                <a:solidFill>
                  <a:srgbClr val="00CC00"/>
                </a:solidFill>
              </a:rPr>
              <a:t>Голосовые упражнения</a:t>
            </a:r>
          </a:p>
          <a:p>
            <a:pPr lvl="0"/>
            <a:r>
              <a:rPr lang="ru-RU" dirty="0" smtClean="0">
                <a:solidFill>
                  <a:srgbClr val="00CC00"/>
                </a:solidFill>
              </a:rPr>
              <a:t>Дыхательные упражнения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Нарушения темпо-ритмической организации речи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38200"/>
            <a:ext cx="7429552" cy="548640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2800" dirty="0" smtClean="0">
              <a:solidFill>
                <a:srgbClr val="7030A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00CC00"/>
                </a:solidFill>
              </a:rPr>
              <a:t>. </a:t>
            </a:r>
            <a:r>
              <a:rPr lang="ru-RU" sz="1500" b="1" dirty="0" smtClean="0"/>
              <a:t>ЗАИКАНИЕ</a:t>
            </a:r>
            <a:r>
              <a:rPr lang="ru-RU" sz="1500" b="1" dirty="0" smtClean="0">
                <a:solidFill>
                  <a:srgbClr val="00CC00"/>
                </a:solidFill>
              </a:rPr>
              <a:t> – нарушение темпо-ритмической организации речи, обусловленное судорожным состоянием мышц речевого аппарата.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dirty="0" smtClean="0"/>
              <a:t>Синонимы:  </a:t>
            </a:r>
            <a:r>
              <a:rPr lang="ru-RU" sz="1500" b="1" dirty="0" err="1" smtClean="0">
                <a:solidFill>
                  <a:srgbClr val="00CC00"/>
                </a:solidFill>
              </a:rPr>
              <a:t>логоневроз</a:t>
            </a:r>
            <a:endParaRPr lang="ru-RU" sz="1500" b="1" dirty="0" smtClean="0">
              <a:solidFill>
                <a:srgbClr val="00CC0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dirty="0" smtClean="0">
                <a:solidFill>
                  <a:srgbClr val="00CC00"/>
                </a:solidFill>
              </a:rPr>
              <a:t>Страдают до 2% людей.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dirty="0" smtClean="0"/>
              <a:t>Причины: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речевая перегрузка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патологическая раздражительность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ускоренный темп речи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подражание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издержки воспитания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err="1" smtClean="0">
                <a:solidFill>
                  <a:srgbClr val="00CC00"/>
                </a:solidFill>
              </a:rPr>
              <a:t>психотравмы</a:t>
            </a:r>
            <a:endParaRPr lang="ru-RU" sz="1500" b="1" dirty="0" smtClean="0">
              <a:solidFill>
                <a:srgbClr val="00CC0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dirty="0" smtClean="0">
                <a:solidFill>
                  <a:srgbClr val="00CC00"/>
                </a:solidFill>
              </a:rPr>
              <a:t>Все это является предрасполагающими факторами для заикания. 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500" b="1" dirty="0" smtClean="0"/>
              <a:t>Проявления: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судороги в момент речи в речевом аппарате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периодичность в течении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связь с общим эмоциональным состоянием 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зависимость от внешних факторов (время года, питание, условия жизни)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smtClean="0">
                <a:solidFill>
                  <a:srgbClr val="00CC00"/>
                </a:solidFill>
              </a:rPr>
              <a:t>сопутствующие движения (развиваются постепенно)                 судороги в различных группах внеречевой мускулатуры: лицо, шея, конечности (зажмуривание глаз, моргание, раздувание ноздрей, откидывание головы и т.д.)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err="1" smtClean="0">
                <a:solidFill>
                  <a:srgbClr val="00CC00"/>
                </a:solidFill>
              </a:rPr>
              <a:t>эмболофразия</a:t>
            </a:r>
            <a:r>
              <a:rPr lang="ru-RU" sz="1500" b="1" dirty="0" smtClean="0">
                <a:solidFill>
                  <a:srgbClr val="00CC00"/>
                </a:solidFill>
              </a:rPr>
              <a:t> (речевая уловка – добавление в речи стереотипных звуков «а-а-а», «э-э-э», «ну» и др.</a:t>
            </a:r>
          </a:p>
          <a:p>
            <a:pPr marL="571500" indent="-571500">
              <a:lnSpc>
                <a:spcPct val="80000"/>
              </a:lnSpc>
            </a:pPr>
            <a:r>
              <a:rPr lang="ru-RU" sz="1500" b="1" dirty="0" err="1" smtClean="0">
                <a:solidFill>
                  <a:srgbClr val="00CC00"/>
                </a:solidFill>
              </a:rPr>
              <a:t>логофобия</a:t>
            </a:r>
            <a:r>
              <a:rPr lang="ru-RU" sz="1500" b="1" dirty="0" smtClean="0">
                <a:solidFill>
                  <a:srgbClr val="00CC00"/>
                </a:solidFill>
              </a:rPr>
              <a:t> – боязнь речи в целом или произнесения отдельных звуков.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8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3" dur="500"/>
                                        <p:tgtEl>
                                          <p:spTgt spid="3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Лечебно-педагогический комплекс по преодолению </a:t>
            </a:r>
            <a:r>
              <a:rPr lang="ru-RU" sz="2800" b="1" dirty="0" smtClean="0">
                <a:solidFill>
                  <a:srgbClr val="FFFF00"/>
                </a:solidFill>
              </a:rPr>
              <a:t>заикания: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b="1" dirty="0" smtClean="0"/>
              <a:t>ЛЕЧЕБНО-ОЗДОРОВИТЕЛЬНЫЕ МЕРОПРИЯТИЯ</a:t>
            </a:r>
            <a:endParaRPr lang="ru-RU" sz="2000" dirty="0" smtClean="0"/>
          </a:p>
          <a:p>
            <a:r>
              <a:rPr lang="ru-RU" sz="2000" b="1" dirty="0" smtClean="0">
                <a:solidFill>
                  <a:srgbClr val="00CC00"/>
                </a:solidFill>
              </a:rPr>
              <a:t>Медицинские </a:t>
            </a:r>
            <a:r>
              <a:rPr lang="ru-RU" sz="2000" b="1" dirty="0" smtClean="0">
                <a:solidFill>
                  <a:srgbClr val="00CC00"/>
                </a:solidFill>
              </a:rPr>
              <a:t>препараты</a:t>
            </a:r>
            <a:endParaRPr lang="ru-RU" sz="2000" dirty="0" smtClean="0">
              <a:solidFill>
                <a:srgbClr val="00CC00"/>
              </a:solidFill>
            </a:endParaRPr>
          </a:p>
          <a:p>
            <a:r>
              <a:rPr lang="ru-RU" sz="2000" b="1" dirty="0" smtClean="0">
                <a:solidFill>
                  <a:srgbClr val="00CC00"/>
                </a:solidFill>
              </a:rPr>
              <a:t>Лечебные </a:t>
            </a:r>
            <a:r>
              <a:rPr lang="ru-RU" sz="2000" b="1" dirty="0" smtClean="0">
                <a:solidFill>
                  <a:srgbClr val="00CC00"/>
                </a:solidFill>
              </a:rPr>
              <a:t>процедуры</a:t>
            </a:r>
            <a:endParaRPr lang="ru-RU" sz="2000" dirty="0" smtClean="0">
              <a:solidFill>
                <a:srgbClr val="00CC00"/>
              </a:solidFill>
            </a:endParaRPr>
          </a:p>
          <a:p>
            <a:r>
              <a:rPr lang="ru-RU" sz="2000" b="1" dirty="0" smtClean="0">
                <a:solidFill>
                  <a:srgbClr val="00CC00"/>
                </a:solidFill>
              </a:rPr>
              <a:t>ЛФК</a:t>
            </a:r>
          </a:p>
          <a:p>
            <a:r>
              <a:rPr lang="ru-RU" sz="2000" b="1" dirty="0" smtClean="0">
                <a:solidFill>
                  <a:srgbClr val="00CC00"/>
                </a:solidFill>
              </a:rPr>
              <a:t>Психотерапия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CC00"/>
                </a:solidFill>
              </a:rPr>
              <a:t> </a:t>
            </a:r>
            <a:r>
              <a:rPr lang="ru-RU" sz="2000" b="1" dirty="0" smtClean="0"/>
              <a:t>КОРРЕКЦИОННО-ПЕДАГОГИЧЕСКОЕ ВОЗДЕЙСТВИЕ</a:t>
            </a:r>
            <a:endParaRPr lang="ru-RU" sz="2000" dirty="0" smtClean="0"/>
          </a:p>
          <a:p>
            <a:r>
              <a:rPr lang="ru-RU" sz="2000" b="1" dirty="0" smtClean="0">
                <a:solidFill>
                  <a:srgbClr val="00CC00"/>
                </a:solidFill>
              </a:rPr>
              <a:t>Логопедические занятия</a:t>
            </a:r>
          </a:p>
          <a:p>
            <a:r>
              <a:rPr lang="ru-RU" sz="2000" b="1" dirty="0" err="1" smtClean="0">
                <a:solidFill>
                  <a:srgbClr val="00CC00"/>
                </a:solidFill>
              </a:rPr>
              <a:t>Логоритмика</a:t>
            </a:r>
            <a:endParaRPr lang="ru-RU" sz="2000" dirty="0" smtClean="0">
              <a:solidFill>
                <a:srgbClr val="00CC00"/>
              </a:solidFill>
            </a:endParaRPr>
          </a:p>
          <a:p>
            <a:r>
              <a:rPr lang="ru-RU" sz="2000" b="1" dirty="0" smtClean="0">
                <a:solidFill>
                  <a:srgbClr val="00CC00"/>
                </a:solidFill>
              </a:rPr>
              <a:t>Воспитательные мероприятия</a:t>
            </a:r>
            <a:endParaRPr lang="ru-RU" sz="2000" dirty="0" smtClean="0">
              <a:solidFill>
                <a:srgbClr val="00CC00"/>
              </a:solidFill>
            </a:endParaRPr>
          </a:p>
          <a:p>
            <a:endParaRPr lang="ru-RU" sz="2000" dirty="0" smtClean="0">
              <a:solidFill>
                <a:srgbClr val="00CC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 thruBlk="1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Система коррекционной работы с заикающимися по периодам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714348" y="1714488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9" name="Соединительная линия уступом 18"/>
          <p:cNvCxnSpPr/>
          <p:nvPr/>
        </p:nvCxnSpPr>
        <p:spPr>
          <a:xfrm>
            <a:off x="5000628" y="2500306"/>
            <a:ext cx="3000396" cy="2643206"/>
          </a:xfrm>
          <a:prstGeom prst="bentConnector3">
            <a:avLst>
              <a:gd name="adj1" fmla="val 50000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fade thruBlk="1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38200"/>
            <a:ext cx="7429552" cy="5486400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b="1" i="1" dirty="0" smtClean="0">
                <a:solidFill>
                  <a:srgbClr val="00CC00"/>
                </a:solidFill>
              </a:rPr>
              <a:t>		</a:t>
            </a:r>
            <a:r>
              <a:rPr lang="ru-RU" sz="3600" b="1" i="1" dirty="0" smtClean="0">
                <a:solidFill>
                  <a:srgbClr val="00CC00"/>
                </a:solidFill>
              </a:rPr>
              <a:t>Обучение  и воспитание детей с тяжёлыми нарушениями речи осуществляется по специальной системе в специальных детских садах или школах для детей с тяжёлыми нарушениями речи, но принципиально возможно их обучение и воспитание в семье. Прежде всего необходимо установить тесный контакт с ребенком, внимательно, бережно относиться к нему. Обучение состоит в коррекции дефекта устной речи и подготовке к усвоению грамоты. Пути компенсации зависят от природы дефекта и индивидуальных особенностей ребенка.</a:t>
            </a:r>
            <a:endParaRPr lang="ru-RU" b="1" i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38200"/>
            <a:ext cx="7429552" cy="5486400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</a:t>
            </a:r>
          </a:p>
          <a:p>
            <a:pPr algn="just">
              <a:buNone/>
            </a:pPr>
            <a:r>
              <a:rPr lang="ru-RU" sz="3600" dirty="0" smtClean="0">
                <a:solidFill>
                  <a:srgbClr val="7030A0"/>
                </a:solidFill>
              </a:rPr>
              <a:t>   </a:t>
            </a:r>
            <a:r>
              <a:rPr lang="ru-RU" sz="3600" b="1" i="1" dirty="0" smtClean="0">
                <a:solidFill>
                  <a:srgbClr val="00CC00"/>
                </a:solidFill>
              </a:rPr>
              <a:t>Речь ребенка формируется под непосредственным влиянием речи окружающих его взрослых и зависит от речевой практики, культуры речевого окружения, от воспитания и обучения</a:t>
            </a:r>
            <a:endParaRPr lang="ru-RU" b="1" i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7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  <p:bldP spid="3" grpId="2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60" name="Rectangle 4"/>
          <p:cNvSpPr>
            <a:spLocks noGrp="1" noChangeArrowheads="1"/>
          </p:cNvSpPr>
          <p:nvPr>
            <p:ph type="title"/>
          </p:nvPr>
        </p:nvSpPr>
        <p:spPr>
          <a:xfrm>
            <a:off x="642910" y="285728"/>
            <a:ext cx="8001056" cy="571500"/>
          </a:xfrm>
          <a:noFill/>
          <a:ln/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Дети с тяжёлыми нарушениями речи –  </a:t>
            </a:r>
            <a:endParaRPr lang="en-US" sz="3200" b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66800" y="990600"/>
          <a:ext cx="7010400" cy="48672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zo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212576"/>
          </a:xfrm>
        </p:spPr>
        <p:txBody>
          <a:bodyPr>
            <a:normAutofit fontScale="92500" lnSpcReduction="20000"/>
          </a:bodyPr>
          <a:lstStyle/>
          <a:p>
            <a:r>
              <a:rPr lang="ru-RU" sz="3900" dirty="0" smtClean="0">
                <a:solidFill>
                  <a:srgbClr val="FFFF00"/>
                </a:solidFill>
              </a:rPr>
              <a:t>Особенности речевого развития детей с тяжелыми нарушениями речи оказывают влияние на формирование личности ребенка, на формирование всех психических процессов. Дети  имеют ряд психолого-педагогических особенностей, затрудняющих  их социальную адаптацию и требующих целенаправленной коррекции имеющихся нарушений.</a:t>
            </a:r>
          </a:p>
          <a:p>
            <a:endParaRPr lang="ru-RU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психолого-педагогические особенности детей с ТНР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571612"/>
            <a:ext cx="7572428" cy="4429156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CC00"/>
                </a:solidFill>
              </a:rPr>
              <a:t>Особенности речевой  деятельности отражаются на формировании у детей  сенсорной, интеллектуальной и аффективно-волевой сфер.</a:t>
            </a:r>
            <a:endParaRPr lang="ru-RU" sz="3600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FFFF00"/>
                </a:solidFill>
              </a:rPr>
              <a:t>Тяжёлые нарушения речи</a:t>
            </a:r>
            <a:br>
              <a:rPr lang="ru-RU" sz="3200" b="1" dirty="0" smtClean="0">
                <a:solidFill>
                  <a:srgbClr val="FFFF00"/>
                </a:solidFill>
              </a:rPr>
            </a:br>
            <a:r>
              <a:rPr lang="ru-RU" sz="3200" b="1" dirty="0" smtClean="0">
                <a:solidFill>
                  <a:srgbClr val="FFFF00"/>
                </a:solidFill>
              </a:rPr>
              <a:t> (в зависимости от нарушенного звена) подразделяются на:</a:t>
            </a:r>
            <a:endParaRPr lang="ru-RU" sz="32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38200"/>
            <a:ext cx="7500990" cy="5091130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§"/>
            </a:pPr>
            <a:endParaRPr lang="ru-RU" dirty="0" smtClean="0">
              <a:solidFill>
                <a:srgbClr val="7030A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CC00"/>
                </a:solidFill>
              </a:rPr>
              <a:t>отсутствие или недоразвитие речи(алалия)</a:t>
            </a:r>
          </a:p>
          <a:p>
            <a:pPr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CC00"/>
                </a:solidFill>
              </a:rPr>
              <a:t>полная или частичная утрата речи(афазия)</a:t>
            </a:r>
          </a:p>
          <a:p>
            <a:pPr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CC00"/>
                </a:solidFill>
              </a:rPr>
              <a:t>нарушение произносительной стороны речи(дизартрия)</a:t>
            </a:r>
          </a:p>
          <a:p>
            <a:pPr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CC00"/>
                </a:solidFill>
              </a:rPr>
              <a:t>нарушения тембра голоса и звукопроизношения(</a:t>
            </a:r>
            <a:r>
              <a:rPr lang="ru-RU" sz="3600" b="1" i="1" dirty="0" err="1" smtClean="0">
                <a:solidFill>
                  <a:srgbClr val="00CC00"/>
                </a:solidFill>
              </a:rPr>
              <a:t>ринолалия</a:t>
            </a:r>
            <a:r>
              <a:rPr lang="ru-RU" sz="3600" b="1" i="1" dirty="0" smtClean="0">
                <a:solidFill>
                  <a:srgbClr val="00CC00"/>
                </a:solidFill>
              </a:rPr>
              <a:t>)</a:t>
            </a:r>
          </a:p>
          <a:p>
            <a:pPr>
              <a:buFont typeface="Wingdings" pitchFamily="2" charset="2"/>
              <a:buChar char="§"/>
            </a:pPr>
            <a:r>
              <a:rPr lang="ru-RU" sz="3600" b="1" i="1" dirty="0" smtClean="0">
                <a:solidFill>
                  <a:srgbClr val="00CC00"/>
                </a:solidFill>
              </a:rPr>
              <a:t>нарушения </a:t>
            </a:r>
            <a:r>
              <a:rPr lang="ru-RU" sz="3600" b="1" i="1" dirty="0" err="1" smtClean="0">
                <a:solidFill>
                  <a:srgbClr val="00CC00"/>
                </a:solidFill>
              </a:rPr>
              <a:t>темпо-ритмической</a:t>
            </a:r>
            <a:r>
              <a:rPr lang="ru-RU" sz="3600" b="1" i="1" dirty="0" smtClean="0">
                <a:solidFill>
                  <a:srgbClr val="00CC00"/>
                </a:solidFill>
              </a:rPr>
              <a:t> организации речи(заикание)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rgbClr val="FFFF00"/>
                </a:solidFill>
              </a:rPr>
              <a:t>Нарушения  звукопроизношения и интонационно-мелодической организации речи</a:t>
            </a:r>
            <a:endParaRPr lang="ru-RU" sz="2800" b="1" dirty="0">
              <a:solidFill>
                <a:srgbClr val="FFFF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838200"/>
            <a:ext cx="7429552" cy="5486400"/>
          </a:xfrm>
        </p:spPr>
        <p:txBody>
          <a:bodyPr>
            <a:normAutofit lnSpcReduction="10000"/>
          </a:bodyPr>
          <a:lstStyle/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chemeClr val="bg2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7030A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endParaRPr lang="ru-RU" sz="1800" dirty="0" smtClean="0">
              <a:solidFill>
                <a:srgbClr val="7030A0"/>
              </a:solidFill>
            </a:endParaRP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CC00"/>
                </a:solidFill>
              </a:rPr>
              <a:t>.</a:t>
            </a:r>
            <a:r>
              <a:rPr lang="ru-RU" sz="1800" b="1" dirty="0" smtClean="0"/>
              <a:t> ДИЗАРТРИЯ </a:t>
            </a:r>
            <a:r>
              <a:rPr lang="ru-RU" sz="1800" b="1" dirty="0" smtClean="0">
                <a:solidFill>
                  <a:srgbClr val="00CC00"/>
                </a:solidFill>
              </a:rPr>
              <a:t>– нарушение произносительной стороны речи, обусловленное органической недостаточностью иннервации речевого аппарата. 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800" b="1" dirty="0" smtClean="0">
                <a:solidFill>
                  <a:srgbClr val="00CC00"/>
                </a:solidFill>
              </a:rPr>
              <a:t>  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/>
              <a:t>Проявления:</a:t>
            </a:r>
          </a:p>
          <a:p>
            <a:pPr marL="966788" lvl="1" indent="-4953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расстройства артикуляции</a:t>
            </a:r>
          </a:p>
          <a:p>
            <a:pPr marL="966788" lvl="1" indent="-4953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нарушения голосообразования</a:t>
            </a:r>
          </a:p>
          <a:p>
            <a:pPr marL="966788" lvl="1" indent="-4953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изменение ритма, темпа и интонации речи</a:t>
            </a:r>
          </a:p>
          <a:p>
            <a:pPr marL="571500" indent="-571500">
              <a:lnSpc>
                <a:spcPct val="80000"/>
              </a:lnSpc>
              <a:buFont typeface="Wingdings" pitchFamily="2" charset="2"/>
              <a:buNone/>
            </a:pPr>
            <a:r>
              <a:rPr lang="ru-RU" sz="1600" b="1" dirty="0" smtClean="0"/>
              <a:t>Причины: 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органическое поражение ЦНС в результате воздействия различных неблагоприятных факторов во внутриутробном и раннем периодах развития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острые и хронические инфекции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кислородная недостаточность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недоношенность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резус-несовместимость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ДЦП – 65-85% детей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родовые травмы</a:t>
            </a:r>
          </a:p>
          <a:p>
            <a:pPr marL="571500" indent="-571500">
              <a:lnSpc>
                <a:spcPct val="80000"/>
              </a:lnSpc>
            </a:pPr>
            <a:r>
              <a:rPr lang="ru-RU" sz="1600" b="1" dirty="0" smtClean="0">
                <a:solidFill>
                  <a:srgbClr val="00CC00"/>
                </a:solidFill>
              </a:rPr>
              <a:t>токсикоз беременности и др.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7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solidFill>
                  <a:srgbClr val="FFFF00"/>
                </a:solidFill>
              </a:rPr>
              <a:t>Комплексный характер логопедического</a:t>
            </a:r>
            <a:r>
              <a:rPr lang="ru-RU" sz="3200" b="1" dirty="0" smtClean="0">
                <a:solidFill>
                  <a:srgbClr val="FFFF00"/>
                </a:solidFill>
              </a:rPr>
              <a:t> </a:t>
            </a:r>
            <a:r>
              <a:rPr lang="ru-RU" sz="2800" b="1" dirty="0" smtClean="0">
                <a:solidFill>
                  <a:srgbClr val="FFFF00"/>
                </a:solidFill>
              </a:rPr>
              <a:t>воздействия при дизартрии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14400" y="1784350"/>
          <a:ext cx="7772400" cy="4572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fade thruBlk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14290"/>
            <a:ext cx="7772400" cy="57150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FF00"/>
                </a:solidFill>
              </a:rPr>
              <a:t>Этапы логопедического воздействия при дизартрии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>
            <a:normAutofit fontScale="92500" lnSpcReduction="20000"/>
          </a:bodyPr>
          <a:lstStyle/>
          <a:p>
            <a:pPr marL="582930" indent="-514350">
              <a:buNone/>
            </a:pPr>
            <a:r>
              <a:rPr lang="ru-RU" sz="1800" b="1" dirty="0" smtClean="0">
                <a:solidFill>
                  <a:srgbClr val="00CC00"/>
                </a:solidFill>
              </a:rPr>
              <a:t> </a:t>
            </a:r>
            <a:r>
              <a:rPr lang="ru-RU" b="1" dirty="0" smtClean="0"/>
              <a:t>Подготовительный этап: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Подготовка артикуляционного аппарата к формированию артикуляционных укладов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Развитие слухового восприятия и сенсорных функций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Формирование потребности в речевом общении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Развитие и уточнение пассивного и активного словаря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Коррекция дыхания</a:t>
            </a:r>
          </a:p>
          <a:p>
            <a:pPr marL="582930" indent="-514350"/>
            <a:r>
              <a:rPr lang="ru-RU" sz="2200" b="1" dirty="0" smtClean="0">
                <a:solidFill>
                  <a:srgbClr val="00CC00"/>
                </a:solidFill>
              </a:rPr>
              <a:t>Коррекция голоса</a:t>
            </a:r>
          </a:p>
          <a:p>
            <a:pPr marL="582930" indent="-514350">
              <a:buNone/>
            </a:pPr>
            <a:r>
              <a:rPr lang="ru-RU" sz="2200" b="1" dirty="0" smtClean="0">
                <a:solidFill>
                  <a:srgbClr val="00CC00"/>
                </a:solidFill>
              </a:rPr>
              <a:t> </a:t>
            </a:r>
            <a:r>
              <a:rPr lang="ru-RU" sz="2200" b="1" dirty="0" smtClean="0">
                <a:solidFill>
                  <a:srgbClr val="00CC00"/>
                </a:solidFill>
              </a:rPr>
              <a:t>    </a:t>
            </a:r>
            <a:r>
              <a:rPr lang="ru-RU" sz="2200" b="1" dirty="0" smtClean="0"/>
              <a:t>На фоне: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Медикаментозного воздействия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Физиотерапии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Лечебной физкультуры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Артикуляционного массажа и артикуляционной гимнастики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Логопедической ритмики</a:t>
            </a:r>
          </a:p>
          <a:p>
            <a:pPr marL="582930" indent="-514350">
              <a:buFont typeface="Wingdings" pitchFamily="2" charset="2"/>
              <a:buChar char="Ø"/>
            </a:pPr>
            <a:r>
              <a:rPr lang="ru-RU" sz="2200" b="1" dirty="0" smtClean="0">
                <a:solidFill>
                  <a:srgbClr val="00CC00"/>
                </a:solidFill>
              </a:rPr>
              <a:t>Нетрадиционных форм воздействия (</a:t>
            </a:r>
            <a:r>
              <a:rPr lang="ru-RU" sz="2200" b="1" dirty="0" err="1" smtClean="0">
                <a:solidFill>
                  <a:srgbClr val="00CC00"/>
                </a:solidFill>
              </a:rPr>
              <a:t>аромотерапия</a:t>
            </a:r>
            <a:r>
              <a:rPr lang="ru-RU" sz="2200" b="1" dirty="0" smtClean="0">
                <a:solidFill>
                  <a:srgbClr val="00CC00"/>
                </a:solidFill>
              </a:rPr>
              <a:t>, криотерапия, </a:t>
            </a:r>
            <a:r>
              <a:rPr lang="ru-RU" sz="2200" b="1" dirty="0" err="1" smtClean="0">
                <a:solidFill>
                  <a:srgbClr val="00CC00"/>
                </a:solidFill>
              </a:rPr>
              <a:t>арттерапия</a:t>
            </a:r>
            <a:r>
              <a:rPr lang="ru-RU" sz="2200" b="1" dirty="0" smtClean="0">
                <a:solidFill>
                  <a:srgbClr val="00CC00"/>
                </a:solidFill>
              </a:rPr>
              <a:t> и др.)</a:t>
            </a:r>
          </a:p>
          <a:p>
            <a:pPr marL="582930" indent="-514350">
              <a:buFont typeface="Wingdings" pitchFamily="2" charset="2"/>
              <a:buChar char="Ø"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82930" indent="-514350">
              <a:buFont typeface="Wingdings" pitchFamily="2" charset="2"/>
              <a:buChar char="Ø"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82930" indent="-514350">
              <a:buFont typeface="Wingdings" pitchFamily="2" charset="2"/>
              <a:buChar char="Ø"/>
            </a:pPr>
            <a:endParaRPr lang="ru-RU" sz="1800" b="1" dirty="0" smtClean="0">
              <a:solidFill>
                <a:srgbClr val="00CC00"/>
              </a:solidFill>
            </a:endParaRPr>
          </a:p>
          <a:p>
            <a:pPr marL="582930" indent="-514350">
              <a:buFont typeface="Wingdings" pitchFamily="2" charset="2"/>
              <a:buChar char="Ø"/>
            </a:pPr>
            <a:endParaRPr lang="ru-RU" sz="1800" b="1" dirty="0">
              <a:solidFill>
                <a:srgbClr val="00CC00"/>
              </a:solidFill>
            </a:endParaRPr>
          </a:p>
        </p:txBody>
      </p:sp>
    </p:spTree>
  </p:cSld>
  <p:clrMapOvr>
    <a:masterClrMapping/>
  </p:clrMapOvr>
  <p:transition spd="med">
    <p:fade thruBlk="1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441</TotalTime>
  <Words>710</Words>
  <Application>Microsoft Office PowerPoint</Application>
  <PresentationFormat>Экран (4:3)</PresentationFormat>
  <Paragraphs>147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Метро</vt:lpstr>
      <vt:lpstr>            Дети  с тяжёлыми нарушениями речи </vt:lpstr>
      <vt:lpstr>Слайд 2</vt:lpstr>
      <vt:lpstr>Дети с тяжёлыми нарушениями речи –  </vt:lpstr>
      <vt:lpstr>Слайд 4</vt:lpstr>
      <vt:lpstr>психолого-педагогические особенности детей с ТНР</vt:lpstr>
      <vt:lpstr>Тяжёлые нарушения речи  (в зависимости от нарушенного звена) подразделяются на:</vt:lpstr>
      <vt:lpstr>Нарушения  звукопроизношения и интонационно-мелодической организации речи</vt:lpstr>
      <vt:lpstr>Комплексный характер логопедического воздействия при дизартрии </vt:lpstr>
      <vt:lpstr>Этапы логопедического воздействия при дизартрии </vt:lpstr>
      <vt:lpstr>Этап формирования первичных коммуникативных и произносительных навыков:</vt:lpstr>
      <vt:lpstr>Нарушения  звукопроизношения и интонационно-мелодической организации речи</vt:lpstr>
      <vt:lpstr>Логопедическое воздействие при открытой ринолалии </vt:lpstr>
      <vt:lpstr>В дооперационный период:  </vt:lpstr>
      <vt:lpstr>В  послеоперационный период: </vt:lpstr>
      <vt:lpstr>Специфические виды работы в послеоперационном периоде: </vt:lpstr>
      <vt:lpstr>Нарушения темпо-ритмической организации речи</vt:lpstr>
      <vt:lpstr>Лечебно-педагогический комплекс по преодолению заикания: </vt:lpstr>
      <vt:lpstr>Система коррекционной работы с заикающимися по периодам 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Дети  с тяжёлыми нарушениями речи </dc:title>
  <dc:creator>A@A</dc:creator>
  <cp:lastModifiedBy>Анюта</cp:lastModifiedBy>
  <cp:revision>51</cp:revision>
  <dcterms:created xsi:type="dcterms:W3CDTF">2010-04-15T08:30:34Z</dcterms:created>
  <dcterms:modified xsi:type="dcterms:W3CDTF">2010-12-27T20:59:49Z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139145</vt:lpwstr>
  </property>
  <property fmtid="{D5CDD505-2E9C-101B-9397-08002B2CF9AE}" name="NXPowerLiteSettings" pid="3">
    <vt:lpwstr>F3200358026400</vt:lpwstr>
  </property>
  <property fmtid="{D5CDD505-2E9C-101B-9397-08002B2CF9AE}" name="NXPowerLiteVersion" pid="4">
    <vt:lpwstr>D5.0.6</vt:lpwstr>
  </property>
</Properties>
</file>