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7" r:id="rId9"/>
    <p:sldId id="268" r:id="rId10"/>
    <p:sldId id="278" r:id="rId11"/>
    <p:sldId id="269" r:id="rId12"/>
    <p:sldId id="270" r:id="rId13"/>
    <p:sldId id="279" r:id="rId14"/>
    <p:sldId id="280" r:id="rId15"/>
    <p:sldId id="281" r:id="rId16"/>
    <p:sldId id="282" r:id="rId17"/>
    <p:sldId id="283" r:id="rId18"/>
    <p:sldId id="285" r:id="rId19"/>
    <p:sldId id="286" r:id="rId20"/>
    <p:sldId id="287" r:id="rId21"/>
    <p:sldId id="284" r:id="rId22"/>
    <p:sldId id="288" r:id="rId23"/>
    <p:sldId id="25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E7F18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>
                <a:alpha val="53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D6EB0-37AF-4F39-8CC6-5C54298575A1}" type="datetimeFigureOut">
              <a:rPr lang="ru-RU" smtClean="0"/>
              <a:pPr/>
              <a:t>09.09.2012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36DCF-D964-46E5-B35B-8241F77DEE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0.png"/><Relationship Id="rId7" Type="http://schemas.openxmlformats.org/officeDocument/2006/relationships/image" Target="../media/image14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Тепловые пояса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510540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Кропачева Марина Васильевна учитель начальных классов МАОУ «СОШ №12 с углубленным изучением немецкого языка» г Перми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28" y="2643182"/>
          <a:ext cx="6167434" cy="401748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81062"/>
                <a:gridCol w="881062"/>
                <a:gridCol w="881062"/>
                <a:gridCol w="881062"/>
                <a:gridCol w="881062"/>
                <a:gridCol w="881062"/>
                <a:gridCol w="881062"/>
              </a:tblGrid>
              <a:tr h="37798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Э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0166" y="2285992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1.            2.             3.              4.             5.             6.               7.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1071546"/>
            <a:ext cx="7358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Живет без тепла, говорит без языка.</a:t>
            </a:r>
          </a:p>
          <a:p>
            <a:pPr algn="ctr"/>
            <a:r>
              <a:rPr lang="ru-RU" sz="3200" dirty="0" smtClean="0"/>
              <a:t>Никто его не видит, а всякий слышит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28" y="2643182"/>
          <a:ext cx="6167434" cy="3962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81062"/>
                <a:gridCol w="881062"/>
                <a:gridCol w="881062"/>
                <a:gridCol w="881062"/>
                <a:gridCol w="881062"/>
                <a:gridCol w="881062"/>
                <a:gridCol w="881062"/>
              </a:tblGrid>
              <a:tr h="37798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Х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Й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0166" y="2285992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1.            2.             3.              4.             5.             6.               7.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428604"/>
            <a:ext cx="58579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Кто лучший среди всех певец?</a:t>
            </a:r>
          </a:p>
          <a:p>
            <a:r>
              <a:rPr lang="ru-RU" sz="2400" dirty="0" smtClean="0"/>
              <a:t>Скворец? Нет, не скворец.</a:t>
            </a:r>
          </a:p>
          <a:p>
            <a:r>
              <a:rPr lang="ru-RU" sz="2400" dirty="0" smtClean="0"/>
              <a:t>Он клюв совсем не раскрывает,</a:t>
            </a:r>
          </a:p>
          <a:p>
            <a:r>
              <a:rPr lang="ru-RU" sz="2400" dirty="0" smtClean="0"/>
              <a:t>А только горло раздувает</a:t>
            </a:r>
          </a:p>
          <a:p>
            <a:r>
              <a:rPr lang="ru-RU" sz="2400" dirty="0" smtClean="0"/>
              <a:t>И, сидя в клеточке поет.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28" y="2643182"/>
          <a:ext cx="6167434" cy="3779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81062"/>
                <a:gridCol w="881062"/>
                <a:gridCol w="881062"/>
                <a:gridCol w="881062"/>
                <a:gridCol w="881062"/>
                <a:gridCol w="881062"/>
                <a:gridCol w="881062"/>
              </a:tblGrid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Э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0166" y="2285992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1.            2.             3.              4.             5.             6.               7.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85918" y="428604"/>
            <a:ext cx="56436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Средь куликов родных</a:t>
            </a:r>
          </a:p>
          <a:p>
            <a:r>
              <a:rPr lang="ru-RU" sz="2800" dirty="0" err="1" smtClean="0"/>
              <a:t>Обжора</a:t>
            </a:r>
            <a:r>
              <a:rPr lang="ru-RU" sz="2800" dirty="0" smtClean="0"/>
              <a:t> сер и хлопотлив,</a:t>
            </a:r>
          </a:p>
          <a:p>
            <a:r>
              <a:rPr lang="ru-RU" sz="2800" dirty="0" smtClean="0"/>
              <a:t>Всегда он суетится,</a:t>
            </a:r>
          </a:p>
          <a:p>
            <a:r>
              <a:rPr lang="ru-RU" sz="2800" dirty="0" smtClean="0"/>
              <a:t>Не любит он садиться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28" y="2643182"/>
          <a:ext cx="6167434" cy="3779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81062"/>
                <a:gridCol w="881062"/>
                <a:gridCol w="881062"/>
                <a:gridCol w="881062"/>
                <a:gridCol w="881062"/>
                <a:gridCol w="881062"/>
                <a:gridCol w="881062"/>
              </a:tblGrid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Э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0166" y="2285992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1.            2.             3.              4.             5.             6.               7.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85918" y="428604"/>
            <a:ext cx="56436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Удивительная птица.</a:t>
            </a:r>
          </a:p>
          <a:p>
            <a:r>
              <a:rPr lang="ru-RU" sz="2800" dirty="0" smtClean="0"/>
              <a:t>Шторм кругом – ей не сидится.</a:t>
            </a:r>
          </a:p>
          <a:p>
            <a:r>
              <a:rPr lang="ru-RU" sz="2800" dirty="0" smtClean="0"/>
              <a:t>Крылья иногда не поднимает,</a:t>
            </a:r>
          </a:p>
          <a:p>
            <a:r>
              <a:rPr lang="ru-RU" sz="2800" dirty="0" smtClean="0"/>
              <a:t>А летает и летает.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28" y="2643182"/>
          <a:ext cx="6167434" cy="3779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81062"/>
                <a:gridCol w="881062"/>
                <a:gridCol w="881062"/>
                <a:gridCol w="881062"/>
                <a:gridCol w="881062"/>
                <a:gridCol w="881062"/>
                <a:gridCol w="881062"/>
              </a:tblGrid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Э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0166" y="2285992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1.            2.             3.              4.             5.             6.               7.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85918" y="428604"/>
            <a:ext cx="56436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Хвост тряся исподтишка,</a:t>
            </a:r>
          </a:p>
          <a:p>
            <a:r>
              <a:rPr lang="ru-RU" sz="2800" dirty="0" smtClean="0"/>
              <a:t>Птичка ловит комара.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28" y="2643182"/>
          <a:ext cx="6167434" cy="3779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81062"/>
                <a:gridCol w="881062"/>
                <a:gridCol w="881062"/>
                <a:gridCol w="881062"/>
                <a:gridCol w="881062"/>
                <a:gridCol w="881062"/>
                <a:gridCol w="881062"/>
              </a:tblGrid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Э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Ё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0166" y="2285992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1.            2.             3.              4.             5.             6.               7.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85918" y="428604"/>
            <a:ext cx="56436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Летать – летаю,</a:t>
            </a:r>
          </a:p>
          <a:p>
            <a:r>
              <a:rPr lang="ru-RU" sz="2800" dirty="0" smtClean="0"/>
              <a:t>Всех птиц забиваю,</a:t>
            </a:r>
          </a:p>
          <a:p>
            <a:r>
              <a:rPr lang="ru-RU" sz="2800" dirty="0" smtClean="0"/>
              <a:t>С высоты на мышь нападаю.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28" y="2643182"/>
          <a:ext cx="6167434" cy="3779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81062"/>
                <a:gridCol w="881062"/>
                <a:gridCol w="881062"/>
                <a:gridCol w="881062"/>
                <a:gridCol w="881062"/>
                <a:gridCol w="881062"/>
                <a:gridCol w="881062"/>
              </a:tblGrid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Э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Ё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0166" y="2285992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1.            2.             3.              4.             5.             6.               7.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14480" y="357166"/>
            <a:ext cx="56436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Утром падаю всегда-</a:t>
            </a:r>
          </a:p>
          <a:p>
            <a:r>
              <a:rPr lang="ru-RU" sz="2800" dirty="0" smtClean="0"/>
              <a:t>Не дождинка, не звезда-</a:t>
            </a:r>
          </a:p>
          <a:p>
            <a:r>
              <a:rPr lang="ru-RU" sz="2800" dirty="0" smtClean="0"/>
              <a:t>И сверкаю в лопухах</a:t>
            </a:r>
          </a:p>
          <a:p>
            <a:r>
              <a:rPr lang="ru-RU" sz="2800" dirty="0" smtClean="0"/>
              <a:t>На опушках и лугах.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28" y="2643182"/>
          <a:ext cx="6167434" cy="3779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81062"/>
                <a:gridCol w="881062"/>
                <a:gridCol w="881062"/>
                <a:gridCol w="881062"/>
                <a:gridCol w="881062"/>
                <a:gridCol w="881062"/>
                <a:gridCol w="881062"/>
              </a:tblGrid>
              <a:tr h="37798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Э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В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А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Т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183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Ё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0166" y="2285992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1.            2.             3.              4.             5.             6.               7.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85918" y="285728"/>
            <a:ext cx="5643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Какое ключевое слово получилось?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1000108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Кто знает, на экваторе холодно или жарко?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1785926"/>
            <a:ext cx="8643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Какие из этих слов можно объединить в одну группу?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африка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 t="35278" r="54907" b="41180"/>
          <a:stretch>
            <a:fillRect/>
          </a:stretch>
        </p:blipFill>
        <p:spPr>
          <a:xfrm>
            <a:off x="323850" y="333375"/>
            <a:ext cx="5040313" cy="4525963"/>
          </a:xfrm>
          <a:ln/>
        </p:spPr>
      </p:pic>
      <p:pic>
        <p:nvPicPr>
          <p:cNvPr id="51205" name="Picture 5" descr="африка"/>
          <p:cNvPicPr>
            <a:picLocks noChangeAspect="1" noChangeArrowheads="1"/>
          </p:cNvPicPr>
          <p:nvPr/>
        </p:nvPicPr>
        <p:blipFill>
          <a:blip r:embed="rId3"/>
          <a:srcRect l="40559" t="9901" r="9547" b="65723"/>
          <a:stretch>
            <a:fillRect/>
          </a:stretch>
        </p:blipFill>
        <p:spPr bwMode="auto">
          <a:xfrm>
            <a:off x="4211638" y="3141663"/>
            <a:ext cx="4464050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52513"/>
            <a:ext cx="8229600" cy="5246687"/>
          </a:xfrm>
        </p:spPr>
        <p:txBody>
          <a:bodyPr/>
          <a:lstStyle/>
          <a:p>
            <a:pPr>
              <a:buFontTx/>
              <a:buNone/>
            </a:pPr>
            <a:r>
              <a:rPr lang="ru-RU" b="1">
                <a:solidFill>
                  <a:schemeClr val="accent2"/>
                </a:solidFill>
              </a:rPr>
              <a:t>Африканский страус</a:t>
            </a:r>
          </a:p>
        </p:txBody>
      </p:sp>
      <p:pic>
        <p:nvPicPr>
          <p:cNvPr id="34820" name="Picture 4" descr="африка4"/>
          <p:cNvPicPr>
            <a:picLocks noChangeAspect="1" noChangeArrowheads="1"/>
          </p:cNvPicPr>
          <p:nvPr/>
        </p:nvPicPr>
        <p:blipFill>
          <a:blip r:embed="rId2"/>
          <a:srcRect l="44464" t="18188" r="9212" b="59412"/>
          <a:stretch>
            <a:fillRect/>
          </a:stretch>
        </p:blipFill>
        <p:spPr bwMode="auto">
          <a:xfrm>
            <a:off x="250825" y="1844675"/>
            <a:ext cx="4608513" cy="4537075"/>
          </a:xfrm>
          <a:prstGeom prst="rect">
            <a:avLst/>
          </a:prstGeom>
          <a:noFill/>
        </p:spPr>
      </p:pic>
      <p:pic>
        <p:nvPicPr>
          <p:cNvPr id="34822" name="Picture 6" descr="афкика3"/>
          <p:cNvPicPr>
            <a:picLocks noChangeAspect="1" noChangeArrowheads="1"/>
          </p:cNvPicPr>
          <p:nvPr/>
        </p:nvPicPr>
        <p:blipFill>
          <a:blip r:embed="rId3"/>
          <a:srcRect l="68225" t="6726" b="63979"/>
          <a:stretch>
            <a:fillRect/>
          </a:stretch>
        </p:blipFill>
        <p:spPr bwMode="auto">
          <a:xfrm>
            <a:off x="5076825" y="404813"/>
            <a:ext cx="3743325" cy="5903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4963" y="-36513"/>
            <a:ext cx="9478963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1979613" y="1196975"/>
            <a:ext cx="5040312" cy="21605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908175" y="4868863"/>
            <a:ext cx="45624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990033"/>
                </a:solidFill>
              </a:rPr>
              <a:t/>
            </a:r>
            <a:br>
              <a:rPr lang="ru-RU" sz="2000" b="1" dirty="0">
                <a:solidFill>
                  <a:srgbClr val="990033"/>
                </a:solidFill>
              </a:rPr>
            </a:br>
            <a:endParaRPr lang="ru-RU" sz="20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0" name="Picture 6" descr="африка14"/>
          <p:cNvPicPr>
            <a:picLocks noChangeAspect="1" noChangeArrowheads="1"/>
          </p:cNvPicPr>
          <p:nvPr/>
        </p:nvPicPr>
        <p:blipFill>
          <a:blip r:embed="rId2"/>
          <a:srcRect l="50919" t="19955" r="12010" b="41499"/>
          <a:stretch>
            <a:fillRect/>
          </a:stretch>
        </p:blipFill>
        <p:spPr bwMode="auto">
          <a:xfrm>
            <a:off x="5364163" y="404813"/>
            <a:ext cx="3384550" cy="4552950"/>
          </a:xfrm>
          <a:prstGeom prst="rect">
            <a:avLst/>
          </a:prstGeom>
          <a:noFill/>
        </p:spPr>
      </p:pic>
      <p:pic>
        <p:nvPicPr>
          <p:cNvPr id="36872" name="Picture 8" descr="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33375"/>
            <a:ext cx="4537075" cy="4103688"/>
          </a:xfrm>
          <a:prstGeom prst="rect">
            <a:avLst/>
          </a:prstGeom>
          <a:noFill/>
        </p:spPr>
      </p:pic>
      <p:pic>
        <p:nvPicPr>
          <p:cNvPr id="36875" name="Picture 11" descr="африка13"/>
          <p:cNvPicPr>
            <a:picLocks noChangeAspect="1" noChangeArrowheads="1"/>
          </p:cNvPicPr>
          <p:nvPr/>
        </p:nvPicPr>
        <p:blipFill>
          <a:blip r:embed="rId4"/>
          <a:srcRect l="3656" t="57669" r="41667" b="14714"/>
          <a:stretch>
            <a:fillRect/>
          </a:stretch>
        </p:blipFill>
        <p:spPr bwMode="auto">
          <a:xfrm>
            <a:off x="2484438" y="3644900"/>
            <a:ext cx="4249737" cy="2952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71480"/>
            <a:ext cx="79296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Почему природа и животные разнообразные на нашей планете?</a:t>
            </a:r>
          </a:p>
          <a:p>
            <a:endParaRPr lang="ru-RU" sz="3200" dirty="0" smtClean="0"/>
          </a:p>
          <a:p>
            <a:r>
              <a:rPr lang="ru-RU" sz="3200" dirty="0" smtClean="0"/>
              <a:t>Почему слон не может жить рядом с белым медведем?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3429000"/>
            <a:ext cx="84296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Практическая работа учебник стр. 40-41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Откройте учебник, рассмотрите внимательно рисунок и найдите на нем самые холодные участки </a:t>
            </a:r>
            <a:r>
              <a:rPr lang="ru-RU" sz="2400" dirty="0" smtClean="0"/>
              <a:t>Земли,  </a:t>
            </a:r>
            <a:r>
              <a:rPr lang="ru-RU" sz="2400" dirty="0" smtClean="0"/>
              <a:t>обведите эти рисунки синим карандашом.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Найдите самые жаркие места. Обведите рисунки красным карандашом.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Попробуйте соединить картинки с  названием поясов на карте.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 вы понимаете понятие  - умеренный пояс?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000108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Найдите иллюстрации этого пояса.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1571612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Почему две иллюстрации практически одинаковые?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2071678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Почему на экваторе всегда тепло?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2571744"/>
            <a:ext cx="7715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Где находится холодный пояс?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3143248"/>
            <a:ext cx="6858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Откуда Земля получает тепло?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3714752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Солнышко одинаково греет Землю?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42844" y="4429132"/>
            <a:ext cx="885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 какому тепловому поясу вы отнесете нашу местность?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карта мира физи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44550"/>
            <a:ext cx="9144000" cy="496093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57224" y="285728"/>
            <a:ext cx="7215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Работа с картой полушарий.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57224" y="5929330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Что нового сегодня на уроке вы узнали?</a:t>
            </a:r>
            <a:endParaRPr lang="ru-RU" sz="3200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15888"/>
            <a:ext cx="5826125" cy="38814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1725" y="3148013"/>
            <a:ext cx="5394325" cy="35941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15367" name="Picture 7" descr="фон снежинки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05263"/>
            <a:ext cx="2282825" cy="2852737"/>
          </a:xfrm>
          <a:prstGeom prst="rect">
            <a:avLst/>
          </a:prstGeom>
          <a:noFill/>
        </p:spPr>
      </p:pic>
      <p:pic>
        <p:nvPicPr>
          <p:cNvPr id="15369" name="Picture 9" descr="мульт снеговик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3716338"/>
            <a:ext cx="1457325" cy="2200275"/>
          </a:xfrm>
          <a:prstGeom prst="rect">
            <a:avLst/>
          </a:prstGeom>
          <a:noFill/>
        </p:spPr>
      </p:pic>
      <p:pic>
        <p:nvPicPr>
          <p:cNvPr id="15371" name="Picture 11" descr="мульт снеж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16913" y="5373688"/>
            <a:ext cx="523875" cy="533400"/>
          </a:xfrm>
          <a:prstGeom prst="rect">
            <a:avLst/>
          </a:prstGeom>
          <a:noFill/>
        </p:spPr>
      </p:pic>
      <p:pic>
        <p:nvPicPr>
          <p:cNvPr id="15374" name="Picture 14" descr="снежная туча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3068638"/>
            <a:ext cx="949325" cy="1439862"/>
          </a:xfrm>
          <a:prstGeom prst="rect">
            <a:avLst/>
          </a:prstGeom>
          <a:noFill/>
        </p:spPr>
      </p:pic>
      <p:pic>
        <p:nvPicPr>
          <p:cNvPr id="15372" name="Picture 12" descr="мульт снеж4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92275" y="2205038"/>
            <a:ext cx="523875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76" name="Picture 16" descr="фон снежинки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4005263"/>
            <a:ext cx="2282825" cy="2852737"/>
          </a:xfrm>
          <a:prstGeom prst="rect">
            <a:avLst/>
          </a:prstGeom>
          <a:noFill/>
        </p:spPr>
      </p:pic>
      <p:pic>
        <p:nvPicPr>
          <p:cNvPr id="15378" name="Picture 18" descr="фон снежинки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0"/>
            <a:ext cx="3203575" cy="3141663"/>
          </a:xfrm>
          <a:prstGeom prst="rect">
            <a:avLst/>
          </a:prstGeom>
          <a:noFill/>
        </p:spPr>
      </p:pic>
      <p:pic>
        <p:nvPicPr>
          <p:cNvPr id="15381" name="Picture 21" descr="мульт снеж4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3800" y="404813"/>
            <a:ext cx="523875" cy="1714500"/>
          </a:xfrm>
          <a:prstGeom prst="rect">
            <a:avLst/>
          </a:prstGeom>
          <a:noFill/>
        </p:spPr>
      </p:pic>
      <p:pic>
        <p:nvPicPr>
          <p:cNvPr id="15382" name="Picture 22" descr="мульт снеж4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77050" y="4292600"/>
            <a:ext cx="523875" cy="1714500"/>
          </a:xfrm>
          <a:prstGeom prst="rect">
            <a:avLst/>
          </a:prstGeom>
          <a:noFill/>
        </p:spPr>
      </p:pic>
      <p:pic>
        <p:nvPicPr>
          <p:cNvPr id="15383" name="Picture 23" descr="мульт снеж4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5288" y="4797425"/>
            <a:ext cx="523875" cy="1714500"/>
          </a:xfrm>
          <a:prstGeom prst="rect">
            <a:avLst/>
          </a:prstGeom>
          <a:noFill/>
        </p:spPr>
      </p:pic>
      <p:pic>
        <p:nvPicPr>
          <p:cNvPr id="15384" name="Picture 24" descr="мульт снеж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67625" y="620713"/>
            <a:ext cx="523875" cy="533400"/>
          </a:xfrm>
          <a:prstGeom prst="rect">
            <a:avLst/>
          </a:prstGeom>
          <a:noFill/>
        </p:spPr>
      </p:pic>
      <p:pic>
        <p:nvPicPr>
          <p:cNvPr id="15385" name="Picture 25" descr="мульт снеж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51050" y="4941888"/>
            <a:ext cx="523875" cy="533400"/>
          </a:xfrm>
          <a:prstGeom prst="rect">
            <a:avLst/>
          </a:prstGeom>
          <a:noFill/>
        </p:spPr>
      </p:pic>
      <p:pic>
        <p:nvPicPr>
          <p:cNvPr id="15386" name="Picture 26" descr="мульт снеж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188913"/>
            <a:ext cx="523875" cy="5334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4762500" cy="3190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111375"/>
            <a:ext cx="4330700" cy="29019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667125"/>
            <a:ext cx="4679950" cy="30749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pic>
        <p:nvPicPr>
          <p:cNvPr id="16391" name="Picture 7" descr="мульт снежинка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5876925"/>
            <a:ext cx="504825" cy="504825"/>
          </a:xfrm>
          <a:prstGeom prst="rect">
            <a:avLst/>
          </a:prstGeom>
          <a:noFill/>
        </p:spPr>
      </p:pic>
      <p:pic>
        <p:nvPicPr>
          <p:cNvPr id="16393" name="Picture 9" descr="мульт снежинка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V="1">
            <a:off x="6659563" y="4941888"/>
            <a:ext cx="647700" cy="647700"/>
          </a:xfrm>
          <a:prstGeom prst="rect">
            <a:avLst/>
          </a:prstGeom>
          <a:noFill/>
        </p:spPr>
      </p:pic>
      <p:pic>
        <p:nvPicPr>
          <p:cNvPr id="16394" name="Picture 10" descr="мульт снежинка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5580063" y="5805488"/>
            <a:ext cx="720725" cy="720725"/>
          </a:xfrm>
          <a:prstGeom prst="rect">
            <a:avLst/>
          </a:prstGeom>
          <a:noFill/>
        </p:spPr>
      </p:pic>
      <p:pic>
        <p:nvPicPr>
          <p:cNvPr id="16399" name="Picture 15" descr="мерц звезды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8038" y="3716338"/>
            <a:ext cx="495300" cy="438150"/>
          </a:xfrm>
          <a:prstGeom prst="rect">
            <a:avLst/>
          </a:prstGeom>
          <a:noFill/>
        </p:spPr>
      </p:pic>
      <p:pic>
        <p:nvPicPr>
          <p:cNvPr id="16400" name="Picture 16" descr="мерц звезды гол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55875" y="5084763"/>
            <a:ext cx="495300" cy="438150"/>
          </a:xfrm>
          <a:prstGeom prst="rect">
            <a:avLst/>
          </a:prstGeom>
          <a:noFill/>
        </p:spPr>
      </p:pic>
      <p:pic>
        <p:nvPicPr>
          <p:cNvPr id="16401" name="Picture 17" descr="мерц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08400" y="1916113"/>
            <a:ext cx="447675" cy="447675"/>
          </a:xfrm>
          <a:prstGeom prst="rect">
            <a:avLst/>
          </a:prstGeom>
          <a:noFill/>
        </p:spPr>
      </p:pic>
      <p:pic>
        <p:nvPicPr>
          <p:cNvPr id="16402" name="Picture 18" descr="мерц звезды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55875" y="2276475"/>
            <a:ext cx="495300" cy="438150"/>
          </a:xfrm>
          <a:prstGeom prst="rect">
            <a:avLst/>
          </a:prstGeom>
          <a:noFill/>
        </p:spPr>
      </p:pic>
      <p:pic>
        <p:nvPicPr>
          <p:cNvPr id="16403" name="Picture 19" descr="мерц звезды гол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1050" y="4508500"/>
            <a:ext cx="495300" cy="438150"/>
          </a:xfrm>
          <a:prstGeom prst="rect">
            <a:avLst/>
          </a:prstGeom>
          <a:noFill/>
        </p:spPr>
      </p:pic>
      <p:pic>
        <p:nvPicPr>
          <p:cNvPr id="16404" name="Picture 20" descr="мерц звезды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71775" y="3789363"/>
            <a:ext cx="495300" cy="438150"/>
          </a:xfrm>
          <a:prstGeom prst="rect">
            <a:avLst/>
          </a:prstGeom>
          <a:noFill/>
        </p:spPr>
      </p:pic>
      <p:pic>
        <p:nvPicPr>
          <p:cNvPr id="16405" name="Picture 21" descr="мерц звезды гол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31913" y="1268413"/>
            <a:ext cx="495300" cy="438150"/>
          </a:xfrm>
          <a:prstGeom prst="rect">
            <a:avLst/>
          </a:prstGeom>
          <a:noFill/>
        </p:spPr>
      </p:pic>
      <p:pic>
        <p:nvPicPr>
          <p:cNvPr id="16406" name="Picture 22" descr="мерц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01013" y="3500438"/>
            <a:ext cx="447675" cy="447675"/>
          </a:xfrm>
          <a:prstGeom prst="rect">
            <a:avLst/>
          </a:prstGeom>
          <a:noFill/>
        </p:spPr>
      </p:pic>
      <p:pic>
        <p:nvPicPr>
          <p:cNvPr id="16407" name="Picture 23" descr="мерц звезды гол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8263" y="3573463"/>
            <a:ext cx="495300" cy="438150"/>
          </a:xfrm>
          <a:prstGeom prst="rect">
            <a:avLst/>
          </a:prstGeom>
          <a:noFill/>
        </p:spPr>
      </p:pic>
      <p:pic>
        <p:nvPicPr>
          <p:cNvPr id="16412" name="Picture 28" descr="мерц звезды гол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55875" y="3213100"/>
            <a:ext cx="495300" cy="438150"/>
          </a:xfrm>
          <a:prstGeom prst="rect">
            <a:avLst/>
          </a:prstGeom>
          <a:noFill/>
        </p:spPr>
      </p:pic>
      <p:pic>
        <p:nvPicPr>
          <p:cNvPr id="16413" name="Picture 29" descr="мерц звезды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3068638"/>
            <a:ext cx="495300" cy="43815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8863" y="3541713"/>
            <a:ext cx="4095750" cy="320040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107950"/>
            <a:ext cx="4716463" cy="353695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076700"/>
            <a:ext cx="4352925" cy="2466975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260350"/>
            <a:ext cx="3838575" cy="284480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00001aurora_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5229225"/>
            <a:ext cx="1905000" cy="1428750"/>
          </a:xfrm>
          <a:prstGeom prst="rect">
            <a:avLst/>
          </a:prstGeom>
          <a:noFill/>
        </p:spPr>
      </p:pic>
      <p:pic>
        <p:nvPicPr>
          <p:cNvPr id="24583" name="Picture 7" descr="907bfe3c7ac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284538"/>
            <a:ext cx="5006975" cy="3332162"/>
          </a:xfrm>
          <a:prstGeom prst="rect">
            <a:avLst/>
          </a:prstGeom>
          <a:noFill/>
        </p:spPr>
      </p:pic>
      <p:pic>
        <p:nvPicPr>
          <p:cNvPr id="24585" name="Picture 9" descr="1174168295_1_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188913"/>
            <a:ext cx="3995737" cy="2797175"/>
          </a:xfrm>
          <a:prstGeom prst="rect">
            <a:avLst/>
          </a:prstGeom>
          <a:noFill/>
        </p:spPr>
      </p:pic>
      <p:pic>
        <p:nvPicPr>
          <p:cNvPr id="24587" name="Picture 11" descr="14088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3357563"/>
            <a:ext cx="2087562" cy="1565275"/>
          </a:xfrm>
          <a:prstGeom prst="rect">
            <a:avLst/>
          </a:prstGeom>
          <a:noFill/>
        </p:spPr>
      </p:pic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23850" y="908050"/>
            <a:ext cx="42481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ru-RU" sz="2800" dirty="0" smtClean="0">
                <a:solidFill>
                  <a:srgbClr val="0070C0"/>
                </a:solidFill>
                <a:latin typeface="Tahoma" pitchFamily="34" charset="0"/>
              </a:rPr>
              <a:t>Иногда возникает удивительной красоты полярные сияния</a:t>
            </a:r>
            <a:endParaRPr lang="ru-RU" sz="2800" dirty="0">
              <a:solidFill>
                <a:srgbClr val="0070C0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3Flora\FOTO\natur_R\5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571480"/>
            <a:ext cx="4876800" cy="3365500"/>
          </a:xfrm>
          <a:prstGeom prst="rect">
            <a:avLst/>
          </a:prstGeom>
          <a:noFill/>
        </p:spPr>
      </p:pic>
      <p:pic>
        <p:nvPicPr>
          <p:cNvPr id="1029" name="Picture 5" descr="D:\Мои документы\3Flora\FOTO\natur_R\5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143380"/>
            <a:ext cx="3657600" cy="239553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44" y="642918"/>
            <a:ext cx="37862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70C0"/>
                </a:solidFill>
              </a:rPr>
              <a:t>Чуть солнце пригрело откосы</a:t>
            </a:r>
          </a:p>
          <a:p>
            <a:pPr algn="just"/>
            <a:r>
              <a:rPr lang="ru-RU" sz="2400" dirty="0" smtClean="0">
                <a:solidFill>
                  <a:srgbClr val="0070C0"/>
                </a:solidFill>
              </a:rPr>
              <a:t>И стало в лесу потемней,</a:t>
            </a:r>
          </a:p>
          <a:p>
            <a:pPr algn="just"/>
            <a:r>
              <a:rPr lang="ru-RU" sz="2400" dirty="0" smtClean="0">
                <a:solidFill>
                  <a:srgbClr val="0070C0"/>
                </a:solidFill>
              </a:rPr>
              <a:t>Березка зеленые косы</a:t>
            </a:r>
          </a:p>
          <a:p>
            <a:pPr algn="just"/>
            <a:r>
              <a:rPr lang="ru-RU" sz="2400" dirty="0" smtClean="0">
                <a:solidFill>
                  <a:srgbClr val="0070C0"/>
                </a:solidFill>
              </a:rPr>
              <a:t>Развесила с тонких ветвей.</a:t>
            </a:r>
          </a:p>
          <a:p>
            <a:pPr algn="just"/>
            <a:r>
              <a:rPr lang="ru-RU" sz="2400" dirty="0" smtClean="0">
                <a:solidFill>
                  <a:srgbClr val="0070C0"/>
                </a:solidFill>
              </a:rPr>
              <a:t>Вся в белое платье одета,</a:t>
            </a:r>
          </a:p>
          <a:p>
            <a:pPr algn="just"/>
            <a:r>
              <a:rPr lang="ru-RU" sz="2400" dirty="0" smtClean="0">
                <a:solidFill>
                  <a:srgbClr val="0070C0"/>
                </a:solidFill>
              </a:rPr>
              <a:t>В сережках, в листве кружевной,</a:t>
            </a:r>
          </a:p>
          <a:p>
            <a:pPr algn="just"/>
            <a:r>
              <a:rPr lang="ru-RU" sz="2400" dirty="0" smtClean="0">
                <a:solidFill>
                  <a:srgbClr val="0070C0"/>
                </a:solidFill>
              </a:rPr>
              <a:t>Встречает горячее лето</a:t>
            </a:r>
          </a:p>
          <a:p>
            <a:pPr algn="just"/>
            <a:r>
              <a:rPr lang="ru-RU" sz="2400" dirty="0" smtClean="0">
                <a:solidFill>
                  <a:srgbClr val="0070C0"/>
                </a:solidFill>
              </a:rPr>
              <a:t>Она на опушке лесной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929198"/>
            <a:ext cx="485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Где мы, ребята?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5500702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Везде ли в России есть лес?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уроки экологии\Усольский район\Возраст сосен 150-180 л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81400" y="-7467600"/>
            <a:ext cx="16306800" cy="2179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уроки экологии\Усольский район\резерв\Цветущий багульник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81400" y="-7467600"/>
            <a:ext cx="16306800" cy="2179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709</Words>
  <Application>Microsoft Office PowerPoint</Application>
  <PresentationFormat>Экран (4:3)</PresentationFormat>
  <Paragraphs>313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Тепловые пояса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18</cp:revision>
  <dcterms:created xsi:type="dcterms:W3CDTF">2009-12-10T17:43:03Z</dcterms:created>
  <dcterms:modified xsi:type="dcterms:W3CDTF">2012-09-09T14:32:24Z</dcterms:modified>
</cp:coreProperties>
</file>