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4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3"/>
  </p:notesMasterIdLst>
  <p:sldIdLst>
    <p:sldId id="273" r:id="rId2"/>
    <p:sldId id="274" r:id="rId3"/>
    <p:sldId id="275" r:id="rId4"/>
    <p:sldId id="272" r:id="rId5"/>
    <p:sldId id="260" r:id="rId6"/>
    <p:sldId id="294" r:id="rId7"/>
    <p:sldId id="293" r:id="rId8"/>
    <p:sldId id="299" r:id="rId9"/>
    <p:sldId id="292" r:id="rId10"/>
    <p:sldId id="304" r:id="rId11"/>
    <p:sldId id="305" r:id="rId12"/>
    <p:sldId id="308" r:id="rId13"/>
    <p:sldId id="297" r:id="rId14"/>
    <p:sldId id="306" r:id="rId15"/>
    <p:sldId id="307" r:id="rId16"/>
    <p:sldId id="277" r:id="rId17"/>
    <p:sldId id="291" r:id="rId18"/>
    <p:sldId id="290" r:id="rId19"/>
    <p:sldId id="286" r:id="rId20"/>
    <p:sldId id="287" r:id="rId21"/>
    <p:sldId id="289" r:id="rId22"/>
    <p:sldId id="283" r:id="rId23"/>
    <p:sldId id="288" r:id="rId24"/>
    <p:sldId id="285" r:id="rId25"/>
    <p:sldId id="284" r:id="rId26"/>
    <p:sldId id="276" r:id="rId27"/>
    <p:sldId id="278" r:id="rId28"/>
    <p:sldId id="282" r:id="rId29"/>
    <p:sldId id="281" r:id="rId30"/>
    <p:sldId id="280" r:id="rId31"/>
    <p:sldId id="279" r:id="rId32"/>
    <p:sldId id="302" r:id="rId33"/>
    <p:sldId id="300" r:id="rId34"/>
    <p:sldId id="311" r:id="rId35"/>
    <p:sldId id="261" r:id="rId36"/>
    <p:sldId id="271" r:id="rId37"/>
    <p:sldId id="269" r:id="rId38"/>
    <p:sldId id="309" r:id="rId39"/>
    <p:sldId id="296" r:id="rId40"/>
    <p:sldId id="295" r:id="rId41"/>
    <p:sldId id="259" r:id="rId42"/>
    <p:sldId id="317" r:id="rId43"/>
    <p:sldId id="312" r:id="rId44"/>
    <p:sldId id="315" r:id="rId45"/>
    <p:sldId id="301" r:id="rId46"/>
    <p:sldId id="316" r:id="rId47"/>
    <p:sldId id="314" r:id="rId48"/>
    <p:sldId id="310" r:id="rId49"/>
    <p:sldId id="303" r:id="rId50"/>
    <p:sldId id="318" r:id="rId51"/>
    <p:sldId id="264" r:id="rId5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19" autoAdjust="0"/>
    <p:restoredTop sz="94589" autoAdjust="0"/>
  </p:normalViewPr>
  <p:slideViewPr>
    <p:cSldViewPr>
      <p:cViewPr varScale="1">
        <p:scale>
          <a:sx n="67" d="100"/>
          <a:sy n="67" d="100"/>
        </p:scale>
        <p:origin x="-606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2488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842D507-6972-458B-BFCB-9C3485F39504}" type="datetimeFigureOut">
              <a:rPr lang="ru-RU" smtClean="0"/>
              <a:pPr/>
              <a:t>28.01.2010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310B73-2A4C-404A-BCDC-9B148B8D753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28.01.2010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28.01.2010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28.01.2010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28.01.2010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28.01.2010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28.01.2010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28.01.2010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7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jpeg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http://zvz.net.ru/wallpapers/wallpaper66.jpg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7.jpeg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Разные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3234" name="Picture 2" descr="1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-3438"/>
          <a:stretch>
            <a:fillRect/>
          </a:stretch>
        </p:blipFill>
        <p:spPr bwMode="auto">
          <a:xfrm>
            <a:off x="304800" y="152400"/>
            <a:ext cx="1447800" cy="1828800"/>
          </a:xfrm>
          <a:prstGeom prst="rect">
            <a:avLst/>
          </a:prstGeom>
          <a:noFill/>
        </p:spPr>
      </p:pic>
      <p:sp>
        <p:nvSpPr>
          <p:cNvPr id="223235" name="Text Box 3"/>
          <p:cNvSpPr txBox="1">
            <a:spLocks noChangeArrowheads="1"/>
          </p:cNvSpPr>
          <p:nvPr/>
        </p:nvSpPr>
        <p:spPr bwMode="auto">
          <a:xfrm>
            <a:off x="2714612" y="142852"/>
            <a:ext cx="601980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3200" b="1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Это - яйца, которые бабочка отложила на </a:t>
            </a:r>
            <a:r>
              <a:rPr lang="ru-RU" sz="3200" b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листья, служащие кормом или рядом с растением.</a:t>
            </a:r>
            <a:endParaRPr lang="ru-RU" sz="2400" dirty="0"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pic>
        <p:nvPicPr>
          <p:cNvPr id="223236" name="Picture 4" descr="2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828800" y="1676400"/>
            <a:ext cx="1392238" cy="2057400"/>
          </a:xfrm>
          <a:prstGeom prst="rect">
            <a:avLst/>
          </a:prstGeom>
          <a:noFill/>
        </p:spPr>
      </p:pic>
      <p:sp>
        <p:nvSpPr>
          <p:cNvPr id="223237" name="Text Box 5"/>
          <p:cNvSpPr txBox="1">
            <a:spLocks noChangeArrowheads="1"/>
          </p:cNvSpPr>
          <p:nvPr/>
        </p:nvSpPr>
        <p:spPr bwMode="auto">
          <a:xfrm>
            <a:off x="3276600" y="2143116"/>
            <a:ext cx="5867400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3200" b="1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Из яиц выползают </a:t>
            </a:r>
            <a:r>
              <a:rPr lang="ru-RU" sz="3200" b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личинки (гусеницы), линяют 4-5 раз.</a:t>
            </a:r>
            <a:endParaRPr lang="ru-RU" sz="3200" b="1" dirty="0"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pic>
        <p:nvPicPr>
          <p:cNvPr id="223238" name="Picture 6" descr="3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667000" y="4343400"/>
            <a:ext cx="1473200" cy="1981200"/>
          </a:xfrm>
          <a:prstGeom prst="rect">
            <a:avLst/>
          </a:prstGeom>
          <a:noFill/>
        </p:spPr>
      </p:pic>
      <p:sp>
        <p:nvSpPr>
          <p:cNvPr id="223240" name="Text Box 8"/>
          <p:cNvSpPr txBox="1">
            <a:spLocks noChangeArrowheads="1"/>
          </p:cNvSpPr>
          <p:nvPr/>
        </p:nvSpPr>
        <p:spPr bwMode="auto">
          <a:xfrm>
            <a:off x="4286248" y="3643314"/>
            <a:ext cx="4857752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ru-RU" sz="3200" b="1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Затем гусеницы </a:t>
            </a:r>
          </a:p>
          <a:p>
            <a:r>
              <a:rPr lang="ru-RU" sz="3200" b="1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сворачиваются в</a:t>
            </a:r>
          </a:p>
          <a:p>
            <a:r>
              <a:rPr lang="ru-RU" sz="3200" b="1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кокон (куколку). В</a:t>
            </a:r>
          </a:p>
          <a:p>
            <a:r>
              <a:rPr lang="ru-RU" sz="3200" b="1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нём </a:t>
            </a:r>
            <a:r>
              <a:rPr lang="ru-RU" sz="3200" b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происходит метаморфоз - постепенно</a:t>
            </a:r>
            <a:endParaRPr lang="ru-RU" sz="3200" b="1" dirty="0"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  <a:p>
            <a:r>
              <a:rPr lang="ru-RU" sz="3200" b="1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развивается бабочка.</a:t>
            </a:r>
          </a:p>
        </p:txBody>
      </p:sp>
      <p:sp>
        <p:nvSpPr>
          <p:cNvPr id="223242" name="AutoShape 10"/>
          <p:cNvSpPr>
            <a:spLocks noChangeArrowheads="1"/>
          </p:cNvSpPr>
          <p:nvPr/>
        </p:nvSpPr>
        <p:spPr bwMode="auto">
          <a:xfrm rot="-1684792">
            <a:off x="622300" y="1881188"/>
            <a:ext cx="685800" cy="1752600"/>
          </a:xfrm>
          <a:prstGeom prst="curvedRightArrow">
            <a:avLst>
              <a:gd name="adj1" fmla="val 51111"/>
              <a:gd name="adj2" fmla="val 102222"/>
              <a:gd name="adj3" fmla="val 3333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23243" name="AutoShape 11"/>
          <p:cNvSpPr>
            <a:spLocks noChangeArrowheads="1"/>
          </p:cNvSpPr>
          <p:nvPr/>
        </p:nvSpPr>
        <p:spPr bwMode="auto">
          <a:xfrm rot="-1684792">
            <a:off x="1524000" y="3886200"/>
            <a:ext cx="685800" cy="1752600"/>
          </a:xfrm>
          <a:prstGeom prst="curvedRightArrow">
            <a:avLst>
              <a:gd name="adj1" fmla="val 51111"/>
              <a:gd name="adj2" fmla="val 102222"/>
              <a:gd name="adj3" fmla="val 3333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advClick="0" advTm="5000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232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2232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500"/>
                                        <p:tgtEl>
                                          <p:spTgt spid="2232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2232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2232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4" dur="500"/>
                                        <p:tgtEl>
                                          <p:spTgt spid="2232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3235" grpId="0"/>
      <p:bldP spid="223237" grpId="0"/>
      <p:bldP spid="22324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7330" name="Picture 2" descr="5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669205">
            <a:off x="457200" y="2743200"/>
            <a:ext cx="3498850" cy="3886200"/>
          </a:xfrm>
          <a:prstGeom prst="rect">
            <a:avLst/>
          </a:prstGeom>
          <a:noFill/>
        </p:spPr>
      </p:pic>
      <p:sp>
        <p:nvSpPr>
          <p:cNvPr id="227331" name="Text Box 3"/>
          <p:cNvSpPr txBox="1">
            <a:spLocks noChangeArrowheads="1"/>
          </p:cNvSpPr>
          <p:nvPr/>
        </p:nvSpPr>
        <p:spPr bwMode="auto">
          <a:xfrm>
            <a:off x="4000496" y="2285992"/>
            <a:ext cx="5000628" cy="47089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ru-RU" sz="3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Расправляет </a:t>
            </a:r>
            <a:r>
              <a:rPr lang="ru-RU" sz="3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крылья, нагнетая в них из полости тела </a:t>
            </a:r>
            <a:r>
              <a:rPr lang="ru-RU" sz="30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гемолимфу</a:t>
            </a:r>
            <a:r>
              <a:rPr lang="ru-RU" sz="3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по жилкам, которые </a:t>
            </a:r>
            <a:r>
              <a:rPr lang="ru-RU" sz="3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утолщаются и затвердевают, превращаясь в опорные элементы крыльев. Когда те подсохнут, </a:t>
            </a:r>
            <a:r>
              <a:rPr lang="ru-RU" sz="30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гемолимфа</a:t>
            </a:r>
            <a:r>
              <a:rPr lang="ru-RU" sz="3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3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уходит обратно: теперь бабочка готова к </a:t>
            </a:r>
            <a:r>
              <a:rPr lang="ru-RU" sz="3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полету.</a:t>
            </a:r>
            <a:endParaRPr lang="ru-RU" sz="3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</a:endParaRPr>
          </a:p>
        </p:txBody>
      </p:sp>
      <p:pic>
        <p:nvPicPr>
          <p:cNvPr id="227332" name="Picture 4" descr="4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04800" y="152400"/>
            <a:ext cx="2306638" cy="3352800"/>
          </a:xfrm>
          <a:prstGeom prst="rect">
            <a:avLst/>
          </a:prstGeom>
          <a:noFill/>
        </p:spPr>
      </p:pic>
      <p:sp>
        <p:nvSpPr>
          <p:cNvPr id="227333" name="Text Box 5"/>
          <p:cNvSpPr txBox="1">
            <a:spLocks noChangeArrowheads="1"/>
          </p:cNvSpPr>
          <p:nvPr/>
        </p:nvSpPr>
        <p:spPr bwMode="auto">
          <a:xfrm>
            <a:off x="2643174" y="0"/>
            <a:ext cx="5943600" cy="2062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3200" b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Через неделю или несколько лет оболочка </a:t>
            </a:r>
            <a:r>
              <a:rPr lang="ru-RU" sz="3200" b="1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кокона с треском </a:t>
            </a:r>
            <a:r>
              <a:rPr lang="ru-RU" sz="3200" b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разрывается, появляется взрослая бабочка (имаго)</a:t>
            </a:r>
            <a:endParaRPr lang="ru-RU" sz="3200" b="1" dirty="0"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227335" name="AutoShape 7"/>
          <p:cNvSpPr>
            <a:spLocks noChangeArrowheads="1"/>
          </p:cNvSpPr>
          <p:nvPr/>
        </p:nvSpPr>
        <p:spPr bwMode="auto">
          <a:xfrm rot="5400000">
            <a:off x="7653362" y="1562084"/>
            <a:ext cx="1600200" cy="762000"/>
          </a:xfrm>
          <a:custGeom>
            <a:avLst/>
            <a:gdLst>
              <a:gd name="G0" fmla="+- 16200 0 0"/>
              <a:gd name="G1" fmla="+- 5400 0 0"/>
              <a:gd name="G2" fmla="+- 21600 0 5400"/>
              <a:gd name="G3" fmla="+- 10800 0 5400"/>
              <a:gd name="G4" fmla="+- 21600 0 16200"/>
              <a:gd name="G5" fmla="*/ G4 G3 10800"/>
              <a:gd name="G6" fmla="+- 21600 0 G5"/>
              <a:gd name="T0" fmla="*/ 16200 w 21600"/>
              <a:gd name="T1" fmla="*/ 0 h 21600"/>
              <a:gd name="T2" fmla="*/ 0 w 21600"/>
              <a:gd name="T3" fmla="*/ 10800 h 21600"/>
              <a:gd name="T4" fmla="*/ 16200 w 21600"/>
              <a:gd name="T5" fmla="*/ 21600 h 21600"/>
              <a:gd name="T6" fmla="*/ 21600 w 21600"/>
              <a:gd name="T7" fmla="*/ 10800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G1 h 21600"/>
              <a:gd name="T14" fmla="*/ G6 w 21600"/>
              <a:gd name="T15" fmla="*/ G2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6200" y="0"/>
                </a:moveTo>
                <a:lnTo>
                  <a:pt x="16200" y="5400"/>
                </a:lnTo>
                <a:lnTo>
                  <a:pt x="3375" y="5400"/>
                </a:lnTo>
                <a:lnTo>
                  <a:pt x="3375" y="16200"/>
                </a:lnTo>
                <a:lnTo>
                  <a:pt x="16200" y="16200"/>
                </a:lnTo>
                <a:lnTo>
                  <a:pt x="16200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400"/>
                </a:moveTo>
                <a:lnTo>
                  <a:pt x="1350" y="16200"/>
                </a:lnTo>
                <a:lnTo>
                  <a:pt x="2700" y="16200"/>
                </a:lnTo>
                <a:lnTo>
                  <a:pt x="2700" y="5400"/>
                </a:lnTo>
                <a:close/>
              </a:path>
              <a:path w="21600" h="21600">
                <a:moveTo>
                  <a:pt x="0" y="5400"/>
                </a:moveTo>
                <a:lnTo>
                  <a:pt x="0" y="16200"/>
                </a:lnTo>
                <a:lnTo>
                  <a:pt x="675" y="16200"/>
                </a:lnTo>
                <a:lnTo>
                  <a:pt x="675" y="5400"/>
                </a:lnTo>
                <a:close/>
              </a:path>
            </a:pathLst>
          </a:cu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 advClick="0" advTm="5000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3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273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3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2273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4" dur="500"/>
                                        <p:tgtEl>
                                          <p:spTgt spid="2273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3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2273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7331" grpId="0"/>
      <p:bldP spid="22733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Documents and Settings\Admin\Рабочий стол\Рисунок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714348" y="642918"/>
            <a:ext cx="7772400" cy="1470025"/>
          </a:xfrm>
        </p:spPr>
        <p:txBody>
          <a:bodyPr>
            <a:noAutofit/>
          </a:bodyPr>
          <a:lstStyle/>
          <a:p>
            <a:r>
              <a:rPr lang="ru-RU" sz="7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МНОГООБРАЗИЕ  БАБОЧЕК</a:t>
            </a:r>
            <a:endParaRPr lang="ru-RU" sz="7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1285852" y="5357826"/>
            <a:ext cx="6400800" cy="757246"/>
          </a:xfrm>
        </p:spPr>
        <p:txBody>
          <a:bodyPr>
            <a:normAutofit fontScale="92500"/>
          </a:bodyPr>
          <a:lstStyle/>
          <a:p>
            <a:r>
              <a:rPr lang="ru-RU" sz="36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Известно </a:t>
            </a:r>
            <a:r>
              <a:rPr lang="ru-RU" sz="36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130000 </a:t>
            </a:r>
            <a:r>
              <a:rPr lang="ru-RU" sz="36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видов бабочек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226" name="Picture 2" descr="C:\Documents and Settings\Admin\Рабочий стол\Рисунок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868478"/>
          </a:xfrm>
        </p:spPr>
        <p:txBody>
          <a:bodyPr>
            <a:normAutofit fontScale="90000"/>
          </a:bodyPr>
          <a:lstStyle/>
          <a:p>
            <a:r>
              <a:rPr lang="ru-RU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66FF99"/>
                    </a:gs>
                    <a:gs pos="100000">
                      <a:srgbClr val="3399FF"/>
                    </a:gs>
                  </a:gsLst>
                  <a:path path="rect">
                    <a:fillToRect r="100000" b="100000"/>
                  </a:path>
                </a:gradFill>
                <a:latin typeface="Century Schoolbook"/>
              </a:rPr>
              <a:t>Бабочки делятся на две группы:   </a:t>
            </a:r>
            <a:br>
              <a:rPr lang="ru-RU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66FF99"/>
                    </a:gs>
                    <a:gs pos="100000">
                      <a:srgbClr val="3399FF"/>
                    </a:gs>
                  </a:gsLst>
                  <a:path path="rect">
                    <a:fillToRect r="100000" b="100000"/>
                  </a:path>
                </a:gradFill>
                <a:latin typeface="Century Schoolbook"/>
              </a:rPr>
            </a:br>
            <a:r>
              <a:rPr lang="ru-RU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7030A0"/>
                </a:solidFill>
                <a:latin typeface="Century Schoolbook"/>
              </a:rPr>
              <a:t>дневные  и  ночные </a:t>
            </a:r>
            <a:br>
              <a:rPr lang="ru-RU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7030A0"/>
                </a:solidFill>
                <a:latin typeface="Century Schoolbook"/>
              </a:rPr>
            </a:br>
            <a:endParaRPr lang="ru-RU" dirty="0">
              <a:solidFill>
                <a:srgbClr val="7030A0"/>
              </a:solidFill>
            </a:endParaRPr>
          </a:p>
        </p:txBody>
      </p:sp>
      <p:pic>
        <p:nvPicPr>
          <p:cNvPr id="6" name="Picture 4" descr="sm-Catopt_thrips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/>
          <a:srcRect/>
          <a:stretch>
            <a:fillRect/>
          </a:stretch>
        </p:blipFill>
        <p:spPr bwMode="auto">
          <a:xfrm rot="21268235">
            <a:off x="332764" y="2181001"/>
            <a:ext cx="3842154" cy="3073723"/>
          </a:xfrm>
          <a:prstGeom prst="rect">
            <a:avLst/>
          </a:prstGeom>
          <a:noFill/>
        </p:spPr>
      </p:pic>
      <p:pic>
        <p:nvPicPr>
          <p:cNvPr id="7" name="Picture 5" descr="то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/>
          <a:srcRect t="3149" b="3149"/>
          <a:stretch>
            <a:fillRect/>
          </a:stretch>
        </p:blipFill>
        <p:spPr bwMode="auto">
          <a:xfrm rot="469528">
            <a:off x="4559372" y="2239436"/>
            <a:ext cx="4150542" cy="3111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1357290" y="5643578"/>
            <a:ext cx="186224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rgbClr val="000000"/>
                </a:solidFill>
                <a:latin typeface="Times New Roman" pitchFamily="18" charset="0"/>
              </a:rPr>
              <a:t>Ночная бабочка</a:t>
            </a:r>
            <a:endParaRPr lang="ru-RU" b="1" dirty="0">
              <a:solidFill>
                <a:schemeClr val="bg2"/>
              </a:solidFill>
              <a:latin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429256" y="5643578"/>
            <a:ext cx="196278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rgbClr val="000000"/>
                </a:solidFill>
                <a:latin typeface="Times New Roman" pitchFamily="18" charset="0"/>
              </a:rPr>
              <a:t>Дневная бабочка</a:t>
            </a:r>
            <a:endParaRPr lang="ru-RU" b="1" dirty="0">
              <a:solidFill>
                <a:srgbClr val="000000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6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4" presetID="5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770" decel="100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" dur="770" decel="100000"/>
                                        <p:tgtEl>
                                          <p:spTgt spid="7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9" dur="77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1" dur="77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Documents and Settings\Admin\Рабочий стол\Рисунок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1" name="Заголовок 10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417638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Дневные, или </a:t>
            </a:r>
            <a:r>
              <a:rPr lang="ru-RU" b="1" dirty="0" err="1" smtClean="0"/>
              <a:t>буловоусые</a:t>
            </a:r>
            <a:r>
              <a:rPr lang="ru-RU" b="1" dirty="0" smtClean="0"/>
              <a:t>, бабочки </a:t>
            </a:r>
            <a:endParaRPr lang="ru-RU" b="1" dirty="0"/>
          </a:p>
        </p:txBody>
      </p:sp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285860"/>
            <a:ext cx="8686800" cy="5572140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И</a:t>
            </a:r>
            <a:r>
              <a:rPr lang="ru-RU" dirty="0" smtClean="0"/>
              <a:t>меют </a:t>
            </a:r>
            <a:r>
              <a:rPr lang="ru-RU" dirty="0" smtClean="0"/>
              <a:t>обычно более или менее длинные тонкие антенны (усики), заканчивающиеся булавовидным утолщением. </a:t>
            </a:r>
            <a:endParaRPr lang="ru-RU" dirty="0" smtClean="0"/>
          </a:p>
          <a:p>
            <a:r>
              <a:rPr lang="ru-RU" dirty="0" smtClean="0"/>
              <a:t>Сильно </a:t>
            </a:r>
            <a:r>
              <a:rPr lang="ru-RU" dirty="0" smtClean="0"/>
              <a:t>разросшийся передний край заднего крыла соединяет оба крыла во время полета и они  действуют как единое целое. Полет медленный, порхающий. </a:t>
            </a:r>
            <a:endParaRPr lang="ru-RU" dirty="0" smtClean="0"/>
          </a:p>
          <a:p>
            <a:r>
              <a:rPr lang="ru-RU" dirty="0" smtClean="0"/>
              <a:t>В </a:t>
            </a:r>
            <a:r>
              <a:rPr lang="ru-RU" dirty="0" smtClean="0"/>
              <a:t>состоянии покоя дневные бабочки складывают крылья, вертикально подняв их над туловищем. </a:t>
            </a:r>
            <a:endParaRPr lang="ru-RU" dirty="0" smtClean="0"/>
          </a:p>
          <a:p>
            <a:r>
              <a:rPr lang="ru-RU" dirty="0" smtClean="0"/>
              <a:t>Туловище </a:t>
            </a:r>
            <a:r>
              <a:rPr lang="ru-RU" dirty="0" smtClean="0"/>
              <a:t>относительно стройное, крылья ярко окрашены, а период активности приходится на светлое время суток.</a:t>
            </a:r>
            <a:endParaRPr lang="ru-RU" dirty="0"/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Documents and Settings\Admin\Рабочий стол\Рисунок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417638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Ночные, или </a:t>
            </a:r>
            <a:r>
              <a:rPr lang="ru-RU" b="1" dirty="0" err="1" smtClean="0"/>
              <a:t>разноусые</a:t>
            </a:r>
            <a:r>
              <a:rPr lang="ru-RU" b="1" dirty="0" smtClean="0"/>
              <a:t>, бабочки</a:t>
            </a:r>
            <a:endParaRPr lang="ru-RU" b="1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457200" y="1142984"/>
            <a:ext cx="8229600" cy="5715016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/>
              <a:t>А</a:t>
            </a:r>
            <a:r>
              <a:rPr lang="ru-RU" dirty="0" smtClean="0"/>
              <a:t>нтенны </a:t>
            </a:r>
            <a:r>
              <a:rPr lang="ru-RU" dirty="0" smtClean="0"/>
              <a:t>чаще всего </a:t>
            </a:r>
            <a:r>
              <a:rPr lang="ru-RU" dirty="0" smtClean="0"/>
              <a:t>перистые или гребенчатые. </a:t>
            </a:r>
          </a:p>
          <a:p>
            <a:r>
              <a:rPr lang="ru-RU" dirty="0" smtClean="0"/>
              <a:t>Для </a:t>
            </a:r>
            <a:r>
              <a:rPr lang="ru-RU" dirty="0" smtClean="0"/>
              <a:t>них же характерна особая зацепка (уздечка) из одной или нескольких щетинок у корня переднего края заднего крыла, заходящая под особый вырост или группу чешуек на нижней стороне  переднего крыла и в результате скрепляющая крылья друг с другом. Благодаря </a:t>
            </a:r>
            <a:r>
              <a:rPr lang="ru-RU" dirty="0" smtClean="0"/>
              <a:t>этому</a:t>
            </a:r>
            <a:r>
              <a:rPr lang="ru-RU" dirty="0" smtClean="0"/>
              <a:t> </a:t>
            </a:r>
            <a:r>
              <a:rPr lang="ru-RU" dirty="0" smtClean="0"/>
              <a:t>соединительному механизму оба крыла во время полета действуют как единое целое. </a:t>
            </a:r>
            <a:endParaRPr lang="ru-RU" dirty="0" smtClean="0"/>
          </a:p>
          <a:p>
            <a:r>
              <a:rPr lang="ru-RU" dirty="0" smtClean="0"/>
              <a:t>Полет стремительный и частый, в сумерках или ночью.</a:t>
            </a:r>
            <a:endParaRPr lang="ru-RU" dirty="0" smtClean="0"/>
          </a:p>
          <a:p>
            <a:r>
              <a:rPr lang="ru-RU" dirty="0" smtClean="0"/>
              <a:t>В </a:t>
            </a:r>
            <a:r>
              <a:rPr lang="ru-RU" dirty="0" smtClean="0"/>
              <a:t>состоянии покоя ночные либо разводят </a:t>
            </a:r>
            <a:r>
              <a:rPr lang="ru-RU" dirty="0" smtClean="0"/>
              <a:t>крылья</a:t>
            </a:r>
            <a:r>
              <a:rPr lang="ru-RU" dirty="0" smtClean="0"/>
              <a:t> </a:t>
            </a:r>
            <a:r>
              <a:rPr lang="ru-RU" dirty="0" smtClean="0"/>
              <a:t>в стороны, либо сдвигают на спине домиком. </a:t>
            </a:r>
            <a:endParaRPr lang="ru-RU" dirty="0" smtClean="0"/>
          </a:p>
          <a:p>
            <a:r>
              <a:rPr lang="ru-RU" dirty="0" smtClean="0"/>
              <a:t>Тело отличается </a:t>
            </a:r>
            <a:r>
              <a:rPr lang="ru-RU" dirty="0" smtClean="0"/>
              <a:t>плотным сложением, неброскими </a:t>
            </a:r>
            <a:r>
              <a:rPr lang="ru-RU" dirty="0" smtClean="0"/>
              <a:t>крыльями. 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C:\Documents and Settings\Admin\Рабочий стол\Рисунок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28596" y="1000108"/>
            <a:ext cx="8229600" cy="4583122"/>
          </a:xfrm>
        </p:spPr>
        <p:txBody>
          <a:bodyPr/>
          <a:lstStyle/>
          <a:p>
            <a:r>
              <a:rPr lang="ru-RU" b="1" i="1" dirty="0" smtClean="0">
                <a:solidFill>
                  <a:srgbClr val="FF0000"/>
                </a:solidFill>
                <a:cs typeface="Andalus" pitchFamily="2" charset="-78"/>
              </a:rPr>
              <a:t>Имена у них красивые, это часто имена греческих богов и героев: Аполлон, Психея, Гектор, Икар. Так люди выразили свое восхищение яркой красотой бабочек. </a:t>
            </a: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6" name="Picture 2" descr="C:\Documents and Settings\Admin\Рабочий стол\Рисунок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>
            <a:normAutofit/>
          </a:bodyPr>
          <a:lstStyle/>
          <a:p>
            <a:r>
              <a:rPr lang="ru-RU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3399FF"/>
                    </a:gs>
                    <a:gs pos="50000">
                      <a:srgbClr val="66FF99"/>
                    </a:gs>
                    <a:gs pos="100000">
                      <a:srgbClr val="3399FF"/>
                    </a:gs>
                  </a:gsLst>
                  <a:lin ang="5400000" scaled="1"/>
                </a:gradFill>
                <a:latin typeface="Century Schoolbook"/>
              </a:rPr>
              <a:t>Легенды о </a:t>
            </a:r>
            <a:r>
              <a:rPr lang="ru-RU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3399FF"/>
                    </a:gs>
                    <a:gs pos="50000">
                      <a:srgbClr val="66FF99"/>
                    </a:gs>
                    <a:gs pos="100000">
                      <a:srgbClr val="3399FF"/>
                    </a:gs>
                  </a:gsLst>
                  <a:lin ang="5400000" scaled="1"/>
                </a:gradFill>
                <a:latin typeface="Century Schoolbook"/>
              </a:rPr>
              <a:t>бабочках: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285720" y="1214422"/>
            <a:ext cx="8401080" cy="5643578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ru-RU" b="1" dirty="0" smtClean="0">
                <a:solidFill>
                  <a:srgbClr val="A50021"/>
                </a:solidFill>
              </a:rPr>
              <a:t>        В Японии считают, что увидеть бабочек в доме - счастье, потому что они символизируют все самое лучшее в жизни человека.</a:t>
            </a:r>
          </a:p>
          <a:p>
            <a:pPr>
              <a:lnSpc>
                <a:spcPct val="90000"/>
              </a:lnSpc>
            </a:pPr>
            <a:r>
              <a:rPr lang="ru-RU" b="1" dirty="0" smtClean="0">
                <a:solidFill>
                  <a:srgbClr val="A50021"/>
                </a:solidFill>
              </a:rPr>
              <a:t>	   У индейцев Бразилии, жителей стран Азии- образ бабочки связан в легендах с душами предков. Покалечить бабочку считалось большим грехом…</a:t>
            </a:r>
          </a:p>
          <a:p>
            <a:pPr>
              <a:lnSpc>
                <a:spcPct val="90000"/>
              </a:lnSpc>
            </a:pPr>
            <a:r>
              <a:rPr lang="ru-RU" b="1" dirty="0" smtClean="0">
                <a:solidFill>
                  <a:srgbClr val="A50021"/>
                </a:solidFill>
              </a:rPr>
              <a:t>	   Древние славяне по первым весенним бабочкам предсказывали будущее лето: белые бабочки сулили много молока, а красные- много меда и засуху.</a:t>
            </a:r>
            <a:endParaRPr lang="ru-RU" dirty="0"/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2" name="Picture 2" descr="C:\Documents and Settings\Admin\Рабочий стол\Рисунок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928926" y="0"/>
            <a:ext cx="5729270" cy="1143000"/>
          </a:xfrm>
        </p:spPr>
        <p:txBody>
          <a:bodyPr/>
          <a:lstStyle/>
          <a:p>
            <a:pPr algn="l"/>
            <a:r>
              <a:rPr lang="ru-RU" b="1" dirty="0" smtClean="0"/>
              <a:t>П С И Х Е Я</a:t>
            </a:r>
            <a:endParaRPr lang="ru-RU" b="1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>
          <a:xfrm>
            <a:off x="4214810" y="857232"/>
            <a:ext cx="4929190" cy="6000767"/>
          </a:xfrm>
        </p:spPr>
        <p:txBody>
          <a:bodyPr>
            <a:normAutofit fontScale="70000" lnSpcReduction="20000"/>
          </a:bodyPr>
          <a:lstStyle/>
          <a:p>
            <a:r>
              <a:rPr lang="ru-RU" b="1" dirty="0" smtClean="0">
                <a:solidFill>
                  <a:srgbClr val="000000"/>
                </a:solidFill>
              </a:rPr>
              <a:t>Психея была так прекрасна, что ей стала завидовать сама богиня любви и красоты Венера. Она поручила своему сыну Амуру поразить сердце Психеи стрелой, наполненной любовью к самому презренному из людей. Однако Амур ослушался богиню. Он сам влюбился в Психею и поселил ее в чудесный дворец. Амур предупредил возлюбленную, что она никогда не должна видеть его лица, и прилетал к ней лишь темными безлунными ночами. Увы! Снедаемая любопытством, Психея однажды ночью зажгла светильник и с восхищением увидела лицо прекрасного бога. Капля горячего масла разбудила Амура, и он тут же покинул свою юную супругу, нарушившую роковой запрет. Чтобы вернуть его себе, Психее пришлось пройти множество испытаний. </a:t>
            </a:r>
          </a:p>
          <a:p>
            <a:endParaRPr lang="ru-RU" dirty="0"/>
          </a:p>
        </p:txBody>
      </p:sp>
      <p:pic>
        <p:nvPicPr>
          <p:cNvPr id="6" name="Picture 10" descr="21542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>
            <a:clrChange>
              <a:clrFrom>
                <a:srgbClr val="010101"/>
              </a:clrFrom>
              <a:clrTo>
                <a:srgbClr val="010101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6571" y="1357298"/>
            <a:ext cx="3839490" cy="5500702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285720" y="357166"/>
            <a:ext cx="111280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3399FF"/>
                    </a:gs>
                    <a:gs pos="50000">
                      <a:srgbClr val="66FF99"/>
                    </a:gs>
                    <a:gs pos="100000">
                      <a:srgbClr val="3399FF"/>
                    </a:gs>
                  </a:gsLst>
                  <a:lin ang="5400000" scaled="1"/>
                </a:gradFill>
                <a:latin typeface="Century Schoolbook"/>
              </a:rPr>
              <a:t>Легенда</a:t>
            </a:r>
            <a:endParaRPr lang="ru-RU" dirty="0"/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Picture 2" descr="C:\Documents and Settings\Admin\Рабочий стол\Рисунок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И К А Р </a:t>
            </a:r>
            <a:endParaRPr lang="ru-RU" b="1" dirty="0"/>
          </a:p>
        </p:txBody>
      </p:sp>
      <p:sp>
        <p:nvSpPr>
          <p:cNvPr id="8" name="Содержимое 7"/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b="1" dirty="0" smtClean="0">
                <a:latin typeface="Monotype Corsiva" pitchFamily="66" charset="0"/>
              </a:rPr>
              <a:t>Икар (греческая мифология) - сын Дедала. Икар поднялся в небо на крыльях, сделанных из птичьих перьев, скрепленных воском. Но, вопреки предупреждению отца, он слишком близко подлетел к солнцу. Воск расплавился, крылья рассыпались и, упав на землю, Икар погиб.</a:t>
            </a:r>
          </a:p>
          <a:p>
            <a:r>
              <a:rPr lang="ru-RU" b="1" dirty="0" err="1" smtClean="0">
                <a:latin typeface="Monotype Corsiva" pitchFamily="66" charset="0"/>
              </a:rPr>
              <a:t>Голубые</a:t>
            </a:r>
            <a:r>
              <a:rPr lang="ru-RU" b="1" dirty="0" smtClean="0">
                <a:latin typeface="Monotype Corsiva" pitchFamily="66" charset="0"/>
              </a:rPr>
              <a:t> крылышки бабочки олицетворяют вечное стремление человека к небу.</a:t>
            </a:r>
          </a:p>
          <a:p>
            <a:endParaRPr lang="ru-RU" dirty="0"/>
          </a:p>
        </p:txBody>
      </p:sp>
      <p:pic>
        <p:nvPicPr>
          <p:cNvPr id="9" name="Picture 12" descr="Посмотреть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214282" y="2166516"/>
            <a:ext cx="4350328" cy="32627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Прямоугольник 9"/>
          <p:cNvSpPr/>
          <p:nvPr/>
        </p:nvSpPr>
        <p:spPr>
          <a:xfrm>
            <a:off x="357158" y="428604"/>
            <a:ext cx="111280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3399FF"/>
                    </a:gs>
                    <a:gs pos="50000">
                      <a:srgbClr val="66FF99"/>
                    </a:gs>
                    <a:gs pos="100000">
                      <a:srgbClr val="3399FF"/>
                    </a:gs>
                  </a:gsLst>
                  <a:lin ang="5400000" scaled="1"/>
                </a:gradFill>
                <a:latin typeface="Century Schoolbook"/>
              </a:rPr>
              <a:t>Легенда</a:t>
            </a:r>
            <a:endParaRPr lang="ru-RU" dirty="0"/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C:\Documents and Settings\Admin\Рабочий стол\Рисунок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Заголовок 6"/>
          <p:cNvSpPr txBox="1">
            <a:spLocks/>
          </p:cNvSpPr>
          <p:nvPr/>
        </p:nvSpPr>
        <p:spPr>
          <a:xfrm>
            <a:off x="2643174" y="4714884"/>
            <a:ext cx="6500826" cy="2143116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Выполнила:   Кузнецова</a:t>
            </a:r>
            <a:r>
              <a:rPr kumimoji="0" lang="ru-RU" sz="2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 Дарья  7 класс</a:t>
            </a:r>
          </a:p>
          <a:p>
            <a:pPr algn="ctr">
              <a:spcBef>
                <a:spcPct val="0"/>
              </a:spcBef>
            </a:pPr>
            <a:r>
              <a:rPr lang="ru-RU" sz="2400" baseline="0" dirty="0" smtClean="0">
                <a:latin typeface="+mj-lt"/>
                <a:ea typeface="+mj-ea"/>
                <a:cs typeface="+mj-cs"/>
              </a:rPr>
              <a:t>НОУ  «Частная школа «София» </a:t>
            </a:r>
            <a:r>
              <a:rPr lang="ru-RU" sz="2400" dirty="0" smtClean="0">
                <a:latin typeface="+mj-lt"/>
                <a:ea typeface="+mj-ea"/>
                <a:cs typeface="+mj-cs"/>
              </a:rPr>
              <a:t> Г.Пермь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2400" baseline="0" dirty="0" smtClean="0">
              <a:latin typeface="+mj-lt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400" baseline="0" dirty="0" smtClean="0">
                <a:latin typeface="+mj-lt"/>
                <a:ea typeface="+mj-ea"/>
                <a:cs typeface="+mj-cs"/>
              </a:rPr>
              <a:t>Руководитель: Быкова Марина Юрьевна</a:t>
            </a:r>
            <a:r>
              <a:rPr lang="ru-RU" sz="2400" dirty="0" smtClean="0">
                <a:latin typeface="+mj-lt"/>
                <a:ea typeface="+mj-ea"/>
                <a:cs typeface="+mj-cs"/>
              </a:rPr>
              <a:t>  учитель биологии и химии</a:t>
            </a: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428596" y="642918"/>
            <a:ext cx="7772400" cy="1470025"/>
          </a:xfrm>
        </p:spPr>
        <p:txBody>
          <a:bodyPr>
            <a:normAutofit fontScale="90000"/>
          </a:bodyPr>
          <a:lstStyle/>
          <a:p>
            <a:pPr lvl="0"/>
            <a:r>
              <a:rPr lang="ru-RU" sz="7200" b="1" dirty="0" smtClean="0"/>
              <a:t/>
            </a:r>
            <a:br>
              <a:rPr lang="ru-RU" sz="7200" b="1" dirty="0" smtClean="0"/>
            </a:br>
            <a:r>
              <a:rPr lang="ru-RU" sz="7200" b="1" dirty="0" smtClean="0"/>
              <a:t>Б А Б О Ч К И</a:t>
            </a:r>
            <a:br>
              <a:rPr lang="ru-RU" sz="7200" b="1" dirty="0" smtClean="0"/>
            </a:br>
            <a:endParaRPr lang="ru-RU" sz="72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0" name="Picture 2" descr="C:\Documents and Settings\Admin\Рабочий стол\Рисунок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Г А Л А Т Е Я</a:t>
            </a:r>
            <a:endParaRPr lang="ru-RU" b="1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>
          <a:xfrm>
            <a:off x="4357686" y="1285860"/>
            <a:ext cx="4572032" cy="5357850"/>
          </a:xfrm>
        </p:spPr>
        <p:txBody>
          <a:bodyPr>
            <a:noAutofit/>
          </a:bodyPr>
          <a:lstStyle/>
          <a:p>
            <a:pPr>
              <a:buFontTx/>
              <a:buAutoNum type="arabicPeriod"/>
            </a:pPr>
            <a:r>
              <a:rPr lang="ru-RU" sz="2400" b="1" i="1" dirty="0" smtClean="0">
                <a:latin typeface="Monotype Corsiva" pitchFamily="66" charset="0"/>
              </a:rPr>
              <a:t>Г</a:t>
            </a:r>
            <a:r>
              <a:rPr lang="ru-RU" sz="2400" b="1" dirty="0" smtClean="0">
                <a:latin typeface="Monotype Corsiva" pitchFamily="66" charset="0"/>
              </a:rPr>
              <a:t>алатея - морская нимфа, нереида, олицетворение спокойного, блещущего в лучах солнца моря. Нереиды благожелательны к людям, помогают морякам в опасности. </a:t>
            </a:r>
          </a:p>
          <a:p>
            <a:pPr>
              <a:buFontTx/>
              <a:buAutoNum type="arabicPeriod"/>
            </a:pPr>
            <a:r>
              <a:rPr lang="ru-RU" sz="2400" b="1" dirty="0" smtClean="0">
                <a:latin typeface="Monotype Corsiva" pitchFamily="66" charset="0"/>
              </a:rPr>
              <a:t>Галатея - изваянная из мрамора скульптором </a:t>
            </a:r>
            <a:r>
              <a:rPr lang="ru-RU" sz="2400" b="1" dirty="0" err="1" smtClean="0">
                <a:latin typeface="Monotype Corsiva" pitchFamily="66" charset="0"/>
              </a:rPr>
              <a:t>Пигмалионом</a:t>
            </a:r>
            <a:r>
              <a:rPr lang="ru-RU" sz="2400" b="1" dirty="0" smtClean="0">
                <a:latin typeface="Monotype Corsiva" pitchFamily="66" charset="0"/>
              </a:rPr>
              <a:t>. Для многих поэтов-романтиков </a:t>
            </a:r>
            <a:r>
              <a:rPr lang="ru-RU" sz="2400" b="1" dirty="0" err="1" smtClean="0">
                <a:latin typeface="Monotype Corsiva" pitchFamily="66" charset="0"/>
              </a:rPr>
              <a:t>Пигмалион</a:t>
            </a:r>
            <a:r>
              <a:rPr lang="ru-RU" sz="2400" b="1" dirty="0" smtClean="0">
                <a:latin typeface="Monotype Corsiva" pitchFamily="66" charset="0"/>
              </a:rPr>
              <a:t> был символом влюбленного, способного силой своей страсти создать идеал красоты.</a:t>
            </a:r>
          </a:p>
          <a:p>
            <a:endParaRPr lang="ru-RU" sz="2400" dirty="0"/>
          </a:p>
        </p:txBody>
      </p:sp>
      <p:pic>
        <p:nvPicPr>
          <p:cNvPr id="6" name="Picture 8" descr="Image19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0" y="2153656"/>
            <a:ext cx="4495800" cy="3103445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357158" y="428604"/>
            <a:ext cx="111280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3399FF"/>
                    </a:gs>
                    <a:gs pos="50000">
                      <a:srgbClr val="66FF99"/>
                    </a:gs>
                    <a:gs pos="100000">
                      <a:srgbClr val="3399FF"/>
                    </a:gs>
                  </a:gsLst>
                  <a:lin ang="5400000" scaled="1"/>
                </a:gradFill>
                <a:latin typeface="Century Schoolbook"/>
              </a:rPr>
              <a:t>Легенда</a:t>
            </a:r>
            <a:endParaRPr lang="ru-RU" dirty="0"/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8" name="Picture 2" descr="C:\Documents and Settings\Admin\Рабочий стол\Рисунок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М А Х А О Н</a:t>
            </a:r>
            <a:endParaRPr lang="ru-RU" b="1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>
          <a:xfrm>
            <a:off x="4648200" y="1428736"/>
            <a:ext cx="4495800" cy="5429264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000000"/>
                </a:solidFill>
                <a:latin typeface="Monotype Corsiva" pitchFamily="66" charset="0"/>
              </a:rPr>
              <a:t>Другая легенда рассказывает о Махаоне, сыне бога Асклепия, унаследовавшем от отца искусство врачевания. Как претендент на руку прекрасной Елены Махаон участвовал в осаде Трои. В одном из сражений он погиб, и душа его превратилась в бабочку с крыльями нежно-желтого цвета с изящным черным рисунком. </a:t>
            </a:r>
          </a:p>
          <a:p>
            <a:endParaRPr lang="ru-RU" dirty="0"/>
          </a:p>
        </p:txBody>
      </p:sp>
      <p:pic>
        <p:nvPicPr>
          <p:cNvPr id="6" name="Picture 3" descr="3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-48305" y="1857364"/>
            <a:ext cx="4586020" cy="3643338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285720" y="500042"/>
            <a:ext cx="111280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3399FF"/>
                    </a:gs>
                    <a:gs pos="50000">
                      <a:srgbClr val="66FF99"/>
                    </a:gs>
                    <a:gs pos="100000">
                      <a:srgbClr val="3399FF"/>
                    </a:gs>
                  </a:gsLst>
                  <a:lin ang="5400000" scaled="1"/>
                </a:gradFill>
                <a:latin typeface="Century Schoolbook"/>
              </a:rPr>
              <a:t>Легенда</a:t>
            </a:r>
            <a:endParaRPr lang="ru-RU" dirty="0"/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2" descr="C:\Documents and Settings\Admin\Рабочий стол\Рисунок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9" name="Заголовок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7030A0"/>
                </a:solidFill>
                <a:latin typeface="Century Schoolbook" pitchFamily="18" charset="0"/>
              </a:rPr>
              <a:t>МАХАОН</a:t>
            </a:r>
            <a:endParaRPr lang="ru-RU" dirty="0"/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4143372" y="1000108"/>
            <a:ext cx="5000628" cy="5857892"/>
          </a:xfrm>
        </p:spPr>
        <p:txBody>
          <a:bodyPr>
            <a:noAutofit/>
          </a:bodyPr>
          <a:lstStyle/>
          <a:p>
            <a:r>
              <a:rPr lang="ru-RU" sz="2200" b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Наиболее широко распространен как в Европейской, так и Азиатской части. Он дает два поколения в год, бабочки летают в мае— июне и в июле—августе. У них желтые крылья с черным рисунком, состоящим из наружной каймы и крупных пятен; на задних крыльях широкая черная кайма украшена синеватыми пятнами, а у внутреннего нижнего угла находится оранжевое пятно; хвостик заднего крыла черный, не длиннее 1 см, размах крыльев до 8,5 см</a:t>
            </a:r>
            <a:endParaRPr lang="ru-RU" sz="2200" b="1" dirty="0" smtClean="0">
              <a:latin typeface="Arial" pitchFamily="34" charset="0"/>
            </a:endParaRPr>
          </a:p>
          <a:p>
            <a:endParaRPr lang="ru-RU" sz="2400" dirty="0"/>
          </a:p>
        </p:txBody>
      </p:sp>
      <p:pic>
        <p:nvPicPr>
          <p:cNvPr id="12" name="Picture 2" descr="D:\Мои документы\Галина\Мои рисунки\махаон 1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" y="2395314"/>
            <a:ext cx="4500562" cy="3105388"/>
          </a:xfrm>
          <a:prstGeom prst="rect">
            <a:avLst/>
          </a:prstGeom>
          <a:noFill/>
          <a:ln w="38100">
            <a:solidFill>
              <a:srgbClr val="C00000"/>
            </a:solidFill>
            <a:miter lim="800000"/>
            <a:headEnd/>
            <a:tailEnd/>
          </a:ln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4" name="Picture 2" descr="C:\Documents and Settings\Admin\Рабочий стол\Рисунок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ПАВЛИНИЙ  ГЛАЗ</a:t>
            </a:r>
            <a:endParaRPr lang="ru-RU" b="1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/>
          </a:bodyPr>
          <a:lstStyle/>
          <a:p>
            <a:r>
              <a:rPr lang="ru-RU" b="1" dirty="0" smtClean="0">
                <a:latin typeface="Monotype Corsiva" pitchFamily="66" charset="0"/>
              </a:rPr>
              <a:t>Научное название павлиньего глаза — Ио. В мифологии Ио — дочь </a:t>
            </a:r>
            <a:r>
              <a:rPr lang="ru-RU" b="1" dirty="0" err="1" smtClean="0">
                <a:latin typeface="Monotype Corsiva" pitchFamily="66" charset="0"/>
              </a:rPr>
              <a:t>Инаха</a:t>
            </a:r>
            <a:r>
              <a:rPr lang="ru-RU" b="1" dirty="0" smtClean="0">
                <a:latin typeface="Monotype Corsiva" pitchFamily="66" charset="0"/>
              </a:rPr>
              <a:t>, возлюбленная Зевса. Ревнивая Гера, супруга Зевса, превратила Ио в корову и приказала Оводу преследовать её. Спасаясь от него, Ио впала в безумие. Линней же «превратил» её в реальную красивую бабочку.</a:t>
            </a:r>
            <a:endParaRPr lang="ru-RU" dirty="0"/>
          </a:p>
        </p:txBody>
      </p:sp>
      <p:pic>
        <p:nvPicPr>
          <p:cNvPr id="6" name="Рисунок 3" descr="D:\Мои документы\Галина\Мои рисунки\павлиний глаз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357158" y="1300102"/>
            <a:ext cx="3643342" cy="4406167"/>
          </a:xfrm>
          <a:prstGeom prst="rect">
            <a:avLst/>
          </a:prstGeom>
          <a:noFill/>
          <a:ln w="38100">
            <a:solidFill>
              <a:srgbClr val="C00000"/>
            </a:solidFill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357158" y="428604"/>
            <a:ext cx="111280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3399FF"/>
                    </a:gs>
                    <a:gs pos="50000">
                      <a:srgbClr val="66FF99"/>
                    </a:gs>
                    <a:gs pos="100000">
                      <a:srgbClr val="3399FF"/>
                    </a:gs>
                  </a:gsLst>
                  <a:lin ang="5400000" scaled="1"/>
                </a:gradFill>
                <a:latin typeface="Century Schoolbook"/>
              </a:rPr>
              <a:t>Легенда</a:t>
            </a:r>
            <a:endParaRPr lang="ru-RU" dirty="0"/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2" descr="C:\Documents and Settings\Admin\Рабочий стол\Рисунок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571472" y="285728"/>
            <a:ext cx="8115328" cy="1285884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7030A0"/>
                </a:solidFill>
                <a:latin typeface="Century Schoolbook" pitchFamily="18" charset="0"/>
              </a:rPr>
              <a:t>ПАВЛИНИЙ ГЛАЗ (ДНЕВНОЙ) </a:t>
            </a:r>
            <a:r>
              <a:rPr lang="ru-RU" dirty="0" smtClean="0">
                <a:solidFill>
                  <a:srgbClr val="7030A0"/>
                </a:solidFill>
                <a:latin typeface="Century Schoolbook" pitchFamily="18" charset="0"/>
              </a:rPr>
              <a:t/>
            </a:r>
            <a:br>
              <a:rPr lang="ru-RU" dirty="0" smtClean="0">
                <a:solidFill>
                  <a:srgbClr val="7030A0"/>
                </a:solidFill>
                <a:latin typeface="Century Schoolbook" pitchFamily="18" charset="0"/>
              </a:rPr>
            </a:br>
            <a:endParaRPr lang="ru-RU" dirty="0"/>
          </a:p>
        </p:txBody>
      </p:sp>
      <p:sp>
        <p:nvSpPr>
          <p:cNvPr id="8" name="Содержимое 7"/>
          <p:cNvSpPr>
            <a:spLocks noGrp="1"/>
          </p:cNvSpPr>
          <p:nvPr>
            <p:ph sz="half" idx="2"/>
          </p:nvPr>
        </p:nvSpPr>
        <p:spPr>
          <a:xfrm>
            <a:off x="4857752" y="1928802"/>
            <a:ext cx="4038600" cy="4525963"/>
          </a:xfrm>
        </p:spPr>
        <p:txBody>
          <a:bodyPr/>
          <a:lstStyle/>
          <a:p>
            <a:r>
              <a:rPr lang="ru-RU" b="1" dirty="0" smtClean="0"/>
              <a:t>Верхняя сторона крыльев вишнево-коричневая, на каждом крыле по большому глазчатому пятну; размах крыльев — 4—5 см. </a:t>
            </a:r>
            <a:endParaRPr lang="ru-RU" b="1" dirty="0" smtClean="0">
              <a:solidFill>
                <a:srgbClr val="7030A0"/>
              </a:solidFill>
            </a:endParaRPr>
          </a:p>
          <a:p>
            <a:endParaRPr lang="ru-RU" dirty="0"/>
          </a:p>
        </p:txBody>
      </p:sp>
      <p:pic>
        <p:nvPicPr>
          <p:cNvPr id="11" name="Рисунок 4" descr="D:\Мои документы\Галина\Мои рисунки\павлиний глаз дневной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0" y="2643182"/>
            <a:ext cx="5013768" cy="3643338"/>
          </a:xfrm>
          <a:prstGeom prst="rect">
            <a:avLst/>
          </a:prstGeom>
          <a:noFill/>
          <a:ln w="38100">
            <a:solidFill>
              <a:srgbClr val="C00000"/>
            </a:solidFill>
            <a:miter lim="800000"/>
            <a:headEnd/>
            <a:tailEnd/>
          </a:ln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Picture 2" descr="C:\Documents and Settings\Admin\Рабочий стол\Рисунок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28596" y="214290"/>
            <a:ext cx="8258204" cy="1357322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7030A0"/>
                </a:solidFill>
                <a:latin typeface="Century Schoolbook" pitchFamily="18" charset="0"/>
              </a:rPr>
              <a:t>ПАВЛИНИЙ ГЛАЗ</a:t>
            </a:r>
            <a:br>
              <a:rPr lang="ru-RU" b="1" dirty="0" smtClean="0">
                <a:solidFill>
                  <a:srgbClr val="7030A0"/>
                </a:solidFill>
                <a:latin typeface="Century Schoolbook" pitchFamily="18" charset="0"/>
              </a:rPr>
            </a:br>
            <a:r>
              <a:rPr lang="ru-RU" b="1" dirty="0" smtClean="0">
                <a:solidFill>
                  <a:srgbClr val="7030A0"/>
                </a:solidFill>
                <a:latin typeface="Century Schoolbook" pitchFamily="18" charset="0"/>
              </a:rPr>
              <a:t> (НОЧНОЙ БОЛЬШОЙ) </a:t>
            </a:r>
            <a:r>
              <a:rPr lang="ru-RU" dirty="0" smtClean="0">
                <a:solidFill>
                  <a:srgbClr val="7030A0"/>
                </a:solidFill>
                <a:latin typeface="Century Schoolbook" pitchFamily="18" charset="0"/>
              </a:rPr>
              <a:t/>
            </a:r>
            <a:br>
              <a:rPr lang="ru-RU" dirty="0" smtClean="0">
                <a:solidFill>
                  <a:srgbClr val="7030A0"/>
                </a:solidFill>
                <a:latin typeface="Century Schoolbook" pitchFamily="18" charset="0"/>
              </a:rPr>
            </a:br>
            <a:endParaRPr lang="ru-RU" dirty="0"/>
          </a:p>
        </p:txBody>
      </p:sp>
      <p:sp>
        <p:nvSpPr>
          <p:cNvPr id="8" name="Содержимое 7"/>
          <p:cNvSpPr>
            <a:spLocks noGrp="1"/>
          </p:cNvSpPr>
          <p:nvPr>
            <p:ph sz="half" idx="2"/>
          </p:nvPr>
        </p:nvSpPr>
        <p:spPr>
          <a:xfrm>
            <a:off x="4572000" y="1571612"/>
            <a:ext cx="4572000" cy="5286388"/>
          </a:xfrm>
        </p:spPr>
        <p:txBody>
          <a:bodyPr>
            <a:normAutofit fontScale="77500" lnSpcReduction="20000"/>
          </a:bodyPr>
          <a:lstStyle/>
          <a:p>
            <a:r>
              <a:rPr lang="ru-RU" b="1" dirty="0" smtClean="0"/>
              <a:t>На крыльях этой красивейшей бабочки есть пятна , напоминающие глаза животных – это не что иное как защита от птиц. А сама бабочка раскрашена в коричневый и фиолетовый цвета. Известно </a:t>
            </a:r>
            <a:r>
              <a:rPr lang="ru-RU" b="1" dirty="0" smtClean="0">
                <a:solidFill>
                  <a:srgbClr val="7030A0"/>
                </a:solidFill>
              </a:rPr>
              <a:t>свыше 1000 видов</a:t>
            </a:r>
            <a:r>
              <a:rPr lang="ru-RU" b="1" dirty="0" smtClean="0"/>
              <a:t> этих чешуекрылых, из которых только </a:t>
            </a:r>
            <a:r>
              <a:rPr lang="ru-RU" b="1" dirty="0" smtClean="0">
                <a:solidFill>
                  <a:srgbClr val="0070C0"/>
                </a:solidFill>
              </a:rPr>
              <a:t>около 20 обитает в России</a:t>
            </a:r>
            <a:r>
              <a:rPr lang="ru-RU" b="1" dirty="0" smtClean="0"/>
              <a:t>. Среди тропических видов встречаются настолько крупные формы, что по сравнению с другими бабочками их можно назвать гигантами.. Самка этой бабочки достигает в размахе крыльев 15 см. </a:t>
            </a:r>
          </a:p>
          <a:p>
            <a:endParaRPr lang="ru-RU" dirty="0"/>
          </a:p>
        </p:txBody>
      </p:sp>
      <p:pic>
        <p:nvPicPr>
          <p:cNvPr id="9" name="Рисунок 2" descr="D:\Мои документы\Галина\Мои рисунки\павлиний глаз ночной большой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-67353" y="2285992"/>
            <a:ext cx="4954571" cy="3071834"/>
          </a:xfrm>
          <a:prstGeom prst="rect">
            <a:avLst/>
          </a:prstGeom>
          <a:noFill/>
          <a:ln w="38100">
            <a:solidFill>
              <a:srgbClr val="C00000"/>
            </a:solidFill>
            <a:miter lim="800000"/>
            <a:headEnd/>
            <a:tailEnd/>
          </a:ln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C:\Documents and Settings\Admin\Рабочий стол\Рисунок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7030A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АРТЕМИДА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>
          <a:xfrm>
            <a:off x="4572000" y="1428736"/>
            <a:ext cx="4572000" cy="5214974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Встречается  на Дальнем Востоке, а также в Китае и Японии. Она бледного голубовато-зеленого цвета, передний край переднего крыла и воротник на грудке вишнево-бурые, крылья с небольшими коричневатыми глазками; задние крылья с длинными хвостами. Их гусеницы перед окукливанием плетут шелковистые коконы, причем эти коконы у многих видов вполне пригодны для получения из них шелка.  </a:t>
            </a:r>
            <a:endParaRPr lang="ru-RU" dirty="0" smtClean="0">
              <a:latin typeface="Arial" pitchFamily="34" charset="0"/>
            </a:endParaRPr>
          </a:p>
          <a:p>
            <a:endParaRPr lang="ru-RU" dirty="0"/>
          </a:p>
        </p:txBody>
      </p:sp>
      <p:pic>
        <p:nvPicPr>
          <p:cNvPr id="6" name="Рисунок 2" descr="D:\Мои документы\Галина\Мои рисунки\артемида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0" y="1707672"/>
            <a:ext cx="4857752" cy="3546159"/>
          </a:xfrm>
          <a:prstGeom prst="rect">
            <a:avLst/>
          </a:prstGeom>
          <a:noFill/>
          <a:ln w="38100">
            <a:solidFill>
              <a:srgbClr val="C00000"/>
            </a:solidFill>
            <a:miter lim="800000"/>
            <a:headEnd/>
            <a:tailEnd/>
          </a:ln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C:\Documents and Settings\Admin\Рабочий стол\Рисунок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7030A0"/>
                </a:solidFill>
                <a:latin typeface="Century Schoolbook" pitchFamily="18" charset="0"/>
              </a:rPr>
              <a:t>АПОЛЛОН</a:t>
            </a:r>
            <a:endParaRPr lang="ru-RU" dirty="0"/>
          </a:p>
        </p:txBody>
      </p:sp>
      <p:sp>
        <p:nvSpPr>
          <p:cNvPr id="8" name="Содержимое 7"/>
          <p:cNvSpPr>
            <a:spLocks noGrp="1"/>
          </p:cNvSpPr>
          <p:nvPr>
            <p:ph sz="half" idx="2"/>
          </p:nvPr>
        </p:nvSpPr>
        <p:spPr>
          <a:xfrm>
            <a:off x="4429124" y="1285860"/>
            <a:ext cx="4714876" cy="5572140"/>
          </a:xfrm>
        </p:spPr>
        <p:txBody>
          <a:bodyPr>
            <a:normAutofit fontScale="70000" lnSpcReduction="20000"/>
          </a:bodyPr>
          <a:lstStyle/>
          <a:p>
            <a:r>
              <a:rPr lang="ru-RU" sz="3400" b="1" dirty="0" smtClean="0"/>
              <a:t>Достигает в размахе крыльев 7—9 см; передние крылья белые, по краям прозрачные, как стекло, с черными пятнами; задние крылья белые с двумя красными с белой серединой глазками, окаймленными черным. Бабочку обычно не трогают птицы. О своей «несъедобности» она предупреждает сама: если ее потревожить, она валится на землю, распяливает крылья, демонстрируя красные пятна. При этом она скребет ножками по нижней стороне крыльев, воспроизводя шипящий звук. </a:t>
            </a:r>
            <a:endParaRPr lang="ru-RU" sz="3400" b="1" dirty="0" smtClean="0">
              <a:latin typeface="Arial" pitchFamily="34" charset="0"/>
            </a:endParaRPr>
          </a:p>
          <a:p>
            <a:endParaRPr lang="ru-RU" dirty="0"/>
          </a:p>
        </p:txBody>
      </p:sp>
      <p:pic>
        <p:nvPicPr>
          <p:cNvPr id="9" name="Рисунок 6" descr="D:\Мои документы\Галина\Мои рисунки\аполлон 1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0" y="2228690"/>
            <a:ext cx="4741114" cy="3129135"/>
          </a:xfrm>
          <a:prstGeom prst="rect">
            <a:avLst/>
          </a:prstGeom>
          <a:noFill/>
          <a:ln w="38100">
            <a:solidFill>
              <a:srgbClr val="C00000"/>
            </a:solidFill>
            <a:miter lim="800000"/>
            <a:headEnd/>
            <a:tailEnd/>
          </a:ln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2" descr="C:\Documents and Settings\Admin\Рабочий стол\Рисунок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7030A0"/>
                </a:solidFill>
                <a:latin typeface="Century Schoolbook" pitchFamily="18" charset="0"/>
              </a:rPr>
              <a:t>ГОЛУБЯНКИ</a:t>
            </a:r>
            <a:r>
              <a:rPr lang="ru-RU" dirty="0" smtClean="0">
                <a:latin typeface="Century Schoolbook" pitchFamily="18" charset="0"/>
              </a:rPr>
              <a:t/>
            </a:r>
            <a:br>
              <a:rPr lang="ru-RU" dirty="0" smtClean="0">
                <a:latin typeface="Century Schoolbook" pitchFamily="18" charset="0"/>
              </a:rPr>
            </a:b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ru-RU" b="1" dirty="0" smtClean="0"/>
              <a:t>Обитают преимущественно в американских тропиках. Самцы окрашены в ярко-голубой цвет и имеют размах крыльев до 12 см. Яркий цвет им придают чешуйки, отражающие солнечный свет.</a:t>
            </a:r>
          </a:p>
          <a:p>
            <a:endParaRPr lang="ru-RU" dirty="0"/>
          </a:p>
        </p:txBody>
      </p:sp>
      <p:pic>
        <p:nvPicPr>
          <p:cNvPr id="6" name="Рисунок 4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/>
          <a:srcRect l="34875" t="9511" r="9827" b="8696"/>
          <a:stretch>
            <a:fillRect/>
          </a:stretch>
        </p:blipFill>
        <p:spPr bwMode="auto">
          <a:xfrm>
            <a:off x="0" y="1857364"/>
            <a:ext cx="4446537" cy="4663468"/>
          </a:xfrm>
          <a:prstGeom prst="rect">
            <a:avLst/>
          </a:prstGeom>
          <a:noFill/>
          <a:ln w="19050">
            <a:solidFill>
              <a:srgbClr val="C00000"/>
            </a:solidFill>
            <a:miter lim="800000"/>
            <a:headEnd/>
            <a:tailEnd/>
          </a:ln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2" descr="C:\Documents and Settings\Admin\Рабочий стол\Рисунок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7030A0"/>
                </a:solidFill>
                <a:latin typeface="Century Schoolbook" pitchFamily="18" charset="0"/>
              </a:rPr>
              <a:t>ДАНАИДЫ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>
          <a:xfrm>
            <a:off x="4643438" y="1928802"/>
            <a:ext cx="4038600" cy="4525963"/>
          </a:xfrm>
        </p:spPr>
        <p:txBody>
          <a:bodyPr>
            <a:normAutofit fontScale="92500"/>
          </a:bodyPr>
          <a:lstStyle/>
          <a:p>
            <a:r>
              <a:rPr lang="ru-RU" b="1" dirty="0" smtClean="0"/>
              <a:t>Настоящие рекордсмены по перелётам среди бабочек. Каждую весну эти американские бабочки отправляются в Канаду, а поздним летом возвращаются в Калифорнию, Мексику.</a:t>
            </a:r>
          </a:p>
          <a:p>
            <a:endParaRPr lang="ru-RU" dirty="0"/>
          </a:p>
        </p:txBody>
      </p:sp>
      <p:pic>
        <p:nvPicPr>
          <p:cNvPr id="6" name="Рисунок 7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/>
          <a:srcRect l="33141" t="13860" r="10019" b="17120"/>
          <a:stretch>
            <a:fillRect/>
          </a:stretch>
        </p:blipFill>
        <p:spPr bwMode="auto">
          <a:xfrm>
            <a:off x="0" y="2500306"/>
            <a:ext cx="4646365" cy="4000504"/>
          </a:xfrm>
          <a:prstGeom prst="rect">
            <a:avLst/>
          </a:prstGeom>
          <a:noFill/>
          <a:ln w="19050">
            <a:solidFill>
              <a:srgbClr val="C00000"/>
            </a:solidFill>
            <a:miter lim="800000"/>
            <a:headEnd/>
            <a:tailEnd/>
          </a:ln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C:\Documents and Settings\Admin\Рабочий стол\Рисунок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28596" y="857232"/>
            <a:ext cx="8229600" cy="5297502"/>
          </a:xfrm>
        </p:spPr>
        <p:txBody>
          <a:bodyPr/>
          <a:lstStyle/>
          <a:p>
            <a:r>
              <a:rPr lang="ru-RU" b="1" i="1" dirty="0" smtClean="0">
                <a:solidFill>
                  <a:srgbClr val="FF0000"/>
                </a:solidFill>
                <a:cs typeface="Andalus" pitchFamily="2" charset="-78"/>
              </a:rPr>
              <a:t>Бабочки, должно быть, одни из самых красивых живых существ на Земле! Они похожи на ожившие цветы, причудливость и яркость окраски их крыльев поистине сказочная. </a:t>
            </a: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 descr="C:\Documents and Settings\Admin\Рабочий стол\Рисунок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7030A0"/>
                </a:solidFill>
                <a:latin typeface="Century Schoolbook" pitchFamily="18" charset="0"/>
              </a:rPr>
              <a:t>АТЛАС</a:t>
            </a:r>
            <a:br>
              <a:rPr lang="ru-RU" b="1" dirty="0" smtClean="0">
                <a:solidFill>
                  <a:srgbClr val="7030A0"/>
                </a:solidFill>
                <a:latin typeface="Century Schoolbook" pitchFamily="18" charset="0"/>
              </a:rPr>
            </a:b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>
          <a:xfrm>
            <a:off x="4857752" y="1600200"/>
            <a:ext cx="4286248" cy="4686320"/>
          </a:xfrm>
        </p:spPr>
        <p:txBody>
          <a:bodyPr>
            <a:normAutofit fontScale="92500"/>
          </a:bodyPr>
          <a:lstStyle/>
          <a:p>
            <a:r>
              <a:rPr lang="ru-RU" b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АТЛАС </a:t>
            </a:r>
            <a:r>
              <a:rPr lang="ru-RU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эта бабочка в размахе крыльев достигает 24 см. Распространена она в Индии, Индокитае и Индонезии. Наши виды не отличаются такими гигантскими размерами, как атлас однако и среди них есть очень крупные формы.</a:t>
            </a:r>
            <a:endParaRPr lang="ru-RU" dirty="0"/>
          </a:p>
        </p:txBody>
      </p:sp>
      <p:pic>
        <p:nvPicPr>
          <p:cNvPr id="6" name="Рисунок 4" descr="D:\Мои документы\Галина\Мои рисунки\атлас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0" y="2928934"/>
            <a:ext cx="5072066" cy="3415191"/>
          </a:xfrm>
          <a:prstGeom prst="rect">
            <a:avLst/>
          </a:prstGeom>
          <a:noFill/>
          <a:ln w="38100">
            <a:solidFill>
              <a:srgbClr val="C00000"/>
            </a:solidFill>
            <a:miter lim="800000"/>
            <a:headEnd/>
            <a:tailEnd/>
          </a:ln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 descr="C:\Documents and Settings\Admin\Рабочий стол\Рисунок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7030A0"/>
                </a:solidFill>
                <a:latin typeface="Century Schoolbook" pitchFamily="18" charset="0"/>
              </a:rPr>
              <a:t>ЛИМОННИЦА</a:t>
            </a:r>
            <a:r>
              <a:rPr lang="ru-RU" dirty="0" smtClean="0">
                <a:solidFill>
                  <a:srgbClr val="7030A0"/>
                </a:solidFill>
                <a:latin typeface="Century Schoolbook" pitchFamily="18" charset="0"/>
              </a:rPr>
              <a:t/>
            </a:r>
            <a:br>
              <a:rPr lang="ru-RU" dirty="0" smtClean="0">
                <a:solidFill>
                  <a:srgbClr val="7030A0"/>
                </a:solidFill>
                <a:latin typeface="Century Schoolbook" pitchFamily="18" charset="0"/>
              </a:rPr>
            </a:b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b="1" dirty="0" smtClean="0"/>
              <a:t>У этой бабочки самец лимонно-желтый, а самка зеленовато-белая; посредине каждого крыла имеется красная точка; размах — 5—б. </a:t>
            </a:r>
          </a:p>
          <a:p>
            <a:endParaRPr lang="ru-RU" dirty="0"/>
          </a:p>
        </p:txBody>
      </p:sp>
      <p:pic>
        <p:nvPicPr>
          <p:cNvPr id="6" name="Рисунок 7" descr="D:\Мои документы\Галина\Мои рисунки\лимонница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28596" y="1214422"/>
            <a:ext cx="3786214" cy="5603596"/>
          </a:xfrm>
          <a:prstGeom prst="rect">
            <a:avLst/>
          </a:prstGeom>
          <a:noFill/>
          <a:ln w="38100">
            <a:solidFill>
              <a:srgbClr val="C00000"/>
            </a:solidFill>
            <a:miter lim="800000"/>
            <a:headEnd/>
            <a:tailEnd/>
          </a:ln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Documents and Settings\Admin\Рабочий стол\Рисунок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latin typeface="Century Schoolbook" pitchFamily="18" charset="0"/>
              </a:rPr>
              <a:t>Морфо </a:t>
            </a:r>
            <a:r>
              <a:rPr lang="ru-RU" b="1" dirty="0" err="1" smtClean="0">
                <a:latin typeface="Century Schoolbook" pitchFamily="18" charset="0"/>
              </a:rPr>
              <a:t>Дидиус</a:t>
            </a:r>
            <a:r>
              <a:rPr lang="ru-RU" b="1" dirty="0" smtClean="0">
                <a:latin typeface="Century Schoolbook" pitchFamily="18" charset="0"/>
              </a:rPr>
              <a:t/>
            </a:r>
            <a:br>
              <a:rPr lang="ru-RU" b="1" dirty="0" smtClean="0">
                <a:latin typeface="Century Schoolbook" pitchFamily="18" charset="0"/>
              </a:rPr>
            </a:b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>
          <a:xfrm>
            <a:off x="4572000" y="1357298"/>
            <a:ext cx="4572000" cy="5715040"/>
          </a:xfrm>
        </p:spPr>
        <p:txBody>
          <a:bodyPr>
            <a:normAutofit fontScale="77500" lnSpcReduction="20000"/>
          </a:bodyPr>
          <a:lstStyle/>
          <a:p>
            <a:r>
              <a:rPr lang="ru-RU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entury Schoolbook" pitchFamily="18" charset="0"/>
              </a:rPr>
              <a:t>Крылья этой красивейшей бабочки </a:t>
            </a:r>
            <a:r>
              <a:rPr lang="ru-RU" b="1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entury Schoolbook" pitchFamily="18" charset="0"/>
              </a:rPr>
              <a:t>перламутрово-голубого</a:t>
            </a:r>
            <a:r>
              <a:rPr lang="ru-RU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entury Schoolbook" pitchFamily="18" charset="0"/>
              </a:rPr>
              <a:t>, </a:t>
            </a:r>
            <a:r>
              <a:rPr lang="ru-RU" b="1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entury Schoolbook" pitchFamily="18" charset="0"/>
              </a:rPr>
              <a:t>голубого</a:t>
            </a:r>
            <a:r>
              <a:rPr lang="ru-RU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entury Schoolbook" pitchFamily="18" charset="0"/>
              </a:rPr>
              <a:t> переливающегося цвета. Она обитает в тропических лесах Боливии, Перу, Эквадора</a:t>
            </a:r>
            <a:r>
              <a:rPr lang="en-US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entury Schoolbook" pitchFamily="18" charset="0"/>
              </a:rPr>
              <a:t> </a:t>
            </a:r>
            <a:r>
              <a:rPr lang="ru-RU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entury Schoolbook" pitchFamily="18" charset="0"/>
              </a:rPr>
              <a:t>и Колумбии. Это одна из самых крупных и ярких бабочек рода Морфо (</a:t>
            </a:r>
            <a:r>
              <a:rPr lang="ru-RU" b="1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entury Schoolbook" pitchFamily="18" charset="0"/>
              </a:rPr>
              <a:t>Morpho</a:t>
            </a:r>
            <a:r>
              <a:rPr lang="ru-RU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entury Schoolbook" pitchFamily="18" charset="0"/>
              </a:rPr>
              <a:t>). Одной из примечательных особенностей является довольно сильная изменчивость их окраски и размеров. Редкие цветовые вариации и крупные формы высоко ценятся коллекционерами.</a:t>
            </a:r>
            <a:endParaRPr lang="ru-RU" dirty="0"/>
          </a:p>
        </p:txBody>
      </p:sp>
      <p:pic>
        <p:nvPicPr>
          <p:cNvPr id="6" name="Picture 6" descr="photo09[1]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47656" y="2428868"/>
            <a:ext cx="4953034" cy="3714776"/>
          </a:xfrm>
          <a:prstGeom prst="rect">
            <a:avLst/>
          </a:prstGeom>
          <a:noFill/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Documents and Settings\Admin\Рабочий стол\Рисунок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428604"/>
            <a:ext cx="8229600" cy="989034"/>
          </a:xfrm>
        </p:spPr>
        <p:txBody>
          <a:bodyPr>
            <a:noAutofit/>
          </a:bodyPr>
          <a:lstStyle/>
          <a:p>
            <a:r>
              <a:rPr lang="ru-RU" b="1" dirty="0" smtClean="0">
                <a:latin typeface="Century Schoolbook" pitchFamily="18" charset="0"/>
              </a:rPr>
              <a:t>Морфо Ахилл </a:t>
            </a:r>
            <a:br>
              <a:rPr lang="ru-RU" b="1" dirty="0" smtClean="0">
                <a:latin typeface="Century Schoolbook" pitchFamily="18" charset="0"/>
              </a:rPr>
            </a:b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>
          <a:xfrm>
            <a:off x="4648200" y="1142984"/>
            <a:ext cx="4038600" cy="4983179"/>
          </a:xfrm>
        </p:spPr>
        <p:txBody>
          <a:bodyPr>
            <a:normAutofit lnSpcReduction="10000"/>
          </a:bodyPr>
          <a:lstStyle/>
          <a:p>
            <a:r>
              <a:rPr lang="ru-RU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entury Schoolbook" pitchFamily="18" charset="0"/>
              </a:rPr>
              <a:t>Крылья этой красивейшей бабочки чёрные, а на них </a:t>
            </a:r>
            <a:r>
              <a:rPr lang="ru-RU" b="1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entury Schoolbook" pitchFamily="18" charset="0"/>
              </a:rPr>
              <a:t>голубые</a:t>
            </a:r>
            <a:r>
              <a:rPr lang="ru-RU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entury Schoolbook" pitchFamily="18" charset="0"/>
              </a:rPr>
              <a:t> полосы, выделяющиеся, бросающиеся в глаза. На них сразу обращают внимание. </a:t>
            </a:r>
          </a:p>
          <a:p>
            <a:r>
              <a:rPr lang="ru-RU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entury Schoolbook" pitchFamily="18" charset="0"/>
              </a:rPr>
              <a:t>     Группа морфо не большая. </a:t>
            </a:r>
          </a:p>
          <a:p>
            <a:endParaRPr lang="ru-RU" dirty="0"/>
          </a:p>
        </p:txBody>
      </p:sp>
      <p:pic>
        <p:nvPicPr>
          <p:cNvPr id="6" name="Picture 6" descr="бАБОЧКА морфо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/>
          <a:srcRect l="3030"/>
          <a:stretch>
            <a:fillRect/>
          </a:stretch>
        </p:blipFill>
        <p:spPr bwMode="auto">
          <a:xfrm>
            <a:off x="0" y="1945042"/>
            <a:ext cx="4714876" cy="3355050"/>
          </a:xfrm>
          <a:prstGeom prst="rect">
            <a:avLst/>
          </a:prstGeom>
          <a:noFill/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Documents and Settings\Admin\Рабочий стол\Рисунок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428596" y="285728"/>
            <a:ext cx="8229600" cy="4000528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800" dirty="0" smtClean="0">
                <a:solidFill>
                  <a:srgbClr val="FF0000"/>
                </a:solidFill>
              </a:rPr>
              <a:t>Большинство бабочек являются опылителями цветковых растений</a:t>
            </a:r>
            <a:r>
              <a:rPr lang="ru-RU" sz="4800" dirty="0" smtClean="0">
                <a:solidFill>
                  <a:srgbClr val="FF0000"/>
                </a:solidFill>
              </a:rPr>
              <a:t>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endParaRPr lang="ru-RU" dirty="0" smtClean="0">
              <a:solidFill>
                <a:srgbClr val="FF0066"/>
              </a:solidFill>
            </a:endParaRPr>
          </a:p>
          <a:p>
            <a:pPr>
              <a:buNone/>
            </a:pPr>
            <a:endParaRPr lang="ru-RU" dirty="0"/>
          </a:p>
        </p:txBody>
      </p:sp>
      <p:pic>
        <p:nvPicPr>
          <p:cNvPr id="3075" name="Picture 3" descr="303_babochkiz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52475" y="3929066"/>
            <a:ext cx="3991526" cy="29289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6" name="Picture 4" descr="057_babochkiz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3743345"/>
            <a:ext cx="2357422" cy="31146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Admin\Рабочий стол\Рисунок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Вредные  бабочки</a:t>
            </a:r>
            <a:endParaRPr lang="ru-RU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357158" y="1000108"/>
            <a:ext cx="8229600" cy="5857892"/>
          </a:xfrm>
        </p:spPr>
        <p:txBody>
          <a:bodyPr>
            <a:normAutofit fontScale="62500" lnSpcReduction="20000"/>
          </a:bodyPr>
          <a:lstStyle/>
          <a:p>
            <a:pPr lvl="0">
              <a:buNone/>
            </a:pPr>
            <a:r>
              <a:rPr lang="ru-RU" sz="4000" b="1" dirty="0" smtClean="0">
                <a:latin typeface="Courier New" pitchFamily="49" charset="0"/>
                <a:ea typeface="Times New Roman" pitchFamily="18" charset="0"/>
                <a:cs typeface="Courier New" pitchFamily="49" charset="0"/>
              </a:rPr>
              <a:t>    Способность </a:t>
            </a:r>
            <a:r>
              <a:rPr lang="ru-RU" sz="4000" b="1" dirty="0" smtClean="0">
                <a:latin typeface="Courier New" pitchFamily="49" charset="0"/>
                <a:ea typeface="Times New Roman" pitchFamily="18" charset="0"/>
                <a:cs typeface="Courier New" pitchFamily="49" charset="0"/>
              </a:rPr>
              <a:t>насекомых размножаться в очень больших количествах, как бы давать «вспышку» размножения в определенные годы, опасна для лесов, садов, огородов. </a:t>
            </a:r>
            <a:r>
              <a:rPr lang="ru-RU" sz="4000" b="1" dirty="0" smtClean="0">
                <a:latin typeface="Courier New" pitchFamily="49" charset="0"/>
                <a:ea typeface="Times New Roman" pitchFamily="18" charset="0"/>
                <a:cs typeface="Courier New" pitchFamily="49" charset="0"/>
              </a:rPr>
              <a:t> </a:t>
            </a:r>
          </a:p>
          <a:p>
            <a:pPr lvl="0">
              <a:buNone/>
            </a:pPr>
            <a:r>
              <a:rPr lang="ru-RU" sz="4000" b="1" dirty="0" smtClean="0">
                <a:latin typeface="Courier New" pitchFamily="49" charset="0"/>
                <a:ea typeface="Times New Roman" pitchFamily="18" charset="0"/>
                <a:cs typeface="Courier New" pitchFamily="49" charset="0"/>
              </a:rPr>
              <a:t> </a:t>
            </a:r>
            <a:r>
              <a:rPr lang="ru-RU" sz="4000" b="1" dirty="0" smtClean="0">
                <a:latin typeface="Courier New" pitchFamily="49" charset="0"/>
                <a:ea typeface="Times New Roman" pitchFamily="18" charset="0"/>
                <a:cs typeface="Courier New" pitchFamily="49" charset="0"/>
              </a:rPr>
              <a:t>   </a:t>
            </a:r>
            <a:r>
              <a:rPr lang="ru-RU" sz="4000" b="1" dirty="0" smtClean="0">
                <a:latin typeface="Courier New" pitchFamily="49" charset="0"/>
                <a:ea typeface="Times New Roman" pitchFamily="18" charset="0"/>
                <a:cs typeface="Courier New" pitchFamily="49" charset="0"/>
              </a:rPr>
              <a:t>В </a:t>
            </a:r>
            <a:r>
              <a:rPr lang="ru-RU" sz="4000" b="1" dirty="0" smtClean="0">
                <a:latin typeface="Courier New" pitchFamily="49" charset="0"/>
                <a:ea typeface="Times New Roman" pitchFamily="18" charset="0"/>
                <a:cs typeface="Courier New" pitchFamily="49" charset="0"/>
              </a:rPr>
              <a:t>таких случаях с ними ведется специальная борьба. </a:t>
            </a:r>
            <a:endParaRPr lang="ru-RU" sz="4000" b="1" dirty="0" smtClean="0">
              <a:latin typeface="Courier New" pitchFamily="49" charset="0"/>
              <a:ea typeface="Times New Roman" pitchFamily="18" charset="0"/>
              <a:cs typeface="Courier New" pitchFamily="49" charset="0"/>
            </a:endParaRPr>
          </a:p>
          <a:p>
            <a:pPr lvl="0">
              <a:buNone/>
            </a:pPr>
            <a:r>
              <a:rPr lang="ru-RU" sz="4000" b="1" dirty="0" smtClean="0">
                <a:latin typeface="Courier New" pitchFamily="49" charset="0"/>
                <a:ea typeface="Times New Roman" pitchFamily="18" charset="0"/>
                <a:cs typeface="Courier New" pitchFamily="49" charset="0"/>
              </a:rPr>
              <a:t> </a:t>
            </a:r>
            <a:r>
              <a:rPr lang="ru-RU" sz="4000" b="1" dirty="0" smtClean="0">
                <a:latin typeface="Courier New" pitchFamily="49" charset="0"/>
                <a:ea typeface="Times New Roman" pitchFamily="18" charset="0"/>
                <a:cs typeface="Courier New" pitchFamily="49" charset="0"/>
              </a:rPr>
              <a:t>   </a:t>
            </a:r>
            <a:r>
              <a:rPr lang="ru-RU" sz="4000" b="1" dirty="0" smtClean="0">
                <a:latin typeface="Courier New" pitchFamily="49" charset="0"/>
                <a:ea typeface="Times New Roman" pitchFamily="18" charset="0"/>
                <a:cs typeface="Courier New" pitchFamily="49" charset="0"/>
              </a:rPr>
              <a:t>Плодожорки</a:t>
            </a:r>
            <a:r>
              <a:rPr lang="ru-RU" sz="4000" b="1" dirty="0" smtClean="0">
                <a:latin typeface="Courier New" pitchFamily="49" charset="0"/>
                <a:ea typeface="Times New Roman" pitchFamily="18" charset="0"/>
                <a:cs typeface="Courier New" pitchFamily="49" charset="0"/>
              </a:rPr>
              <a:t>, сосновый, сибирский и кольчатый коконопряды, златогузки, совки, пяденицы и досаждающая в домах моль — вот немногие из вредных бабочек. Приносит вред и капустница. Ее гусениц хорошо склевывают птицы и домашние куры. </a:t>
            </a:r>
            <a:endParaRPr lang="ru-RU" sz="4000" b="1" dirty="0" smtClean="0">
              <a:latin typeface="Courier New" pitchFamily="49" charset="0"/>
              <a:ea typeface="Times New Roman" pitchFamily="18" charset="0"/>
              <a:cs typeface="Courier New" pitchFamily="49" charset="0"/>
            </a:endParaRPr>
          </a:p>
          <a:p>
            <a:pPr lvl="0">
              <a:buNone/>
            </a:pPr>
            <a:r>
              <a:rPr lang="ru-RU" sz="4000" b="1" dirty="0" smtClean="0">
                <a:latin typeface="Courier New" pitchFamily="49" charset="0"/>
                <a:ea typeface="Times New Roman" pitchFamily="18" charset="0"/>
                <a:cs typeface="Courier New" pitchFamily="49" charset="0"/>
              </a:rPr>
              <a:t> </a:t>
            </a:r>
            <a:r>
              <a:rPr lang="ru-RU" sz="4000" b="1" dirty="0" smtClean="0">
                <a:latin typeface="Courier New" pitchFamily="49" charset="0"/>
                <a:ea typeface="Times New Roman" pitchFamily="18" charset="0"/>
                <a:cs typeface="Courier New" pitchFamily="49" charset="0"/>
              </a:rPr>
              <a:t>   </a:t>
            </a:r>
            <a:r>
              <a:rPr lang="ru-RU" sz="4000" b="1" dirty="0" smtClean="0">
                <a:latin typeface="Courier New" pitchFamily="49" charset="0"/>
                <a:ea typeface="Times New Roman" pitchFamily="18" charset="0"/>
                <a:cs typeface="Courier New" pitchFamily="49" charset="0"/>
              </a:rPr>
              <a:t>Но </a:t>
            </a:r>
            <a:r>
              <a:rPr lang="ru-RU" sz="4000" b="1" dirty="0" smtClean="0">
                <a:latin typeface="Courier New" pitchFamily="49" charset="0"/>
                <a:ea typeface="Times New Roman" pitchFamily="18" charset="0"/>
                <a:cs typeface="Courier New" pitchFamily="49" charset="0"/>
              </a:rPr>
              <a:t>чтобы успешно бороться с вредными бабочками, надо создавать устойчивые, здоровые породы растений, соблюдая правильную агротехнику, а дома — чистоту и порядок. </a:t>
            </a:r>
          </a:p>
          <a:p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Капустница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500174"/>
            <a:ext cx="4786314" cy="4525963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sz="2800" dirty="0"/>
              <a:t>Капустница. Гусеница повреждает капусту и другие растения из семейства крестоцветных. Бабочка летает днем. Самка откладывает яйца (по 15—200 штук) на нижнюю сторону листа капусты. За вегетационный период развивается два-три поколения капустной </a:t>
            </a:r>
            <a:r>
              <a:rPr lang="ru-RU" sz="2800" dirty="0" smtClean="0"/>
              <a:t>белянки. </a:t>
            </a:r>
            <a:endParaRPr lang="ru-RU" sz="2800" dirty="0"/>
          </a:p>
        </p:txBody>
      </p:sp>
      <p:pic>
        <p:nvPicPr>
          <p:cNvPr id="19460" name="Picture 4" descr="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19906" y="1214423"/>
            <a:ext cx="3673270" cy="2755916"/>
          </a:xfrm>
          <a:prstGeom prst="rect">
            <a:avLst/>
          </a:prstGeom>
          <a:noFill/>
        </p:spPr>
      </p:pic>
      <p:pic>
        <p:nvPicPr>
          <p:cNvPr id="19461" name="Picture 5" descr="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14942" y="4076700"/>
            <a:ext cx="3749671" cy="2812254"/>
          </a:xfrm>
          <a:prstGeom prst="rect">
            <a:avLst/>
          </a:prstGeom>
          <a:noFill/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Озимая совка.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142984"/>
            <a:ext cx="5000628" cy="5329237"/>
          </a:xfrm>
        </p:spPr>
        <p:txBody>
          <a:bodyPr>
            <a:normAutofit lnSpcReduction="10000"/>
          </a:bodyPr>
          <a:lstStyle/>
          <a:p>
            <a:pPr>
              <a:lnSpc>
                <a:spcPct val="80000"/>
              </a:lnSpc>
            </a:pPr>
            <a:r>
              <a:rPr lang="ru-RU" sz="2400" dirty="0"/>
              <a:t>Гусеница озимой совки осенью повреждает (подгрызает) всходы озимых (отсюда название вредителя). Взрослые гусеницы зимуют в почве, весной окукливаются, в мае появляются бабочки. Они летают ночью и в сумерках. Самки откладывают яйца на просо и пропашные культуры — сахарную свеклу, капусту, лук и др. Гусеницы подгрызают растения в области корневой шейки. В конце июля они окукливаются, в августе из куколок вылетают бабочки второго поколения, которые откладывают яйца на сорняки на стерне или всходах озимых. </a:t>
            </a:r>
          </a:p>
        </p:txBody>
      </p:sp>
      <p:pic>
        <p:nvPicPr>
          <p:cNvPr id="17412" name="Picture 4" descr="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89502" y="1643050"/>
            <a:ext cx="3854498" cy="4941887"/>
          </a:xfrm>
          <a:prstGeom prst="rect">
            <a:avLst/>
          </a:prstGeom>
          <a:noFill/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Admin\Рабочий стол\Рисунок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5" name="Содержимое 10" descr="Белая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85852" y="1714488"/>
            <a:ext cx="6000792" cy="4941830"/>
          </a:xfrm>
          <a:prstGeom prst="rect">
            <a:avLst/>
          </a:prstGeom>
        </p:spPr>
      </p:pic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571472" y="57148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В коллекциях, собранных более 100 лет назад, бабочки сверкают </a:t>
            </a:r>
            <a:r>
              <a:rPr lang="ru-RU" sz="4000" b="1" i="1" dirty="0" smtClean="0">
                <a:solidFill>
                  <a:srgbClr val="FF0000"/>
                </a:solidFill>
                <a:cs typeface="Andalus" pitchFamily="2" charset="-78"/>
              </a:rPr>
              <a:t>прежней свежестью красок.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250" name="Picture 2" descr="C:\Documents and Settings\Admin\Рабочий стол\Рисунок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-285784" y="-214338"/>
            <a:ext cx="7043758" cy="5126055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b="1" dirty="0" smtClean="0"/>
              <a:t>        </a:t>
            </a:r>
            <a:endParaRPr lang="ru-RU" b="1" i="1" dirty="0" smtClean="0">
              <a:cs typeface="Andalus" pitchFamily="2" charset="-78"/>
            </a:endParaRPr>
          </a:p>
          <a:p>
            <a:pPr>
              <a:buNone/>
            </a:pPr>
            <a:r>
              <a:rPr lang="ru-RU" b="1" i="1" dirty="0" smtClean="0">
                <a:cs typeface="Andalus" pitchFamily="2" charset="-78"/>
              </a:rPr>
              <a:t>        </a:t>
            </a:r>
            <a:r>
              <a:rPr lang="ru-RU" sz="3800" b="1" i="1" dirty="0" smtClean="0">
                <a:solidFill>
                  <a:srgbClr val="FF0000"/>
                </a:solidFill>
                <a:cs typeface="Andalus" pitchFamily="2" charset="-78"/>
              </a:rPr>
              <a:t>Но ни одна коллекция с застывшими на булавках мертвыми насекомыми не принесет той живой радости, которую дает переливающееся цветами луговое разнотравье или полянка в лесу, где летают, порхают, танцуют в солнечном воздухе яркие, чудесные бабочки.</a:t>
            </a:r>
            <a:endParaRPr lang="ru-RU" sz="3800" b="1" dirty="0">
              <a:solidFill>
                <a:srgbClr val="FF0000"/>
              </a:solidFill>
            </a:endParaRPr>
          </a:p>
        </p:txBody>
      </p:sp>
      <p:pic>
        <p:nvPicPr>
          <p:cNvPr id="5" name="Picture 2" descr="C:\Documents and Settings\user\Рабочий стол\Виртуальный фотоальбом_ Насекомые.files\bater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5253676" y="4000504"/>
            <a:ext cx="3890324" cy="2962357"/>
          </a:xfrm>
          <a:prstGeom prst="rect">
            <a:avLst/>
          </a:prstGeom>
          <a:noFill/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1025" name="Picture 1" descr="http://zvz.net.ru/wallpapers/wallpaper66.jpg"/>
          <p:cNvPicPr>
            <a:picLocks noChangeAspect="1" noChangeArrowheads="1"/>
          </p:cNvPicPr>
          <p:nvPr/>
        </p:nvPicPr>
        <p:blipFill>
          <a:blip r:embed="rId2" r:link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0" y="44005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756775" cy="6927850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8" name="Содержимое 7" descr="крапивнича - копия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3999" cy="6858000"/>
          </a:xfrm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Documents and Settings\Admin\Рабочий стол\Рисунок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457200" y="285728"/>
            <a:ext cx="8229600" cy="6286544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b="1" dirty="0" smtClean="0"/>
              <a:t>     </a:t>
            </a:r>
          </a:p>
          <a:p>
            <a:pPr algn="ctr">
              <a:buNone/>
            </a:pPr>
            <a:r>
              <a:rPr lang="ru-RU" sz="3600" b="1" dirty="0" smtClean="0"/>
              <a:t>  </a:t>
            </a:r>
            <a:r>
              <a:rPr lang="ru-RU" sz="3600" b="1" dirty="0" smtClean="0">
                <a:solidFill>
                  <a:srgbClr val="FF0000"/>
                </a:solidFill>
              </a:rPr>
              <a:t>Половина </a:t>
            </a:r>
            <a:r>
              <a:rPr lang="ru-RU" sz="3600" b="1" dirty="0" smtClean="0">
                <a:solidFill>
                  <a:srgbClr val="FF0000"/>
                </a:solidFill>
              </a:rPr>
              <a:t>списка насекомых, занесённых в Красную книгу – это бабочки. </a:t>
            </a:r>
            <a:endParaRPr lang="ru-RU" sz="3600" b="1" dirty="0" smtClean="0">
              <a:solidFill>
                <a:srgbClr val="FF0000"/>
              </a:solidFill>
            </a:endParaRPr>
          </a:p>
          <a:p>
            <a:pPr algn="ctr">
              <a:buNone/>
            </a:pPr>
            <a:endParaRPr lang="ru-RU" sz="3600" b="1" dirty="0" smtClean="0">
              <a:solidFill>
                <a:srgbClr val="FF0000"/>
              </a:solidFill>
            </a:endParaRPr>
          </a:p>
          <a:p>
            <a:pPr algn="ctr">
              <a:buNone/>
            </a:pPr>
            <a:endParaRPr lang="ru-RU" sz="3600" b="1" dirty="0" smtClean="0">
              <a:solidFill>
                <a:srgbClr val="FF0000"/>
              </a:solidFill>
            </a:endParaRPr>
          </a:p>
          <a:p>
            <a:pPr lvl="0" algn="ctr">
              <a:buNone/>
            </a:pPr>
            <a:r>
              <a:rPr lang="ru-RU" sz="3600" b="1" i="1" dirty="0" smtClean="0">
                <a:cs typeface="Andalus" pitchFamily="2" charset="-78"/>
              </a:rPr>
              <a:t>Природа выработала у них многие приспособления, надежно охраняя от природных врагов. </a:t>
            </a:r>
          </a:p>
          <a:p>
            <a:pPr algn="ctr">
              <a:buNone/>
            </a:pPr>
            <a:endParaRPr lang="ru-RU" sz="3600" b="1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ru-RU" sz="3600" b="1" dirty="0" smtClean="0"/>
              <a:t> </a:t>
            </a:r>
            <a:r>
              <a:rPr lang="ru-RU" sz="3600" b="1" dirty="0" smtClean="0"/>
              <a:t>  </a:t>
            </a:r>
            <a:endParaRPr lang="ru-RU" sz="3600" dirty="0"/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Documents and Settings\Admin\Рабочий стол\Рисунок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457200" y="285728"/>
            <a:ext cx="8229600" cy="5840435"/>
          </a:xfrm>
        </p:spPr>
        <p:txBody>
          <a:bodyPr/>
          <a:lstStyle/>
          <a:p>
            <a:pPr>
              <a:buNone/>
            </a:pPr>
            <a:r>
              <a:rPr lang="ru-RU" b="1" cap="all" dirty="0" smtClean="0"/>
              <a:t>Неприятный вкус.</a:t>
            </a:r>
            <a:r>
              <a:rPr lang="ru-RU" i="1" dirty="0" smtClean="0"/>
              <a:t> 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        Некоторые </a:t>
            </a:r>
            <a:r>
              <a:rPr lang="ru-RU" dirty="0" smtClean="0"/>
              <a:t>виды,   например      парусник, отличаются жгучим, неприятным вкусом  в   сочетании  с  броской внешностью, поэтому  хищники   быстро научаются избегать их.</a:t>
            </a:r>
          </a:p>
          <a:p>
            <a:endParaRPr lang="ru-RU" dirty="0"/>
          </a:p>
        </p:txBody>
      </p:sp>
      <p:pic>
        <p:nvPicPr>
          <p:cNvPr id="4099" name="Picture 3" descr="1577_00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72133" y="3000371"/>
            <a:ext cx="3571868" cy="3871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Documents and Settings\Admin\Рабочий стол\Рисунок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0" y="0"/>
            <a:ext cx="8715436" cy="7143776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sz="4600" b="1" cap="all" dirty="0" smtClean="0"/>
              <a:t>Мимикрия. Окраска.</a:t>
            </a:r>
            <a:r>
              <a:rPr lang="ru-RU" sz="4600" cap="all" dirty="0" smtClean="0"/>
              <a:t> </a:t>
            </a:r>
            <a:endParaRPr lang="ru-RU" sz="4600" dirty="0" smtClean="0"/>
          </a:p>
          <a:p>
            <a:r>
              <a:rPr lang="ru-RU" sz="3600" dirty="0" smtClean="0"/>
              <a:t>Многих бабочек защищает покровительственная (маскировочная, или </a:t>
            </a:r>
            <a:r>
              <a:rPr lang="ru-RU" sz="3600" dirty="0" err="1" smtClean="0"/>
              <a:t>криптическая</a:t>
            </a:r>
            <a:r>
              <a:rPr lang="ru-RU" sz="3600" dirty="0" smtClean="0"/>
              <a:t>) окраска. Вид крикс арктический встречается в горах Сьерра-Невада (шт. Калифорния) в двух формах: оранжевая приурочена к районам с оранжево-коричневыми базальтовыми породами, а светлая – к выходам светлых гранитов. Личинок и куколок многих бабочек очень трудно обнаружить, так как благодаря зеленой окраске они сливаются с листвой. </a:t>
            </a:r>
          </a:p>
          <a:p>
            <a:r>
              <a:rPr lang="ru-RU" sz="3600" dirty="0" smtClean="0"/>
              <a:t>Взрослые </a:t>
            </a:r>
            <a:r>
              <a:rPr lang="ru-RU" sz="3600" dirty="0" err="1" smtClean="0"/>
              <a:t>углокрыльницы</a:t>
            </a:r>
            <a:r>
              <a:rPr lang="ru-RU" sz="3600" dirty="0" smtClean="0"/>
              <a:t>,  </a:t>
            </a:r>
            <a:r>
              <a:rPr lang="ru-RU" sz="3600" dirty="0" smtClean="0"/>
              <a:t>сложив </a:t>
            </a:r>
            <a:endParaRPr lang="ru-RU" sz="3600" dirty="0" smtClean="0"/>
          </a:p>
          <a:p>
            <a:pPr>
              <a:buNone/>
            </a:pPr>
            <a:r>
              <a:rPr lang="ru-RU" sz="3600" dirty="0" smtClean="0"/>
              <a:t> </a:t>
            </a:r>
            <a:r>
              <a:rPr lang="ru-RU" sz="3600" dirty="0" smtClean="0"/>
              <a:t>   крылья</a:t>
            </a:r>
            <a:r>
              <a:rPr lang="ru-RU" sz="3600" dirty="0" smtClean="0"/>
              <a:t>, становятся очень </a:t>
            </a:r>
            <a:r>
              <a:rPr lang="ru-RU" sz="3600" dirty="0" smtClean="0"/>
              <a:t>похожими</a:t>
            </a:r>
          </a:p>
          <a:p>
            <a:pPr>
              <a:buNone/>
            </a:pPr>
            <a:r>
              <a:rPr lang="ru-RU" sz="3600" dirty="0" smtClean="0"/>
              <a:t> </a:t>
            </a:r>
            <a:r>
              <a:rPr lang="ru-RU" sz="3600" dirty="0" smtClean="0"/>
              <a:t>   </a:t>
            </a:r>
            <a:r>
              <a:rPr lang="ru-RU" sz="3600" dirty="0" smtClean="0"/>
              <a:t>на засохшие листья </a:t>
            </a:r>
            <a:r>
              <a:rPr lang="ru-RU" sz="3600" dirty="0" smtClean="0"/>
              <a:t>или кусочки </a:t>
            </a:r>
            <a:r>
              <a:rPr lang="ru-RU" sz="3600" dirty="0" smtClean="0"/>
              <a:t>коры. </a:t>
            </a:r>
            <a:endParaRPr lang="ru-RU" sz="3600" dirty="0" smtClean="0"/>
          </a:p>
          <a:p>
            <a:r>
              <a:rPr lang="ru-RU" sz="3600" dirty="0" smtClean="0"/>
              <a:t>Самый </a:t>
            </a:r>
            <a:r>
              <a:rPr lang="ru-RU" sz="3600" dirty="0" smtClean="0"/>
              <a:t>изумительный пример </a:t>
            </a:r>
            <a:r>
              <a:rPr lang="ru-RU" sz="3600" dirty="0" smtClean="0"/>
              <a:t>такой</a:t>
            </a:r>
          </a:p>
          <a:p>
            <a:pPr>
              <a:buNone/>
            </a:pPr>
            <a:r>
              <a:rPr lang="ru-RU" sz="3600" dirty="0" smtClean="0"/>
              <a:t> </a:t>
            </a:r>
            <a:r>
              <a:rPr lang="ru-RU" sz="3600" dirty="0" smtClean="0"/>
              <a:t>   </a:t>
            </a:r>
            <a:r>
              <a:rPr lang="ru-RU" sz="3600" dirty="0" smtClean="0"/>
              <a:t>покровительственной окраски </a:t>
            </a:r>
            <a:endParaRPr lang="ru-RU" sz="3600" dirty="0" smtClean="0"/>
          </a:p>
          <a:p>
            <a:pPr>
              <a:buNone/>
            </a:pPr>
            <a:r>
              <a:rPr lang="ru-RU" sz="3600" dirty="0" smtClean="0"/>
              <a:t> </a:t>
            </a:r>
            <a:r>
              <a:rPr lang="ru-RU" sz="3600" dirty="0" smtClean="0"/>
              <a:t>   демонстрируют </a:t>
            </a:r>
            <a:r>
              <a:rPr lang="ru-RU" sz="3600" dirty="0" smtClean="0"/>
              <a:t>азиатские бабочки </a:t>
            </a:r>
            <a:endParaRPr lang="ru-RU" sz="3600" dirty="0" smtClean="0"/>
          </a:p>
          <a:p>
            <a:pPr>
              <a:buNone/>
            </a:pPr>
            <a:r>
              <a:rPr lang="ru-RU" sz="3600" dirty="0" smtClean="0"/>
              <a:t>    </a:t>
            </a:r>
            <a:r>
              <a:rPr lang="ru-RU" sz="3600" dirty="0" err="1" smtClean="0"/>
              <a:t>листовид</a:t>
            </a:r>
            <a:r>
              <a:rPr lang="ru-RU" sz="3800" dirty="0" err="1" smtClean="0"/>
              <a:t>ки</a:t>
            </a:r>
            <a:r>
              <a:rPr lang="ru-RU" sz="3800" dirty="0" smtClean="0"/>
              <a:t>. 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7171" name="Picture 3" descr="1577_02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72198" y="3924036"/>
            <a:ext cx="3071802" cy="29339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Documents and Settings\Admin\Рабочий стол\Рисунок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К а л </a:t>
            </a:r>
            <a:r>
              <a:rPr lang="ru-RU" b="1" dirty="0" err="1" smtClean="0"/>
              <a:t>л</a:t>
            </a:r>
            <a:r>
              <a:rPr lang="ru-RU" b="1" dirty="0" smtClean="0"/>
              <a:t> и м а</a:t>
            </a:r>
            <a:endParaRPr lang="ru-RU" b="1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>
          <a:xfrm>
            <a:off x="5286380" y="1500174"/>
            <a:ext cx="3857620" cy="5357826"/>
          </a:xfrm>
        </p:spPr>
        <p:txBody>
          <a:bodyPr/>
          <a:lstStyle/>
          <a:p>
            <a:r>
              <a:rPr lang="ru-RU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Arial" charset="0"/>
              </a:rPr>
              <a:t>Каллиме помогает спасаться  от врагов форма крыльев. Они заострённые, и поэтому похожи на листья растений. </a:t>
            </a:r>
            <a:r>
              <a:rPr lang="ru-RU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Arial" charset="0"/>
              </a:rPr>
              <a:t>Каллимы</a:t>
            </a:r>
            <a:r>
              <a:rPr lang="ru-RU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Arial" charset="0"/>
              </a:rPr>
              <a:t> бывают разного цвета, но сам узор при этом не изменяется.</a:t>
            </a:r>
            <a:endParaRPr lang="ru-RU" dirty="0"/>
          </a:p>
        </p:txBody>
      </p:sp>
      <p:pic>
        <p:nvPicPr>
          <p:cNvPr id="6" name="Picture 7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0" y="2071678"/>
            <a:ext cx="5465008" cy="3643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Documents and Settings\Admin\Рабочий стол\Рисунок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0" y="0"/>
            <a:ext cx="4714876" cy="6858000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Другие бабочки используют камуфляж иного рода – «расчленяющую» окраску, как бы разрывающую очертания тела благодаря сочетанию контрастных пятен</a:t>
            </a:r>
            <a:r>
              <a:rPr lang="ru-RU" dirty="0" smtClean="0"/>
              <a:t>.</a:t>
            </a:r>
            <a:endParaRPr lang="ru-RU" dirty="0" smtClean="0"/>
          </a:p>
          <a:p>
            <a:r>
              <a:rPr lang="ru-RU" dirty="0" smtClean="0"/>
              <a:t>Некоторые виды несут на крыльях яркие отметины, призванные отвлекать внимание хищников от жизненно важных частей тела. </a:t>
            </a:r>
          </a:p>
          <a:p>
            <a:r>
              <a:rPr lang="ru-RU" dirty="0" smtClean="0"/>
              <a:t>Вероятно, для этого служат «глазки» на крыльях многих бархатниц и нимфалид и оранжевые крапины на них у некоторых белянок.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8195" name="Picture 3" descr="1577_01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69903" y="0"/>
            <a:ext cx="4374097" cy="32861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7" name="Picture 5" descr="PH0241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86314" y="3251638"/>
            <a:ext cx="4357686" cy="36063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9" name="Picture 3" descr="C:\Documents and Settings\Admin\Рабочий стол\Рисунок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571472" y="285728"/>
            <a:ext cx="8229600" cy="642942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cap="all" dirty="0" smtClean="0"/>
              <a:t>Другие защитные </a:t>
            </a:r>
            <a:r>
              <a:rPr lang="ru-RU" b="1" cap="all" dirty="0" smtClean="0"/>
              <a:t>средства:</a:t>
            </a:r>
          </a:p>
          <a:p>
            <a:pPr>
              <a:buNone/>
            </a:pPr>
            <a:endParaRPr lang="ru-RU" dirty="0" smtClean="0"/>
          </a:p>
          <a:p>
            <a:r>
              <a:rPr lang="ru-RU" dirty="0" smtClean="0"/>
              <a:t>Гусеницы многих дневных бабочек покрыты жесткими волосками, которые до некоторой степени защищают их от </a:t>
            </a:r>
            <a:r>
              <a:rPr lang="ru-RU" dirty="0" smtClean="0"/>
              <a:t>врагов.</a:t>
            </a:r>
          </a:p>
          <a:p>
            <a:r>
              <a:rPr lang="ru-RU" dirty="0" smtClean="0"/>
              <a:t>У </a:t>
            </a:r>
            <a:r>
              <a:rPr lang="ru-RU" dirty="0" smtClean="0"/>
              <a:t>личинок парусников сразу за головой на спине расположена Y-образная железистая структура, </a:t>
            </a:r>
            <a:r>
              <a:rPr lang="ru-RU" dirty="0" err="1" smtClean="0"/>
              <a:t>осметерий</a:t>
            </a:r>
            <a:r>
              <a:rPr lang="ru-RU" dirty="0" smtClean="0"/>
              <a:t>. Она выпячивается наружу всякий раз, когда гусеницу тревожат, распространяя при этом резкий запах. 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Admin\Рабочий стол\Рисунок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285720" y="285728"/>
            <a:ext cx="8401080" cy="6357982"/>
          </a:xfrm>
        </p:spPr>
        <p:txBody>
          <a:bodyPr>
            <a:normAutofit fontScale="85000" lnSpcReduction="10000"/>
          </a:bodyPr>
          <a:lstStyle/>
          <a:p>
            <a:pPr lvl="0" algn="ctr">
              <a:buNone/>
            </a:pPr>
            <a:r>
              <a:rPr lang="ru-RU" sz="4000" b="1" dirty="0" smtClean="0"/>
              <a:t>        </a:t>
            </a:r>
            <a:r>
              <a:rPr lang="ru-RU" sz="4700" b="1" i="1" dirty="0" smtClean="0">
                <a:solidFill>
                  <a:srgbClr val="FF0000"/>
                </a:solidFill>
                <a:cs typeface="Andalus" pitchFamily="2" charset="-78"/>
              </a:rPr>
              <a:t>Только против человека бабочки бессильны. </a:t>
            </a:r>
          </a:p>
          <a:p>
            <a:pPr>
              <a:buNone/>
            </a:pPr>
            <a:endParaRPr lang="ru-RU" sz="4000" b="1" dirty="0" smtClean="0"/>
          </a:p>
          <a:p>
            <a:pPr algn="ctr">
              <a:buNone/>
            </a:pPr>
            <a:r>
              <a:rPr lang="ru-RU" sz="4000" b="1" dirty="0" smtClean="0"/>
              <a:t> </a:t>
            </a:r>
            <a:r>
              <a:rPr lang="ru-RU" sz="4000" b="1" dirty="0" smtClean="0"/>
              <a:t>     Бабочки сильно страдают </a:t>
            </a:r>
            <a:r>
              <a:rPr lang="ru-RU" sz="4000" b="1" dirty="0" smtClean="0"/>
              <a:t>от сокращения мест обитания. Неумеренный отлов и коллекционирование – тоже причина их сокращения.</a:t>
            </a:r>
          </a:p>
          <a:p>
            <a:pPr lvl="0" algn="ctr">
              <a:buNone/>
            </a:pPr>
            <a:r>
              <a:rPr lang="ru-RU" sz="4000" b="1" i="1" dirty="0" smtClean="0">
                <a:solidFill>
                  <a:srgbClr val="FF0000"/>
                </a:solidFill>
                <a:cs typeface="Andalus" pitchFamily="2" charset="-78"/>
              </a:rPr>
              <a:t> Поэтому </a:t>
            </a:r>
            <a:r>
              <a:rPr lang="ru-RU" sz="4000" b="1" i="1" dirty="0" smtClean="0">
                <a:solidFill>
                  <a:srgbClr val="FF0000"/>
                </a:solidFill>
                <a:cs typeface="Andalus" pitchFamily="2" charset="-78"/>
              </a:rPr>
              <a:t>еще раз напоминаем: научись любоваться и наблюдать. Не истребляй, а охраняй.</a:t>
            </a:r>
          </a:p>
          <a:p>
            <a:pPr lvl="0" algn="ctr">
              <a:buNone/>
            </a:pPr>
            <a:r>
              <a:rPr lang="ru-RU" sz="4000" b="1" i="1" dirty="0" smtClean="0">
                <a:solidFill>
                  <a:srgbClr val="FF0000"/>
                </a:solidFill>
                <a:cs typeface="Andalus" pitchFamily="2" charset="-78"/>
              </a:rPr>
              <a:t>   Это </a:t>
            </a:r>
            <a:r>
              <a:rPr lang="ru-RU" sz="4000" b="1" i="1" dirty="0" smtClean="0">
                <a:solidFill>
                  <a:srgbClr val="FF0000"/>
                </a:solidFill>
                <a:cs typeface="Andalus" pitchFamily="2" charset="-78"/>
              </a:rPr>
              <a:t>— важное дело человека на Земле. </a:t>
            </a:r>
            <a:r>
              <a:rPr lang="ru-RU" sz="4000" b="1" i="1" dirty="0" smtClean="0">
                <a:solidFill>
                  <a:srgbClr val="FF0000"/>
                </a:solidFill>
              </a:rPr>
              <a:t> </a:t>
            </a:r>
          </a:p>
          <a:p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Documents and Settings\Admin\Рабочий стол\Рисунок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500034" y="3214686"/>
            <a:ext cx="8072526" cy="31393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66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Courier New" pitchFamily="49" charset="0"/>
              <a:ea typeface="Times New Roman" pitchFamily="18" charset="0"/>
              <a:cs typeface="Courier New" pitchFamily="49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6600" b="1" i="1" u="sng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Mistral" pitchFamily="66" charset="0"/>
                <a:cs typeface="Courier New" pitchFamily="49" charset="0"/>
              </a:rPr>
              <a:t>ПРОСТО</a:t>
            </a:r>
            <a:r>
              <a:rPr kumimoji="0" lang="ru-RU" sz="6600" b="1" i="1" u="sng" strike="noStrike" cap="none" normalizeH="0" dirty="0" smtClean="0">
                <a:ln>
                  <a:noFill/>
                </a:ln>
                <a:solidFill>
                  <a:srgbClr val="FFFF00"/>
                </a:solidFill>
                <a:effectLst/>
                <a:latin typeface="Mistral" pitchFamily="66" charset="0"/>
                <a:cs typeface="Courier New" pitchFamily="49" charset="0"/>
              </a:rPr>
              <a:t>  БЕРЕГИ  ТО,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6600" b="1" i="1" u="sng" strike="noStrike" cap="none" normalizeH="0" dirty="0" smtClean="0">
                <a:ln>
                  <a:noFill/>
                </a:ln>
                <a:solidFill>
                  <a:srgbClr val="FFFF00"/>
                </a:solidFill>
                <a:effectLst/>
                <a:latin typeface="Mistral" pitchFamily="66" charset="0"/>
                <a:cs typeface="Courier New" pitchFamily="49" charset="0"/>
              </a:rPr>
              <a:t>ЧТО  </a:t>
            </a:r>
            <a:r>
              <a:rPr kumimoji="0" lang="ru-RU" sz="6600" b="1" i="1" u="sng" strike="noStrike" cap="none" normalizeH="0" dirty="0" smtClean="0">
                <a:ln>
                  <a:noFill/>
                </a:ln>
                <a:solidFill>
                  <a:srgbClr val="FFFF00"/>
                </a:solidFill>
                <a:effectLst/>
                <a:latin typeface="Mistral" pitchFamily="66" charset="0"/>
                <a:cs typeface="Courier New" pitchFamily="49" charset="0"/>
              </a:rPr>
              <a:t>ТЕБЯ  ОКРУЖАЕТ!</a:t>
            </a:r>
            <a:endParaRPr kumimoji="0" lang="ru-RU" sz="6600" b="1" i="1" u="sng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Mistral" pitchFamily="66" charset="0"/>
              <a:cs typeface="Arial" pitchFamily="34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Голубка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7108842" cy="4525963"/>
          </a:xfrm>
        </p:spPr>
      </p:pic>
      <p:pic>
        <p:nvPicPr>
          <p:cNvPr id="5" name="Рисунок 4" descr="Чёрная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500570"/>
            <a:ext cx="4714876" cy="2357430"/>
          </a:xfrm>
          <a:prstGeom prst="rect">
            <a:avLst/>
          </a:prstGeom>
        </p:spPr>
      </p:pic>
      <p:pic>
        <p:nvPicPr>
          <p:cNvPr id="6" name="Рисунок 5" descr="Адмирал - копия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43438" y="4500570"/>
            <a:ext cx="4500562" cy="2357430"/>
          </a:xfrm>
          <a:prstGeom prst="rect">
            <a:avLst/>
          </a:prstGeom>
        </p:spPr>
      </p:pic>
      <p:pic>
        <p:nvPicPr>
          <p:cNvPr id="7" name="Рисунок 6" descr="Аполлон - копия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143768" y="0"/>
            <a:ext cx="2000232" cy="4572008"/>
          </a:xfrm>
          <a:prstGeom prst="rect">
            <a:avLst/>
          </a:prstGeom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:\Documents and Settings\Admin\Рабочий стол\Рисунок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2" descr="C:\Documents and Settings\user\Рабочий стол\Виртуальный фотоальбом_ Насекомые.files\bater6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786050" y="1593635"/>
            <a:ext cx="6766556" cy="5264365"/>
          </a:xfrm>
          <a:noFill/>
        </p:spPr>
      </p:pic>
      <p:pic>
        <p:nvPicPr>
          <p:cNvPr id="4" name="Picture 6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928670"/>
            <a:ext cx="2572109" cy="1657581"/>
          </a:xfrm>
          <a:prstGeom prst="rect">
            <a:avLst/>
          </a:prstGeom>
          <a:noFill/>
        </p:spPr>
      </p:pic>
      <p:pic>
        <p:nvPicPr>
          <p:cNvPr id="5" name="Picture 9">
            <a:hlinkClick r:id="" action="ppaction://hlinkshowjump?jump=nextslide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8596" y="3643314"/>
            <a:ext cx="1933575" cy="20478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178" name="Picture 2" descr="C:\Documents and Settings\Admin\Рабочий стол\Рисунок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66FF99"/>
                    </a:gs>
                    <a:gs pos="100000">
                      <a:srgbClr val="3399FF"/>
                    </a:gs>
                  </a:gsLst>
                  <a:path path="rect">
                    <a:fillToRect r="100000" b="100000"/>
                  </a:path>
                </a:gradFill>
                <a:latin typeface="Century Schoolbook"/>
              </a:rPr>
              <a:t>Строение  бабочки</a:t>
            </a:r>
            <a:br>
              <a:rPr lang="ru-RU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66FF99"/>
                    </a:gs>
                    <a:gs pos="100000">
                      <a:srgbClr val="3399FF"/>
                    </a:gs>
                  </a:gsLst>
                  <a:path path="rect">
                    <a:fillToRect r="100000" b="100000"/>
                  </a:path>
                </a:gradFill>
                <a:latin typeface="Century Schoolbook"/>
              </a:rPr>
            </a:b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2"/>
          </p:nvPr>
        </p:nvSpPr>
        <p:spPr>
          <a:xfrm>
            <a:off x="4857752" y="928670"/>
            <a:ext cx="4286248" cy="5715040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ru-RU" sz="24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Тело бабочки разделено на:</a:t>
            </a:r>
          </a:p>
          <a:p>
            <a:pPr lvl="1">
              <a:lnSpc>
                <a:spcPct val="90000"/>
              </a:lnSpc>
            </a:pPr>
            <a:r>
              <a:rPr lang="ru-RU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голову</a:t>
            </a:r>
          </a:p>
          <a:p>
            <a:pPr lvl="1">
              <a:lnSpc>
                <a:spcPct val="90000"/>
              </a:lnSpc>
            </a:pPr>
            <a:r>
              <a:rPr lang="ru-RU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грудь</a:t>
            </a:r>
          </a:p>
          <a:p>
            <a:pPr lvl="1">
              <a:lnSpc>
                <a:spcPct val="90000"/>
              </a:lnSpc>
            </a:pPr>
            <a:r>
              <a:rPr lang="ru-RU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брюшко</a:t>
            </a:r>
          </a:p>
          <a:p>
            <a:pPr>
              <a:buFontTx/>
              <a:buChar char="-"/>
            </a:pPr>
            <a:r>
              <a:rPr lang="ru-RU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2 </a:t>
            </a:r>
            <a:r>
              <a:rPr lang="ru-RU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пары </a:t>
            </a:r>
            <a:r>
              <a:rPr lang="ru-RU" sz="2000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крыльев, </a:t>
            </a:r>
            <a:r>
              <a:rPr lang="ru-RU" sz="2000" b="1" dirty="0" smtClean="0"/>
              <a:t>покрытых чешуйками- видоизмененными </a:t>
            </a:r>
            <a:r>
              <a:rPr lang="ru-RU" sz="2000" b="1" dirty="0" smtClean="0"/>
              <a:t>хитиновыми </a:t>
            </a:r>
            <a:r>
              <a:rPr lang="ru-RU" sz="2000" b="1" dirty="0" smtClean="0"/>
              <a:t>волосками</a:t>
            </a:r>
          </a:p>
          <a:p>
            <a:pPr>
              <a:buFontTx/>
              <a:buChar char="-"/>
            </a:pPr>
            <a:r>
              <a:rPr lang="ru-RU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пара </a:t>
            </a:r>
            <a:r>
              <a:rPr lang="ru-RU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длинных членистых антенн </a:t>
            </a:r>
            <a:r>
              <a:rPr lang="ru-RU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– усиков</a:t>
            </a:r>
          </a:p>
          <a:p>
            <a:pPr>
              <a:buFontTx/>
              <a:buChar char="-"/>
            </a:pPr>
            <a:r>
              <a:rPr lang="ru-RU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3 </a:t>
            </a:r>
            <a:r>
              <a:rPr lang="ru-RU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пары </a:t>
            </a:r>
            <a:r>
              <a:rPr lang="ru-RU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ножек</a:t>
            </a:r>
          </a:p>
          <a:p>
            <a:pPr>
              <a:buFontTx/>
              <a:buChar char="-"/>
            </a:pPr>
            <a:r>
              <a:rPr lang="ru-RU" sz="20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Большие </a:t>
            </a:r>
            <a:r>
              <a:rPr lang="ru-RU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полусферические глаза </a:t>
            </a:r>
            <a:r>
              <a:rPr lang="ru-RU" sz="2000" dirty="0" smtClean="0"/>
              <a:t>занимают большую часть головы и состоят из множества фасеток, каждая из которых – глаз в миниатюре. Они</a:t>
            </a:r>
            <a:r>
              <a:rPr lang="ru-RU" sz="2000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бывают белого, желтого, оранжевого, красного, и коричневого цвета.</a:t>
            </a:r>
          </a:p>
          <a:p>
            <a:endParaRPr lang="ru-RU" dirty="0"/>
          </a:p>
        </p:txBody>
      </p:sp>
      <p:pic>
        <p:nvPicPr>
          <p:cNvPr id="27649" name="Picture 1" descr="1577_00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071546"/>
            <a:ext cx="5214384" cy="45720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54" name="Picture 2" descr="C:\Documents and Settings\Admin\Рабочий стол\Рисунок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214282" y="285728"/>
            <a:ext cx="4643470" cy="6572272"/>
          </a:xfrm>
        </p:spPr>
        <p:txBody>
          <a:bodyPr>
            <a:normAutofit fontScale="70000" lnSpcReduction="20000"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smtClean="0"/>
              <a:t>На нижней стороне головы располагается ротовой аппарат - скручивающийся в спираль хоботок, образованный соединенными между собой, но не сросшимися наружными лопастями нижних челюстей. Через хоботок бабочка высасывает нектар с помощью  похожего  на кузнечные мехи глоточного насоса. </a:t>
            </a:r>
            <a:endParaRPr lang="en-US" dirty="0" smtClean="0"/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smtClean="0"/>
              <a:t>Почти </a:t>
            </a:r>
            <a:r>
              <a:rPr lang="ru-RU" dirty="0" smtClean="0"/>
              <a:t>всегда по сторонам хоботка располагаются 3-члениковые густо покрытые чешуйками сенсорные органы – </a:t>
            </a:r>
            <a:r>
              <a:rPr lang="ru-RU" dirty="0" err="1" smtClean="0"/>
              <a:t>нижнегубные</a:t>
            </a:r>
            <a:r>
              <a:rPr lang="ru-RU" dirty="0" smtClean="0"/>
              <a:t> щупики. </a:t>
            </a:r>
            <a:endParaRPr lang="en-US" dirty="0" smtClean="0"/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7030A0"/>
                </a:solidFill>
              </a:rPr>
              <a:t>Слух</a:t>
            </a:r>
            <a:r>
              <a:rPr lang="ru-RU" b="1" dirty="0" smtClean="0"/>
              <a:t> </a:t>
            </a:r>
            <a:r>
              <a:rPr lang="ru-RU" dirty="0" smtClean="0"/>
              <a:t>развит очень хорошо, слышат ультразвук и зачастую страдают от него.   </a:t>
            </a:r>
            <a:endParaRPr lang="en-US" dirty="0" smtClean="0"/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7030A0"/>
                </a:solidFill>
              </a:rPr>
              <a:t>Органы </a:t>
            </a:r>
            <a:r>
              <a:rPr lang="ru-RU" b="1" dirty="0" smtClean="0">
                <a:solidFill>
                  <a:srgbClr val="7030A0"/>
                </a:solidFill>
              </a:rPr>
              <a:t>обоняния </a:t>
            </a:r>
            <a:r>
              <a:rPr lang="ru-RU" dirty="0" smtClean="0"/>
              <a:t>достигают фантастической остроты. </a:t>
            </a:r>
            <a:endParaRPr lang="en-US" dirty="0" smtClean="0"/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smtClean="0"/>
              <a:t>Также </a:t>
            </a:r>
            <a:r>
              <a:rPr lang="ru-RU" dirty="0" smtClean="0"/>
              <a:t>отлично развито </a:t>
            </a:r>
            <a:r>
              <a:rPr lang="ru-RU" b="1" dirty="0" smtClean="0">
                <a:solidFill>
                  <a:srgbClr val="7030A0"/>
                </a:solidFill>
              </a:rPr>
              <a:t>чувство вкуса</a:t>
            </a:r>
            <a:r>
              <a:rPr lang="ru-RU" b="1" dirty="0" smtClean="0"/>
              <a:t>, </a:t>
            </a:r>
            <a:endParaRPr lang="ru-RU" dirty="0" smtClean="0"/>
          </a:p>
          <a:p>
            <a:r>
              <a:rPr lang="ru-RU" dirty="0" smtClean="0"/>
              <a:t>они пробуют пищу лапками и хоботом, причём вкус сахара распознают в растворах в самых малых концентрациях. Органы вкуса по части сладкого превосходят органы вкуса человека в 2 тыс. раз!</a:t>
            </a:r>
            <a:endParaRPr lang="ru-RU" dirty="0"/>
          </a:p>
        </p:txBody>
      </p:sp>
      <p:pic>
        <p:nvPicPr>
          <p:cNvPr id="6" name="Picture 5" descr="823BE4A5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lum bright="-30000" contrast="54000"/>
          </a:blip>
          <a:srcRect l="-3001" t="10938"/>
          <a:stretch>
            <a:fillRect/>
          </a:stretch>
        </p:blipFill>
        <p:spPr bwMode="auto">
          <a:xfrm>
            <a:off x="6019344" y="0"/>
            <a:ext cx="3124656" cy="3554419"/>
          </a:xfrm>
          <a:prstGeom prst="rect">
            <a:avLst/>
          </a:prstGeom>
          <a:noFill/>
        </p:spPr>
      </p:pic>
      <p:pic>
        <p:nvPicPr>
          <p:cNvPr id="28673" name="Picture 1" descr="1577_00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214942" y="3357562"/>
            <a:ext cx="4334314" cy="3407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Motion origin="layout" path="M 0.34045 -0.28866 L 0.00173 0.01597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9" y="15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Admin\Рабочий стол\Рисунок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457200" y="0"/>
            <a:ext cx="8229600" cy="6858000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/>
              <a:t>        </a:t>
            </a:r>
            <a:r>
              <a:rPr lang="ru-RU" sz="3000" dirty="0" smtClean="0"/>
              <a:t>Крылья бабочек  стеклянно-прозрачные, покрыты густым строем чешуек, расположенных ровными рядами и сложенных друг на друга, как черепица или серебристые деревянные «лемеха», одевающие купола старинных русских церквушек. </a:t>
            </a:r>
          </a:p>
          <a:p>
            <a:pPr>
              <a:buNone/>
            </a:pPr>
            <a:r>
              <a:rPr lang="ru-RU" sz="3000" dirty="0" smtClean="0"/>
              <a:t>         Чешуйки бывают разные по форме, и все они — видоизмененные волоски. В некоторых, как в прозрачных мешочках, собраны зернышки окрашенного вещества — пигмента, это цветные чешуйки.</a:t>
            </a:r>
          </a:p>
          <a:p>
            <a:pPr>
              <a:buNone/>
            </a:pPr>
            <a:r>
              <a:rPr lang="ru-RU" sz="3000" dirty="0" smtClean="0"/>
              <a:t>         Но есть чешуйки оптические — они бесцветны и покрыты тончайшими ребрышками, лучи света «преломляются» в них, и крыло сверкает радужным, металлическим блеском — зеленым, огненным, ярко-синим! </a:t>
            </a:r>
          </a:p>
          <a:p>
            <a:endParaRPr lang="ru-RU" dirty="0"/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30" name="Picture 2" descr="C:\Documents and Settings\Admin\Рабочий стол\Рисунок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417638"/>
          </a:xfrm>
        </p:spPr>
        <p:txBody>
          <a:bodyPr>
            <a:normAutofit/>
          </a:bodyPr>
          <a:lstStyle/>
          <a:p>
            <a:r>
              <a:rPr lang="ru-RU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66FF99"/>
                    </a:gs>
                    <a:gs pos="100000">
                      <a:srgbClr val="3399FF"/>
                    </a:gs>
                  </a:gsLst>
                  <a:path path="rect">
                    <a:fillToRect r="100000" b="100000"/>
                  </a:path>
                </a:gradFill>
                <a:latin typeface="Century Schoolbook"/>
              </a:rPr>
              <a:t>Развитие  бабочки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357158" y="1214422"/>
            <a:ext cx="8372476" cy="5643578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  <a:buClr>
                <a:schemeClr val="hlink"/>
              </a:buClr>
              <a:buNone/>
              <a:tabLst>
                <a:tab pos="0" algn="l"/>
              </a:tabLst>
            </a:pPr>
            <a:r>
              <a:rPr lang="ru-RU" sz="24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Бабочки — насекомые с полным циклом превращений. Превращения имеют четыре стадии:</a:t>
            </a:r>
          </a:p>
          <a:p>
            <a:pPr marL="2085975" lvl="1">
              <a:lnSpc>
                <a:spcPct val="90000"/>
              </a:lnSpc>
              <a:buFontTx/>
              <a:buChar char="–"/>
              <a:tabLst>
                <a:tab pos="0" algn="l"/>
              </a:tabLst>
            </a:pPr>
            <a:r>
              <a:rPr lang="ru-RU" sz="24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яйцо</a:t>
            </a:r>
          </a:p>
          <a:p>
            <a:pPr marL="2085975" lvl="1">
              <a:lnSpc>
                <a:spcPct val="90000"/>
              </a:lnSpc>
              <a:buFontTx/>
              <a:buChar char="–"/>
              <a:tabLst>
                <a:tab pos="0" algn="l"/>
              </a:tabLst>
            </a:pPr>
            <a:r>
              <a:rPr lang="ru-RU" sz="24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r>
              <a:rPr lang="ru-RU" sz="24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личинка (гусеница)</a:t>
            </a:r>
            <a:endParaRPr lang="ru-RU" sz="2400" b="1" dirty="0" smtClean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marL="2085975" lvl="1">
              <a:lnSpc>
                <a:spcPct val="90000"/>
              </a:lnSpc>
              <a:buFontTx/>
              <a:buChar char="–"/>
              <a:tabLst>
                <a:tab pos="0" algn="l"/>
              </a:tabLst>
            </a:pPr>
            <a:r>
              <a:rPr lang="ru-RU" sz="24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куколка</a:t>
            </a:r>
          </a:p>
          <a:p>
            <a:pPr marL="2085975" lvl="1">
              <a:lnSpc>
                <a:spcPct val="90000"/>
              </a:lnSpc>
              <a:buFontTx/>
              <a:buChar char="–"/>
              <a:tabLst>
                <a:tab pos="0" algn="l"/>
              </a:tabLst>
            </a:pPr>
            <a:r>
              <a:rPr lang="ru-RU" sz="24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r>
              <a:rPr lang="ru-RU" sz="24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бабочка (имаго)</a:t>
            </a:r>
            <a:endParaRPr lang="ru-RU" sz="2400" b="1" dirty="0" smtClean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>
              <a:lnSpc>
                <a:spcPct val="90000"/>
              </a:lnSpc>
              <a:buClr>
                <a:schemeClr val="hlink"/>
              </a:buClr>
              <a:buNone/>
              <a:tabLst>
                <a:tab pos="0" algn="l"/>
              </a:tabLst>
            </a:pPr>
            <a:r>
              <a:rPr lang="ru-RU" sz="24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   Причудливый узор крыльев можно считать брачным нарядом бабочек. Одна бабочка, в зависимости от вида, может отложить от нескольких десятков до 1000 и более яиц. </a:t>
            </a:r>
          </a:p>
          <a:p>
            <a:pPr>
              <a:lnSpc>
                <a:spcPct val="90000"/>
              </a:lnSpc>
              <a:buClr>
                <a:schemeClr val="hlink"/>
              </a:buClr>
              <a:buNone/>
              <a:tabLst>
                <a:tab pos="0" algn="l"/>
              </a:tabLst>
            </a:pPr>
            <a:r>
              <a:rPr lang="ru-RU" sz="24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   Новорожденные бабочки очень прожорливы.</a:t>
            </a:r>
          </a:p>
          <a:p>
            <a:pPr>
              <a:lnSpc>
                <a:spcPct val="90000"/>
              </a:lnSpc>
              <a:buClr>
                <a:schemeClr val="hlink"/>
              </a:buClr>
              <a:buNone/>
              <a:tabLst>
                <a:tab pos="0" algn="l"/>
              </a:tabLst>
            </a:pPr>
            <a:r>
              <a:rPr lang="ru-RU" sz="24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Тело гусеницы— сложная  </a:t>
            </a:r>
            <a:r>
              <a:rPr lang="ru-RU" sz="2400" b="1" dirty="0" err="1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система,включающая</a:t>
            </a:r>
            <a:r>
              <a:rPr lang="ru-RU" sz="24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в себя около 2000 разнообразных мышц.  </a:t>
            </a:r>
            <a:endParaRPr lang="ru-RU" dirty="0"/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551</TotalTime>
  <Words>2335</Words>
  <PresentationFormat>Экран (4:3)</PresentationFormat>
  <Paragraphs>153</Paragraphs>
  <Slides>51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51</vt:i4>
      </vt:variant>
    </vt:vector>
  </HeadingPairs>
  <TitlesOfParts>
    <vt:vector size="52" baseType="lpstr">
      <vt:lpstr>Тема Office</vt:lpstr>
      <vt:lpstr>Слайд 1</vt:lpstr>
      <vt:lpstr> Б А Б О Ч К И </vt:lpstr>
      <vt:lpstr>Бабочки, должно быть, одни из самых красивых живых существ на Земле! Они похожи на ожившие цветы, причудливость и яркость окраски их крыльев поистине сказочная. </vt:lpstr>
      <vt:lpstr>Слайд 4</vt:lpstr>
      <vt:lpstr>Слайд 5</vt:lpstr>
      <vt:lpstr>Строение  бабочки </vt:lpstr>
      <vt:lpstr>Слайд 7</vt:lpstr>
      <vt:lpstr>Слайд 8</vt:lpstr>
      <vt:lpstr>Развитие  бабочки</vt:lpstr>
      <vt:lpstr>Слайд 10</vt:lpstr>
      <vt:lpstr>Слайд 11</vt:lpstr>
      <vt:lpstr>МНОГООБРАЗИЕ  БАБОЧЕК</vt:lpstr>
      <vt:lpstr>Бабочки делятся на две группы:    дневные  и  ночные  </vt:lpstr>
      <vt:lpstr>Дневные, или буловоусые, бабочки </vt:lpstr>
      <vt:lpstr>Ночные, или разноусые, бабочки</vt:lpstr>
      <vt:lpstr>Имена у них красивые, это часто имена греческих богов и героев: Аполлон, Психея, Гектор, Икар. Так люди выразили свое восхищение яркой красотой бабочек. </vt:lpstr>
      <vt:lpstr>Легенды о бабочках:</vt:lpstr>
      <vt:lpstr>П С И Х Е Я</vt:lpstr>
      <vt:lpstr>И К А Р </vt:lpstr>
      <vt:lpstr>Г А Л А Т Е Я</vt:lpstr>
      <vt:lpstr>М А Х А О Н</vt:lpstr>
      <vt:lpstr>МАХАОН</vt:lpstr>
      <vt:lpstr>ПАВЛИНИЙ  ГЛАЗ</vt:lpstr>
      <vt:lpstr>ПАВЛИНИЙ ГЛАЗ (ДНЕВНОЙ)  </vt:lpstr>
      <vt:lpstr>ПАВЛИНИЙ ГЛАЗ  (НОЧНОЙ БОЛЬШОЙ)  </vt:lpstr>
      <vt:lpstr>АРТЕМИДА</vt:lpstr>
      <vt:lpstr>АПОЛЛОН</vt:lpstr>
      <vt:lpstr>ГОЛУБЯНКИ </vt:lpstr>
      <vt:lpstr>ДАНАИДЫ</vt:lpstr>
      <vt:lpstr>АТЛАС </vt:lpstr>
      <vt:lpstr>ЛИМОННИЦА </vt:lpstr>
      <vt:lpstr>Морфо Дидиус </vt:lpstr>
      <vt:lpstr>Морфо Ахилл  </vt:lpstr>
      <vt:lpstr>Слайд 34</vt:lpstr>
      <vt:lpstr>Вредные  бабочки</vt:lpstr>
      <vt:lpstr>Капустница</vt:lpstr>
      <vt:lpstr>Озимая совка.</vt:lpstr>
      <vt:lpstr>В коллекциях, собранных более 100 лет назад, бабочки сверкают прежней свежестью красок.  </vt:lpstr>
      <vt:lpstr>Слайд 39</vt:lpstr>
      <vt:lpstr>Слайд 40</vt:lpstr>
      <vt:lpstr>Слайд 41</vt:lpstr>
      <vt:lpstr>Слайд 42</vt:lpstr>
      <vt:lpstr>Слайд 43</vt:lpstr>
      <vt:lpstr>Слайд 44</vt:lpstr>
      <vt:lpstr>К а л л и м а</vt:lpstr>
      <vt:lpstr>Слайд 46</vt:lpstr>
      <vt:lpstr>Слайд 47</vt:lpstr>
      <vt:lpstr>Слайд 48</vt:lpstr>
      <vt:lpstr>Слайд 49</vt:lpstr>
      <vt:lpstr>Слайд 50</vt:lpstr>
      <vt:lpstr>Слайд 51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Maria</dc:creator>
  <cp:lastModifiedBy>Admin</cp:lastModifiedBy>
  <cp:revision>59</cp:revision>
  <dcterms:created xsi:type="dcterms:W3CDTF">2009-12-09T17:03:29Z</dcterms:created>
  <dcterms:modified xsi:type="dcterms:W3CDTF">2010-01-28T19:57:34Z</dcterms:modified>
</cp:coreProperties>
</file>