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64" r:id="rId2"/>
    <p:sldId id="281" r:id="rId3"/>
    <p:sldId id="265" r:id="rId4"/>
    <p:sldId id="266" r:id="rId5"/>
    <p:sldId id="267" r:id="rId6"/>
    <p:sldId id="268" r:id="rId7"/>
    <p:sldId id="269" r:id="rId8"/>
    <p:sldId id="271" r:id="rId9"/>
    <p:sldId id="273" r:id="rId10"/>
    <p:sldId id="272" r:id="rId11"/>
    <p:sldId id="282" r:id="rId12"/>
    <p:sldId id="274" r:id="rId13"/>
    <p:sldId id="276" r:id="rId14"/>
    <p:sldId id="275" r:id="rId15"/>
    <p:sldId id="277" r:id="rId16"/>
    <p:sldId id="278" r:id="rId17"/>
    <p:sldId id="279" r:id="rId18"/>
    <p:sldId id="280" r:id="rId19"/>
    <p:sldId id="283"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B2D0E94-CA62-47AF-A628-212A3B4D42DC}" type="datetimeFigureOut">
              <a:rPr lang="ru-RU" smtClean="0"/>
              <a:pPr/>
              <a:t>30.01.2010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4112F3B-639D-4CA8-B4EF-6267E370295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B2D0E94-CA62-47AF-A628-212A3B4D42DC}" type="datetimeFigureOut">
              <a:rPr lang="ru-RU" smtClean="0"/>
              <a:pPr/>
              <a:t>30.01.2010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4112F3B-639D-4CA8-B4EF-6267E370295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7B2D0E94-CA62-47AF-A628-212A3B4D42DC}" type="datetimeFigureOut">
              <a:rPr lang="ru-RU" smtClean="0"/>
              <a:pPr/>
              <a:t>30.01.2010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4112F3B-639D-4CA8-B4EF-6267E370295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B2D0E94-CA62-47AF-A628-212A3B4D42DC}" type="datetimeFigureOut">
              <a:rPr lang="ru-RU" smtClean="0"/>
              <a:pPr/>
              <a:t>30.01.2010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4112F3B-639D-4CA8-B4EF-6267E370295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B2D0E94-CA62-47AF-A628-212A3B4D42DC}" type="datetimeFigureOut">
              <a:rPr lang="ru-RU" smtClean="0"/>
              <a:pPr/>
              <a:t>30.01.2010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E4112F3B-639D-4CA8-B4EF-6267E370295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B2D0E94-CA62-47AF-A628-212A3B4D42DC}" type="datetimeFigureOut">
              <a:rPr lang="ru-RU" smtClean="0"/>
              <a:pPr/>
              <a:t>30.01.2010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4112F3B-639D-4CA8-B4EF-6267E370295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B2D0E94-CA62-47AF-A628-212A3B4D42DC}" type="datetimeFigureOut">
              <a:rPr lang="ru-RU" smtClean="0"/>
              <a:pPr/>
              <a:t>30.01.2010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E4112F3B-639D-4CA8-B4EF-6267E370295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B2D0E94-CA62-47AF-A628-212A3B4D42DC}" type="datetimeFigureOut">
              <a:rPr lang="ru-RU" smtClean="0"/>
              <a:pPr/>
              <a:t>30.01.2010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E4112F3B-639D-4CA8-B4EF-6267E370295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7B2D0E94-CA62-47AF-A628-212A3B4D42DC}" type="datetimeFigureOut">
              <a:rPr lang="ru-RU" smtClean="0"/>
              <a:pPr/>
              <a:t>30.01.2010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E4112F3B-639D-4CA8-B4EF-6267E370295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B2D0E94-CA62-47AF-A628-212A3B4D42DC}" type="datetimeFigureOut">
              <a:rPr lang="ru-RU" smtClean="0"/>
              <a:pPr/>
              <a:t>30.01.2010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4112F3B-639D-4CA8-B4EF-6267E370295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7B2D0E94-CA62-47AF-A628-212A3B4D42DC}" type="datetimeFigureOut">
              <a:rPr lang="ru-RU" smtClean="0"/>
              <a:pPr/>
              <a:t>30.01.2010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4112F3B-639D-4CA8-B4EF-6267E3702953}"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B2D0E94-CA62-47AF-A628-212A3B4D42DC}" type="datetimeFigureOut">
              <a:rPr lang="ru-RU" smtClean="0"/>
              <a:pPr/>
              <a:t>30.01.2010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4112F3B-639D-4CA8-B4EF-6267E370295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hyperlink" Target="http://en.wikipedia.org/wiki/File:Robin_Hood_Memorial.jp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File:Robin_Hood_Memorial.jpg" TargetMode="External"/><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00364" y="571480"/>
            <a:ext cx="6132320" cy="2923877"/>
          </a:xfrm>
          <a:prstGeom prst="rect">
            <a:avLst/>
          </a:prstGeom>
        </p:spPr>
        <p:txBody>
          <a:bodyPr wrap="square">
            <a:spAutoFit/>
          </a:bodyPr>
          <a:lstStyle/>
          <a:p>
            <a:r>
              <a:rPr lang="en-US" sz="7200" b="1" i="1" dirty="0" smtClean="0">
                <a:latin typeface="AGKornelia" pitchFamily="2" charset="0"/>
              </a:rPr>
              <a:t>Britain in Personalities.</a:t>
            </a:r>
            <a:r>
              <a:rPr lang="ru-RU" sz="7200" b="1" i="1" dirty="0" smtClean="0">
                <a:latin typeface="+mj-lt"/>
              </a:rPr>
              <a:t> </a:t>
            </a:r>
            <a:r>
              <a:rPr lang="en-US" sz="7200" b="1" i="1" dirty="0">
                <a:latin typeface="AGKornelia" pitchFamily="2" charset="0"/>
              </a:rPr>
              <a:t> </a:t>
            </a:r>
            <a:endParaRPr lang="ru-RU" sz="7200" b="1" i="1" dirty="0">
              <a:latin typeface="Book Antiqua" pitchFamily="18" charset="0"/>
            </a:endParaRPr>
          </a:p>
          <a:p>
            <a:r>
              <a:rPr lang="ru-RU" sz="4000" b="1" i="1" dirty="0" smtClean="0">
                <a:latin typeface="Book Antiqua" pitchFamily="18" charset="0"/>
              </a:rPr>
              <a:t>  </a:t>
            </a:r>
            <a:endParaRPr lang="ru-RU" sz="3200" b="1" dirty="0"/>
          </a:p>
        </p:txBody>
      </p:sp>
      <p:pic>
        <p:nvPicPr>
          <p:cNvPr id="5" name="Picture 8" descr="http://www.pssp.ru/uploads/posts/2009-05/1242251015_1.jpg"/>
          <p:cNvPicPr>
            <a:picLocks noChangeAspect="1" noChangeArrowheads="1"/>
          </p:cNvPicPr>
          <p:nvPr/>
        </p:nvPicPr>
        <p:blipFill>
          <a:blip r:embed="rId2"/>
          <a:srcRect/>
          <a:stretch>
            <a:fillRect/>
          </a:stretch>
        </p:blipFill>
        <p:spPr bwMode="auto">
          <a:xfrm rot="841023">
            <a:off x="1199097" y="165979"/>
            <a:ext cx="1670304" cy="2438400"/>
          </a:xfrm>
          <a:prstGeom prst="rect">
            <a:avLst/>
          </a:prstGeom>
          <a:noFill/>
        </p:spPr>
      </p:pic>
      <p:pic>
        <p:nvPicPr>
          <p:cNvPr id="6" name="Picture 10" descr="http://www.ozon.ru/multimedia/person_photo/1000024663.jpg"/>
          <p:cNvPicPr>
            <a:picLocks noChangeAspect="1" noChangeArrowheads="1"/>
          </p:cNvPicPr>
          <p:nvPr/>
        </p:nvPicPr>
        <p:blipFill>
          <a:blip r:embed="rId3"/>
          <a:srcRect/>
          <a:stretch>
            <a:fillRect/>
          </a:stretch>
        </p:blipFill>
        <p:spPr bwMode="auto">
          <a:xfrm rot="20017281">
            <a:off x="194314" y="1375731"/>
            <a:ext cx="1905000" cy="2286001"/>
          </a:xfrm>
          <a:prstGeom prst="rect">
            <a:avLst/>
          </a:prstGeom>
          <a:noFill/>
        </p:spPr>
      </p:pic>
      <p:pic>
        <p:nvPicPr>
          <p:cNvPr id="7" name="Picture 2" descr="http://upload.wikimedia.org/wikipedia/commons/thumb/a/a9/Robin_Hood_Memorial.jpg/180px-Robin_Hood_Memorial.jpg">
            <a:hlinkClick r:id="rId4"/>
          </p:cNvPr>
          <p:cNvPicPr>
            <a:picLocks noChangeAspect="1" noChangeArrowheads="1"/>
          </p:cNvPicPr>
          <p:nvPr/>
        </p:nvPicPr>
        <p:blipFill>
          <a:blip r:embed="rId5"/>
          <a:srcRect/>
          <a:stretch>
            <a:fillRect/>
          </a:stretch>
        </p:blipFill>
        <p:spPr bwMode="auto">
          <a:xfrm rot="834165">
            <a:off x="6384022" y="2751005"/>
            <a:ext cx="1835888" cy="2819400"/>
          </a:xfrm>
          <a:prstGeom prst="rect">
            <a:avLst/>
          </a:prstGeom>
          <a:noFill/>
        </p:spPr>
      </p:pic>
      <p:pic>
        <p:nvPicPr>
          <p:cNvPr id="9" name="Picture 2" descr="http://www.study-express.ru/img/UK.gif"/>
          <p:cNvPicPr>
            <a:picLocks noChangeAspect="1" noChangeArrowheads="1"/>
          </p:cNvPicPr>
          <p:nvPr/>
        </p:nvPicPr>
        <p:blipFill>
          <a:blip r:embed="rId6"/>
          <a:srcRect/>
          <a:stretch>
            <a:fillRect/>
          </a:stretch>
        </p:blipFill>
        <p:spPr bwMode="auto">
          <a:xfrm>
            <a:off x="1500166" y="3857628"/>
            <a:ext cx="2190750" cy="2533651"/>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4" dur="1000" fill="hold"/>
                                        <p:tgtEl>
                                          <p:spTgt spid="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857224" y="2428868"/>
            <a:ext cx="7083991"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2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The XVI century.</a:t>
            </a:r>
            <a:endParaRPr kumimoji="0" lang="en-US" sz="7200" b="1" i="1" u="none" strike="noStrike" cap="none" normalizeH="0" baseline="0" dirty="0" smtClean="0">
              <a:ln>
                <a:noFill/>
              </a:ln>
              <a:solidFill>
                <a:schemeClr val="tx1"/>
              </a:solidFill>
              <a:effectLst/>
              <a:latin typeface="Book Antiqua" pitchFamily="18" charset="0"/>
            </a:endParaRP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928670"/>
            <a:ext cx="3886200" cy="4929222"/>
          </a:xfrm>
        </p:spPr>
        <p:txBody>
          <a:bodyPr/>
          <a:lstStyle/>
          <a:p>
            <a:endParaRPr lang="ru-RU" dirty="0"/>
          </a:p>
        </p:txBody>
      </p:sp>
      <p:sp>
        <p:nvSpPr>
          <p:cNvPr id="3" name="Текст 2"/>
          <p:cNvSpPr>
            <a:spLocks noGrp="1"/>
          </p:cNvSpPr>
          <p:nvPr>
            <p:ph type="body" idx="1"/>
          </p:nvPr>
        </p:nvSpPr>
        <p:spPr>
          <a:xfrm>
            <a:off x="4929190" y="642918"/>
            <a:ext cx="3752848" cy="3871922"/>
          </a:xfrm>
        </p:spPr>
        <p:txBody>
          <a:bodyPr/>
          <a:lstStyle/>
          <a:p>
            <a:r>
              <a:rPr lang="en-US" dirty="0" smtClean="0">
                <a:latin typeface="AdverGothic" pitchFamily="2" charset="0"/>
              </a:rPr>
              <a:t>Mary I (1516 - 1558)</a:t>
            </a:r>
            <a:endParaRPr lang="ru-RU" dirty="0" smtClean="0"/>
          </a:p>
          <a:p>
            <a:r>
              <a:rPr lang="en-US" b="1" i="1" dirty="0" smtClean="0">
                <a:solidFill>
                  <a:schemeClr val="tx1"/>
                </a:solidFill>
                <a:latin typeface="Book Antiqua" pitchFamily="18" charset="0"/>
              </a:rPr>
              <a:t>The first queen to rule England in her own right, she was known as 'Bloody Mary' for her persecution of Protestants in a vain attempt to restore Catholicism in England.</a:t>
            </a:r>
          </a:p>
          <a:p>
            <a:r>
              <a:rPr lang="en-US" b="1" i="1" dirty="0" smtClean="0">
                <a:solidFill>
                  <a:schemeClr val="tx1"/>
                </a:solidFill>
                <a:latin typeface="Book Antiqua" pitchFamily="18" charset="0"/>
              </a:rPr>
              <a:t> Mary was born at Greenwich on 18 February 1516, the only surviving child of Henry VIII and Catherine of Aragon. </a:t>
            </a:r>
            <a:endParaRPr lang="ru-RU" b="1" i="1" dirty="0">
              <a:solidFill>
                <a:schemeClr val="tx1"/>
              </a:solidFill>
              <a:latin typeface="Book Antiqua" pitchFamily="18" charset="0"/>
            </a:endParaRPr>
          </a:p>
        </p:txBody>
      </p:sp>
      <p:pic>
        <p:nvPicPr>
          <p:cNvPr id="4" name="Picture 1" descr="C:\Documents and Settings\Гость\Рабочий стол\44464124_1243683814_Mary_Mor.jpg"/>
          <p:cNvPicPr>
            <a:picLocks noChangeAspect="1" noChangeArrowheads="1"/>
          </p:cNvPicPr>
          <p:nvPr/>
        </p:nvPicPr>
        <p:blipFill>
          <a:blip r:embed="rId2"/>
          <a:srcRect/>
          <a:stretch>
            <a:fillRect/>
          </a:stretch>
        </p:blipFill>
        <p:spPr bwMode="auto">
          <a:xfrm>
            <a:off x="285720" y="428604"/>
            <a:ext cx="4436721" cy="5929354"/>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4429092" y="1000108"/>
            <a:ext cx="4714908" cy="50720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Elizabeth I, daughter of Henry VIII, was the first of three long-reigning queens in British history.  During her long reign she established, by skilful diplomacy a reasonable degree of internal stability in a firmly Protestant England, allowing the growth of a spirit of patriotism and general confidence. She never married, but used its possibility as a diplomatic tool. She became known as “the virgin queen”. The area which later became the state of Virginia in the USA was named after her by one of the many English explorers of the time Sir Walter Raleigh.</a:t>
            </a:r>
            <a:endParaRPr kumimoji="0" lang="en-US" sz="2000" b="1" i="1" u="none" strike="noStrike" cap="none" normalizeH="0" baseline="0" dirty="0" smtClean="0">
              <a:ln>
                <a:noFill/>
              </a:ln>
              <a:solidFill>
                <a:schemeClr val="tx1"/>
              </a:solidFill>
              <a:effectLst/>
              <a:latin typeface="Book Antiqua" pitchFamily="18" charset="0"/>
            </a:endParaRPr>
          </a:p>
        </p:txBody>
      </p:sp>
      <p:sp>
        <p:nvSpPr>
          <p:cNvPr id="5" name="Прямоугольник 4"/>
          <p:cNvSpPr/>
          <p:nvPr/>
        </p:nvSpPr>
        <p:spPr>
          <a:xfrm>
            <a:off x="4643438" y="428604"/>
            <a:ext cx="4209935" cy="523220"/>
          </a:xfrm>
          <a:prstGeom prst="rect">
            <a:avLst/>
          </a:prstGeom>
        </p:spPr>
        <p:txBody>
          <a:bodyPr wrap="none">
            <a:spAutoFit/>
          </a:bodyPr>
          <a:lstStyle/>
          <a:p>
            <a:r>
              <a:rPr lang="en-US" sz="2800" b="1" i="1" dirty="0"/>
              <a:t>Elizabeth </a:t>
            </a:r>
            <a:r>
              <a:rPr lang="en-US" sz="2800" b="1" i="1" dirty="0" smtClean="0"/>
              <a:t>I</a:t>
            </a:r>
            <a:r>
              <a:rPr lang="ru-RU" sz="2800" b="1" i="1" dirty="0" smtClean="0"/>
              <a:t>  (</a:t>
            </a:r>
            <a:r>
              <a:rPr lang="en-US" sz="2800" b="1" i="1" dirty="0" smtClean="0">
                <a:latin typeface="Book Antiqua" pitchFamily="18" charset="0"/>
              </a:rPr>
              <a:t>1533</a:t>
            </a:r>
            <a:r>
              <a:rPr lang="ru-RU" sz="2800" b="1" i="1" dirty="0" smtClean="0">
                <a:latin typeface="Book Antiqua" pitchFamily="18" charset="0"/>
              </a:rPr>
              <a:t> – 1603)</a:t>
            </a:r>
            <a:endParaRPr lang="ru-RU" sz="2800" dirty="0">
              <a:latin typeface="Book Antiqua" pitchFamily="18" charset="0"/>
            </a:endParaRPr>
          </a:p>
        </p:txBody>
      </p:sp>
      <p:pic>
        <p:nvPicPr>
          <p:cNvPr id="16386" name="Picture 2" descr="C:\Documents and Settings\Гость\Рабочий стол\qerainbow-oliver_31.jpg"/>
          <p:cNvPicPr>
            <a:picLocks noChangeAspect="1" noChangeArrowheads="1"/>
          </p:cNvPicPr>
          <p:nvPr/>
        </p:nvPicPr>
        <p:blipFill>
          <a:blip r:embed="rId2"/>
          <a:srcRect/>
          <a:stretch>
            <a:fillRect/>
          </a:stretch>
        </p:blipFill>
        <p:spPr bwMode="auto">
          <a:xfrm>
            <a:off x="214282" y="571480"/>
            <a:ext cx="4094095" cy="5800723"/>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blinds(horizontal)">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928662" y="2428868"/>
            <a:ext cx="7257436" cy="110799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600" b="0"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The XX the century.</a:t>
            </a:r>
            <a:endParaRPr kumimoji="0" lang="en-US" sz="6600" b="0" i="1" u="none" strike="noStrike" cap="none" normalizeH="0" baseline="0" dirty="0" smtClean="0">
              <a:ln>
                <a:noFill/>
              </a:ln>
              <a:solidFill>
                <a:schemeClr val="tx1"/>
              </a:solidFill>
              <a:effectLst/>
              <a:latin typeface="Book Antiqua" pitchFamily="18" charset="0"/>
            </a:endParaRP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4071934" y="285728"/>
            <a:ext cx="4929190"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Sir Winston Churchill was born in 1874. His mother was American, the daughter of a New York businessman. His father belonged to an English aristocratic family. </a:t>
            </a:r>
            <a:endParaRPr kumimoji="0" lang="ru-RU" sz="2000" b="1" i="1" u="none" strike="noStrike" cap="none" normalizeH="0" baseline="0" dirty="0" smtClean="0">
              <a:ln>
                <a:noFill/>
              </a:ln>
              <a:solidFill>
                <a:schemeClr val="tx1"/>
              </a:solidFill>
              <a:effectLst/>
              <a:latin typeface="Book Antiqu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From 1895 unit 1899 he combined the jobs of soldier and journalist</a:t>
            </a:r>
            <a:r>
              <a:rPr kumimoji="0" lang="en-US" sz="2000" b="1" i="1" u="none" strike="noStrike" cap="none" normalizeH="0" dirty="0" smtClean="0">
                <a:ln>
                  <a:noFill/>
                </a:ln>
                <a:solidFill>
                  <a:schemeClr val="tx1"/>
                </a:solidFill>
                <a:effectLst/>
                <a:latin typeface="Book Antiqua" pitchFamily="18" charset="0"/>
                <a:ea typeface="Times New Roman" pitchFamily="18" charset="0"/>
                <a:cs typeface="Times New Roman" pitchFamily="18" charset="0"/>
              </a:rPr>
              <a:t> </a:t>
            </a: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in Cuba, India and the Sudan. In 1899 he resigned from the army and began his political career.</a:t>
            </a:r>
            <a:endParaRPr kumimoji="0" lang="ru-RU" sz="2000" b="1" i="1" u="none" strike="noStrike" cap="none" normalizeH="0" baseline="0" dirty="0" smtClean="0">
              <a:ln>
                <a:noFill/>
              </a:ln>
              <a:solidFill>
                <a:schemeClr val="tx1"/>
              </a:solidFill>
              <a:effectLst/>
              <a:latin typeface="Book Antiqu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In 1924 he was elected to Parliament and became Chancellor of the Exchequer in Baldwin’s government. In May 1940, Churchill was appointed Prime Minister. He formed a coalition government with a war cabinet  of five. Churchill was both Prime Minister and Minister of </a:t>
            </a:r>
            <a:r>
              <a:rPr kumimoji="0" lang="en-US" sz="2000" b="1" i="1" u="none" strike="noStrike" cap="none" normalizeH="0" baseline="0" dirty="0" err="1" smtClean="0">
                <a:ln>
                  <a:noFill/>
                </a:ln>
                <a:solidFill>
                  <a:schemeClr val="tx1"/>
                </a:solidFill>
                <a:effectLst/>
                <a:latin typeface="Book Antiqua" pitchFamily="18" charset="0"/>
                <a:ea typeface="Times New Roman" pitchFamily="18" charset="0"/>
                <a:cs typeface="Times New Roman" pitchFamily="18" charset="0"/>
              </a:rPr>
              <a:t>Defence</a:t>
            </a: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 He remained in his post until June 1945, when the Conservatives lost the general election. From 1951 to 1955 he was again Prime Minister. He died in London on January 24</a:t>
            </a:r>
            <a:r>
              <a:rPr kumimoji="0" lang="en-US" sz="2000" b="1" i="1" u="none" strike="noStrike" cap="none" normalizeH="0" baseline="30000" dirty="0" smtClean="0">
                <a:ln>
                  <a:noFill/>
                </a:ln>
                <a:solidFill>
                  <a:schemeClr val="tx1"/>
                </a:solidFill>
                <a:effectLst/>
                <a:latin typeface="Book Antiqua" pitchFamily="18" charset="0"/>
                <a:ea typeface="Times New Roman" pitchFamily="18" charset="0"/>
                <a:cs typeface="Times New Roman" pitchFamily="18" charset="0"/>
              </a:rPr>
              <a:t>th</a:t>
            </a: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 1965.</a:t>
            </a:r>
            <a:endParaRPr kumimoji="0" lang="en-US" sz="2000" b="1" i="1" u="none" strike="noStrike" cap="none" normalizeH="0" baseline="0" dirty="0" smtClean="0">
              <a:ln>
                <a:noFill/>
              </a:ln>
              <a:solidFill>
                <a:schemeClr val="tx1"/>
              </a:solidFill>
              <a:effectLst/>
              <a:latin typeface="Book Antiqua" pitchFamily="18" charset="0"/>
            </a:endParaRPr>
          </a:p>
        </p:txBody>
      </p:sp>
      <p:pic>
        <p:nvPicPr>
          <p:cNvPr id="5" name="Рисунок 4" descr="C:\Documents and Settings\Гость\Рабочий стол\на.jpg"/>
          <p:cNvPicPr/>
          <p:nvPr/>
        </p:nvPicPr>
        <p:blipFill>
          <a:blip r:embed="rId2"/>
          <a:srcRect/>
          <a:stretch>
            <a:fillRect/>
          </a:stretch>
        </p:blipFill>
        <p:spPr bwMode="auto">
          <a:xfrm>
            <a:off x="142844" y="714356"/>
            <a:ext cx="4000496" cy="5643602"/>
          </a:xfrm>
          <a:prstGeom prst="rect">
            <a:avLst/>
          </a:prstGeom>
          <a:noFill/>
          <a:ln w="9525">
            <a:noFill/>
            <a:miter lim="800000"/>
            <a:headEnd/>
            <a:tailEnd/>
          </a:ln>
        </p:spPr>
      </p:pic>
      <p:sp>
        <p:nvSpPr>
          <p:cNvPr id="6" name="Прямоугольник 5"/>
          <p:cNvSpPr/>
          <p:nvPr/>
        </p:nvSpPr>
        <p:spPr>
          <a:xfrm>
            <a:off x="357158" y="357166"/>
            <a:ext cx="3791423" cy="400110"/>
          </a:xfrm>
          <a:prstGeom prst="rect">
            <a:avLst/>
          </a:prstGeom>
        </p:spPr>
        <p:txBody>
          <a:bodyPr wrap="none">
            <a:spAutoFit/>
          </a:bodyPr>
          <a:lstStyle/>
          <a:p>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Winston Churchill  (1874- 1965)</a:t>
            </a:r>
            <a:endParaRPr lang="ru-RU" sz="20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00348" y="285728"/>
            <a:ext cx="6143652" cy="6309420"/>
          </a:xfrm>
          <a:prstGeom prst="rect">
            <a:avLst/>
          </a:prstGeom>
        </p:spPr>
        <p:txBody>
          <a:bodyPr wrap="square">
            <a:spAutoFit/>
          </a:bodyPr>
          <a:lstStyle/>
          <a:p>
            <a:r>
              <a:rPr lang="en-US" sz="2400" b="1" i="1" dirty="0" smtClean="0">
                <a:latin typeface="Book Antiqua" pitchFamily="18" charset="0"/>
              </a:rPr>
              <a:t>Diana, Princess of Wales</a:t>
            </a:r>
            <a:r>
              <a:rPr lang="en-US" sz="2000" b="1" i="1" dirty="0" smtClean="0">
                <a:latin typeface="Book Antiqua" pitchFamily="18" charset="0"/>
              </a:rPr>
              <a:t>, (Diana Frances; née Spencer; 1 July 1961 – 31 August 1997) was the first wife of Charles, Prince of Wales. Their sons, Princes William and Harry, are second and third in line to the thrones of the United Kingdom and fifteen other Commonwealth Realms.</a:t>
            </a:r>
            <a:br>
              <a:rPr lang="en-US" sz="2000" b="1" i="1" dirty="0" smtClean="0">
                <a:latin typeface="Book Antiqua" pitchFamily="18" charset="0"/>
              </a:rPr>
            </a:br>
            <a:r>
              <a:rPr lang="en-US" sz="2000" b="1" i="1" dirty="0" smtClean="0">
                <a:latin typeface="Book Antiqua" pitchFamily="18" charset="0"/>
              </a:rPr>
              <a:t>A public figure from the announcement of her engagement to Prince Charles, Diana remained the focus of near-constant media scrutiny in the United Kingdom and around the world before, during and after her marriage, even in the years following her sudden death in a car crash, which was followed by a spontaneous and prolonged show of public mourning. Contemporary responses to Diana's life and legacy were mixed but a popular fascination with the Princess endures. The long-awaited Coroner's Inquest concluded on 7 April 2008 that Diana had been unlawfully killed by the negligent driving of the following vehicles and the driver of the Mercedes in which she was travelling.</a:t>
            </a:r>
            <a:endParaRPr lang="ru-RU" sz="2000" b="1" i="1" dirty="0">
              <a:latin typeface="Book Antiqua" pitchFamily="18" charset="0"/>
            </a:endParaRPr>
          </a:p>
        </p:txBody>
      </p:sp>
      <p:pic>
        <p:nvPicPr>
          <p:cNvPr id="34820" name="Picture 4" descr="C:\Documents and Settings\Гость\Рабочий стол\0_967_898751b5_XL.jpeg"/>
          <p:cNvPicPr>
            <a:picLocks noChangeAspect="1" noChangeArrowheads="1"/>
          </p:cNvPicPr>
          <p:nvPr/>
        </p:nvPicPr>
        <p:blipFill>
          <a:blip r:embed="rId2"/>
          <a:srcRect/>
          <a:stretch>
            <a:fillRect/>
          </a:stretch>
        </p:blipFill>
        <p:spPr bwMode="auto">
          <a:xfrm>
            <a:off x="214282" y="214290"/>
            <a:ext cx="2708276" cy="634165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4820"/>
                                        </p:tgtEl>
                                        <p:attrNameLst>
                                          <p:attrName>style.visibility</p:attrName>
                                        </p:attrNameLst>
                                      </p:cBhvr>
                                      <p:to>
                                        <p:strVal val="visible"/>
                                      </p:to>
                                    </p:set>
                                    <p:animEffect transition="in" filter="blinds(horizontal)">
                                      <p:cBhvr>
                                        <p:cTn id="7" dur="5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3857620" y="857232"/>
            <a:ext cx="514350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Elizabeth Alexandra Mary Windsor is the Queen of the United Kingdom and Northern Ireland. Besides she is the Queen of Commonwealth nation. She belongs to Windsor’s  Empire. Elizabeth was born on the 21 of April in 1926 in London. Elizabeth studied constitutional history. She learned modern languages, and still speaks French fluently. Queen loves horses from childhood.</a:t>
            </a:r>
            <a:endParaRPr kumimoji="0" lang="ru-RU" sz="2000" b="1" i="1" u="none" strike="noStrike" cap="none" normalizeH="0" baseline="0" dirty="0" smtClean="0">
              <a:ln>
                <a:noFill/>
              </a:ln>
              <a:solidFill>
                <a:schemeClr val="tx1"/>
              </a:solidFill>
              <a:effectLst/>
              <a:latin typeface="Book Antiqu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Elizabeth met  her future husband, Prince Philip, in 1937. She</a:t>
            </a:r>
            <a:r>
              <a:rPr kumimoji="0" lang="en-US" sz="2000" b="1" i="1" u="none" strike="noStrike" cap="none" normalizeH="0" dirty="0" smtClean="0">
                <a:ln>
                  <a:noFill/>
                </a:ln>
                <a:solidFill>
                  <a:schemeClr val="tx1"/>
                </a:solidFill>
                <a:effectLst/>
                <a:latin typeface="Book Antiqua" pitchFamily="18" charset="0"/>
                <a:ea typeface="Times New Roman" pitchFamily="18" charset="0"/>
                <a:cs typeface="Times New Roman" pitchFamily="18" charset="0"/>
              </a:rPr>
              <a:t> </a:t>
            </a: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married him on the 20th of November in 1947.  Elizabeth gave birth to her first child, Prince Charles, on the  14th of  November in 1948. A second child, Princess Anne, was born in 1950. A third child is Prince  Andrew. A fourth child is Prince Edward. </a:t>
            </a:r>
            <a:endParaRPr kumimoji="0" lang="en-US" sz="2000" b="1" i="1" u="none" strike="noStrike" cap="none" normalizeH="0" baseline="0" dirty="0" smtClean="0">
              <a:ln>
                <a:noFill/>
              </a:ln>
              <a:solidFill>
                <a:schemeClr val="tx1"/>
              </a:solidFill>
              <a:effectLst/>
              <a:latin typeface="Book Antiqua" pitchFamily="18" charset="0"/>
            </a:endParaRPr>
          </a:p>
        </p:txBody>
      </p:sp>
      <p:sp>
        <p:nvSpPr>
          <p:cNvPr id="4" name="Прямоугольник 3"/>
          <p:cNvSpPr/>
          <p:nvPr/>
        </p:nvSpPr>
        <p:spPr>
          <a:xfrm>
            <a:off x="4929190" y="428604"/>
            <a:ext cx="2355132" cy="584775"/>
          </a:xfrm>
          <a:prstGeom prst="rect">
            <a:avLst/>
          </a:prstGeom>
        </p:spPr>
        <p:txBody>
          <a:bodyPr wrap="none">
            <a:spAutoFit/>
          </a:bodyPr>
          <a:lstStyle/>
          <a:p>
            <a:r>
              <a:rPr kumimoji="0" lang="en-US" sz="32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Elizabeth</a:t>
            </a:r>
            <a:r>
              <a:rPr kumimoji="0" lang="ru-RU" sz="32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 </a:t>
            </a:r>
            <a:r>
              <a:rPr kumimoji="0" lang="en-US" sz="32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II</a:t>
            </a:r>
            <a:endParaRPr lang="ru-RU" sz="3200" dirty="0"/>
          </a:p>
        </p:txBody>
      </p:sp>
      <p:pic>
        <p:nvPicPr>
          <p:cNvPr id="36867" name="Picture 3" descr="C:\Documents and Settings\Гость\Рабочий стол\queenelizabethii.jpg"/>
          <p:cNvPicPr>
            <a:picLocks noChangeAspect="1" noChangeArrowheads="1"/>
          </p:cNvPicPr>
          <p:nvPr/>
        </p:nvPicPr>
        <p:blipFill>
          <a:blip r:embed="rId2"/>
          <a:srcRect/>
          <a:stretch>
            <a:fillRect/>
          </a:stretch>
        </p:blipFill>
        <p:spPr bwMode="auto">
          <a:xfrm>
            <a:off x="214282" y="500042"/>
            <a:ext cx="3580022" cy="5654974"/>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867"/>
                                        </p:tgtEl>
                                        <p:attrNameLst>
                                          <p:attrName>style.visibility</p:attrName>
                                        </p:attrNameLst>
                                      </p:cBhvr>
                                      <p:to>
                                        <p:strVal val="visible"/>
                                      </p:to>
                                    </p:set>
                                    <p:anim calcmode="lin" valueType="num">
                                      <p:cBhvr additive="base">
                                        <p:cTn id="7" dur="500" fill="hold"/>
                                        <p:tgtEl>
                                          <p:spTgt spid="36867"/>
                                        </p:tgtEl>
                                        <p:attrNameLst>
                                          <p:attrName>ppt_x</p:attrName>
                                        </p:attrNameLst>
                                      </p:cBhvr>
                                      <p:tavLst>
                                        <p:tav tm="0">
                                          <p:val>
                                            <p:strVal val="#ppt_x"/>
                                          </p:val>
                                        </p:tav>
                                        <p:tav tm="100000">
                                          <p:val>
                                            <p:strVal val="#ppt_x"/>
                                          </p:val>
                                        </p:tav>
                                      </p:tavLst>
                                    </p:anim>
                                    <p:anim calcmode="lin" valueType="num">
                                      <p:cBhvr additive="base">
                                        <p:cTn id="8" dur="500" fill="hold"/>
                                        <p:tgtEl>
                                          <p:spTgt spid="368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4071934" y="1428736"/>
            <a:ext cx="4857752"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When her father, George VI died Elizabeth was proclaimed the  Queen in 1952. She</a:t>
            </a:r>
            <a:r>
              <a:rPr kumimoji="0" lang="en-US" sz="2000" b="1" i="1" u="none" strike="noStrike" cap="none" normalizeH="0" dirty="0" smtClean="0">
                <a:ln>
                  <a:noFill/>
                </a:ln>
                <a:solidFill>
                  <a:schemeClr val="tx1"/>
                </a:solidFill>
                <a:effectLst/>
                <a:latin typeface="Book Antiqua" pitchFamily="18" charset="0"/>
                <a:ea typeface="Times New Roman" pitchFamily="18" charset="0"/>
                <a:cs typeface="Times New Roman" pitchFamily="18" charset="0"/>
              </a:rPr>
              <a:t> </a:t>
            </a: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was </a:t>
            </a:r>
            <a:r>
              <a:rPr kumimoji="0" lang="en-US" sz="2000" b="1" i="1" u="none" strike="noStrike" cap="none" normalizeH="0" baseline="0" dirty="0" err="1" smtClean="0">
                <a:ln>
                  <a:noFill/>
                </a:ln>
                <a:solidFill>
                  <a:schemeClr val="tx1"/>
                </a:solidFill>
                <a:effectLst/>
                <a:latin typeface="Book Antiqua" pitchFamily="18" charset="0"/>
                <a:ea typeface="Times New Roman" pitchFamily="18" charset="0"/>
                <a:cs typeface="Times New Roman" pitchFamily="18" charset="0"/>
              </a:rPr>
              <a:t>coronated</a:t>
            </a: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 in Westminster Abbey on the 2 of June in 1953. </a:t>
            </a:r>
            <a:endParaRPr kumimoji="0" lang="ru-RU" sz="2000" b="1" i="1" u="none" strike="noStrike" cap="none" normalizeH="0" baseline="0" dirty="0" smtClean="0">
              <a:ln>
                <a:noFill/>
              </a:ln>
              <a:solidFill>
                <a:schemeClr val="tx1"/>
              </a:solidFill>
              <a:effectLst/>
              <a:latin typeface="Book Antiqu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Queen Elizabeth II is the head of the state, but she has no real power.  Now the is the head of the executive branch and a part of the legislative branch but in fact her role is mostly ceremonial. She acts on the advice of her ministers. Queen is the head of English Church.</a:t>
            </a:r>
            <a:endParaRPr kumimoji="0" lang="en-US" sz="2000" b="1" i="1" u="none" strike="noStrike" cap="none" normalizeH="0" baseline="0" dirty="0" smtClean="0">
              <a:ln>
                <a:noFill/>
              </a:ln>
              <a:solidFill>
                <a:schemeClr val="tx1"/>
              </a:solidFill>
              <a:effectLst/>
              <a:latin typeface="Book Antiqua" pitchFamily="18" charset="0"/>
            </a:endParaRPr>
          </a:p>
        </p:txBody>
      </p:sp>
      <p:pic>
        <p:nvPicPr>
          <p:cNvPr id="35843" name="Picture 3" descr="C:\Documents and Settings\Гость\Рабочий стол\lqueen_elizabeth_ii.jpg"/>
          <p:cNvPicPr>
            <a:picLocks noChangeAspect="1" noChangeArrowheads="1"/>
          </p:cNvPicPr>
          <p:nvPr/>
        </p:nvPicPr>
        <p:blipFill>
          <a:blip r:embed="rId2"/>
          <a:srcRect/>
          <a:stretch>
            <a:fillRect/>
          </a:stretch>
        </p:blipFill>
        <p:spPr bwMode="auto">
          <a:xfrm>
            <a:off x="357158" y="785794"/>
            <a:ext cx="3673321" cy="5072098"/>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additive="base">
                                        <p:cTn id="7" dur="500" fill="hold"/>
                                        <p:tgtEl>
                                          <p:spTgt spid="35843"/>
                                        </p:tgtEl>
                                        <p:attrNameLst>
                                          <p:attrName>ppt_x</p:attrName>
                                        </p:attrNameLst>
                                      </p:cBhvr>
                                      <p:tavLst>
                                        <p:tav tm="0">
                                          <p:val>
                                            <p:strVal val="#ppt_x"/>
                                          </p:val>
                                        </p:tav>
                                        <p:tav tm="100000">
                                          <p:val>
                                            <p:strVal val="#ppt_x"/>
                                          </p:val>
                                        </p:tav>
                                      </p:tavLst>
                                    </p:anim>
                                    <p:anim calcmode="lin" valueType="num">
                                      <p:cBhvr additive="base">
                                        <p:cTn id="8" dur="500" fill="hold"/>
                                        <p:tgtEl>
                                          <p:spTgt spid="358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28662" y="571480"/>
            <a:ext cx="2467727" cy="584775"/>
          </a:xfrm>
          <a:prstGeom prst="rect">
            <a:avLst/>
          </a:prstGeom>
        </p:spPr>
        <p:txBody>
          <a:bodyPr wrap="none">
            <a:spAutoFit/>
          </a:bodyPr>
          <a:lstStyle/>
          <a:p>
            <a:r>
              <a:rPr lang="ru-RU" sz="3200" dirty="0" smtClean="0"/>
              <a:t>Литература:</a:t>
            </a:r>
            <a:endParaRPr lang="ru-RU" sz="3200" dirty="0"/>
          </a:p>
        </p:txBody>
      </p:sp>
      <p:sp>
        <p:nvSpPr>
          <p:cNvPr id="1025" name="Rectangle 1"/>
          <p:cNvSpPr>
            <a:spLocks noChangeArrowheads="1"/>
          </p:cNvSpPr>
          <p:nvPr/>
        </p:nvSpPr>
        <p:spPr bwMode="auto">
          <a:xfrm>
            <a:off x="785786" y="1428736"/>
            <a:ext cx="6143668"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buFontTx/>
              <a:buChar char="•"/>
            </a:pPr>
            <a:r>
              <a:rPr lang="ru-RU" sz="2000" b="1" i="1" dirty="0" smtClean="0">
                <a:latin typeface="Book Antiqua" pitchFamily="18" charset="0"/>
                <a:ea typeface="Times New Roman" pitchFamily="18" charset="0"/>
                <a:cs typeface="Times New Roman" pitchFamily="18" charset="0"/>
              </a:rPr>
              <a:t>Г.</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 </a:t>
            </a:r>
            <a:r>
              <a:rPr kumimoji="0" lang="ru-RU" sz="2000" b="1" i="1" u="none" strike="noStrike" cap="none" normalizeH="0" baseline="0" dirty="0" err="1" smtClean="0">
                <a:ln>
                  <a:noFill/>
                </a:ln>
                <a:effectLst/>
                <a:latin typeface="Book Antiqua" pitchFamily="18" charset="0"/>
                <a:ea typeface="Times New Roman" pitchFamily="18" charset="0"/>
                <a:cs typeface="Times New Roman" pitchFamily="18" charset="0"/>
              </a:rPr>
              <a:t>Выборова</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 О. </a:t>
            </a:r>
            <a:r>
              <a:rPr kumimoji="0" lang="ru-RU" sz="2000" b="1" i="1" u="none" strike="noStrike" cap="none" normalizeH="0" baseline="0" dirty="0" err="1" smtClean="0">
                <a:ln>
                  <a:noFill/>
                </a:ln>
                <a:effectLst/>
                <a:latin typeface="Book Antiqua" pitchFamily="18" charset="0"/>
                <a:ea typeface="Times New Roman" pitchFamily="18" charset="0"/>
                <a:cs typeface="Times New Roman" pitchFamily="18" charset="0"/>
              </a:rPr>
              <a:t>Мельчина</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  </a:t>
            </a:r>
            <a:r>
              <a:rPr lang="en-US" sz="2000" b="1" i="1" dirty="0" smtClean="0">
                <a:latin typeface="Book Antiqua" pitchFamily="18" charset="0"/>
                <a:ea typeface="Times New Roman" pitchFamily="18" charset="0"/>
                <a:cs typeface="Times New Roman" pitchFamily="18" charset="0"/>
              </a:rPr>
              <a:t> </a:t>
            </a:r>
            <a:r>
              <a:rPr lang="en-US" sz="2400" b="1" i="1" dirty="0" smtClean="0">
                <a:latin typeface="Book Antiqua" pitchFamily="18" charset="0"/>
                <a:ea typeface="Times New Roman" pitchFamily="18" charset="0"/>
                <a:cs typeface="Times New Roman" pitchFamily="18" charset="0"/>
              </a:rPr>
              <a:t>English</a:t>
            </a:r>
            <a:endParaRPr kumimoji="0" lang="ru-RU" sz="2400" b="1" i="1" u="none" strike="noStrike" cap="none" normalizeH="0" baseline="0" dirty="0" smtClean="0">
              <a:ln>
                <a:noFill/>
              </a:ln>
              <a:effectLst/>
              <a:latin typeface="Book Antiqu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Publishing house</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 «АСТ-ПРЕСС»</a:t>
            </a:r>
            <a:endParaRPr kumimoji="0" lang="ru-RU" sz="2000" b="1" i="1" u="none" strike="noStrike" cap="none" normalizeH="0" baseline="0" dirty="0" smtClean="0">
              <a:ln>
                <a:noFill/>
              </a:ln>
              <a:effectLst/>
              <a:latin typeface="Book Antiqua" pitchFamily="18" charset="0"/>
            </a:endParaRPr>
          </a:p>
          <a:p>
            <a:pPr lvl="0" eaLnBrk="0" fontAlgn="base" hangingPunct="0">
              <a:spcBef>
                <a:spcPct val="0"/>
              </a:spcBef>
              <a:spcAft>
                <a:spcPct val="0"/>
              </a:spcAft>
              <a:buFontTx/>
              <a:buChar char="•"/>
            </a:pP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Л.П. </a:t>
            </a:r>
            <a:r>
              <a:rPr lang="ru-RU" sz="2000" b="1" i="1" dirty="0" err="1" smtClean="0">
                <a:latin typeface="Book Antiqua" pitchFamily="18" charset="0"/>
                <a:ea typeface="Times New Roman" pitchFamily="18" charset="0"/>
                <a:cs typeface="Times New Roman" pitchFamily="18" charset="0"/>
              </a:rPr>
              <a:t>Бельковец</a:t>
            </a:r>
            <a:r>
              <a:rPr lang="ru-RU" sz="2000" b="1" i="1" dirty="0" smtClean="0">
                <a:latin typeface="Book Antiqua" pitchFamily="18" charset="0"/>
                <a:ea typeface="Times New Roman" pitchFamily="18" charset="0"/>
                <a:cs typeface="Times New Roman" pitchFamily="18" charset="0"/>
              </a:rPr>
              <a:t> Английский язык  </a:t>
            </a: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Publishing house:  </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ШИА</a:t>
            </a: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 «LINGUA VIVA»</a:t>
            </a:r>
            <a:endParaRPr kumimoji="0" lang="ru-RU" sz="2000" b="1" i="1" u="none" strike="noStrike" cap="none" normalizeH="0" baseline="0" dirty="0" smtClean="0">
              <a:ln>
                <a:noFill/>
              </a:ln>
              <a:effectLst/>
              <a:latin typeface="Book Antiqua" pitchFamily="18" charset="0"/>
            </a:endParaRPr>
          </a:p>
          <a:p>
            <a:pPr lvl="0" eaLnBrk="0" fontAlgn="base" hangingPunct="0">
              <a:spcBef>
                <a:spcPct val="0"/>
              </a:spcBef>
              <a:spcAft>
                <a:spcPct val="0"/>
              </a:spcAft>
              <a:buFontTx/>
              <a:buChar char="•"/>
            </a:pP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Е</a:t>
            </a: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Г</a:t>
            </a: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Копыл</a:t>
            </a: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 </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М</a:t>
            </a: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А</a:t>
            </a: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Боровик </a:t>
            </a:r>
            <a:r>
              <a:rPr lang="en-US" sz="2000" b="1" i="1" dirty="0" smtClean="0">
                <a:latin typeface="Book Antiqua" pitchFamily="18" charset="0"/>
                <a:ea typeface="Times New Roman" pitchFamily="18" charset="0"/>
                <a:cs typeface="Times New Roman" pitchFamily="18" charset="0"/>
              </a:rPr>
              <a:t> ENGLISH </a:t>
            </a:r>
            <a:r>
              <a:rPr lang="ru-RU" sz="2000" b="1" i="1" dirty="0" smtClean="0">
                <a:latin typeface="Book Antiqua Cyr" pitchFamily="18" charset="-52"/>
                <a:ea typeface="Times New Roman" pitchFamily="18" charset="0"/>
                <a:cs typeface="Times New Roman" pitchFamily="18" charset="0"/>
              </a:rPr>
              <a:t> </a:t>
            </a:r>
            <a:r>
              <a:rPr lang="en-US" sz="2000" b="1" i="1" dirty="0" smtClean="0">
                <a:latin typeface="Book Antiqua" pitchFamily="18" charset="0"/>
                <a:ea typeface="Times New Roman" pitchFamily="18" charset="0"/>
                <a:cs typeface="Times New Roman" pitchFamily="18" charset="0"/>
              </a:rPr>
              <a:t>READER</a:t>
            </a:r>
            <a:r>
              <a:rPr lang="ru-RU" sz="2000" b="1" i="1" dirty="0" smtClean="0">
                <a:latin typeface="Book Antiqua Cyr" pitchFamily="18" charset="-52"/>
                <a:ea typeface="Times New Roman" pitchFamily="18" charset="0"/>
                <a:cs typeface="Times New Roman" pitchFamily="18" charset="0"/>
              </a:rPr>
              <a:t>    </a:t>
            </a:r>
            <a:endParaRPr kumimoji="0" lang="ru-RU" sz="2000" b="1" i="1" u="none" strike="noStrike" cap="none" normalizeH="0" baseline="0" dirty="0" smtClean="0">
              <a:ln>
                <a:noFill/>
              </a:ln>
              <a:effectLst/>
              <a:latin typeface="Book Antiqua Cyr" pitchFamily="18" charset="-5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Publishing house:  </a:t>
            </a:r>
            <a:r>
              <a:rPr kumimoji="0" lang="ru-RU" sz="2000" b="1" i="1" u="none" strike="noStrike" cap="none" normalizeH="0" baseline="0" dirty="0" smtClean="0">
                <a:ln>
                  <a:noFill/>
                </a:ln>
                <a:effectLst/>
                <a:latin typeface="Book Antiqua" pitchFamily="18" charset="0"/>
                <a:ea typeface="Times New Roman" pitchFamily="18" charset="0"/>
                <a:cs typeface="Times New Roman" pitchFamily="18" charset="0"/>
              </a:rPr>
              <a:t>«ПРОСВЕЩЕНИЕ»</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1" i="1" u="none" strike="noStrike" cap="none" normalizeH="0" baseline="0" dirty="0" smtClean="0">
              <a:ln>
                <a:noFill/>
              </a:ln>
              <a:effectLst/>
              <a:latin typeface="Book Antiqu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effectLst/>
              <a:latin typeface="Arial" pitchFamily="34" charset="0"/>
            </a:endParaRPr>
          </a:p>
        </p:txBody>
      </p:sp>
      <p:sp>
        <p:nvSpPr>
          <p:cNvPr id="4" name="Прямоугольник 3"/>
          <p:cNvSpPr/>
          <p:nvPr/>
        </p:nvSpPr>
        <p:spPr>
          <a:xfrm>
            <a:off x="857224" y="3429001"/>
            <a:ext cx="7286676" cy="400110"/>
          </a:xfrm>
          <a:prstGeom prst="rect">
            <a:avLst/>
          </a:prstGeom>
        </p:spPr>
        <p:txBody>
          <a:bodyPr wrap="square">
            <a:spAutoFit/>
          </a:bodyPr>
          <a:lstStyle/>
          <a:p>
            <a:r>
              <a:rPr lang="en-US" sz="2000" b="1" i="1" dirty="0" smtClean="0">
                <a:latin typeface="Book Antiqua" pitchFamily="18" charset="0"/>
              </a:rPr>
              <a:t>http</a:t>
            </a:r>
            <a:r>
              <a:rPr lang="ru-RU" sz="2000" b="1" i="1" dirty="0" smtClean="0">
                <a:latin typeface="Book Antiqua" pitchFamily="18" charset="0"/>
              </a:rPr>
              <a:t>://</a:t>
            </a:r>
            <a:r>
              <a:rPr lang="en-US" sz="2000" b="1" i="1" dirty="0" err="1" smtClean="0">
                <a:latin typeface="Book Antiqua" pitchFamily="18" charset="0"/>
              </a:rPr>
              <a:t>ru</a:t>
            </a:r>
            <a:r>
              <a:rPr lang="ru-RU" sz="2000" b="1" i="1" dirty="0" smtClean="0">
                <a:latin typeface="Book Antiqua" pitchFamily="18" charset="0"/>
              </a:rPr>
              <a:t>.</a:t>
            </a:r>
            <a:r>
              <a:rPr lang="en-US" sz="2000" b="1" i="1" dirty="0" err="1" smtClean="0">
                <a:latin typeface="Book Antiqua" pitchFamily="18" charset="0"/>
              </a:rPr>
              <a:t>wikipedia</a:t>
            </a:r>
            <a:r>
              <a:rPr lang="ru-RU" sz="2000" b="1" i="1" dirty="0" smtClean="0">
                <a:latin typeface="Book Antiqua" pitchFamily="18" charset="0"/>
              </a:rPr>
              <a:t>.</a:t>
            </a:r>
            <a:r>
              <a:rPr lang="en-US" sz="2000" b="1" i="1" dirty="0" smtClean="0">
                <a:latin typeface="Book Antiqua" pitchFamily="18" charset="0"/>
              </a:rPr>
              <a:t>org</a:t>
            </a:r>
            <a:r>
              <a:rPr lang="ru-RU" sz="2000" b="1" i="1" dirty="0" smtClean="0">
                <a:latin typeface="Book Antiqua" pitchFamily="18" charset="0"/>
              </a:rPr>
              <a:t>/</a:t>
            </a:r>
            <a:r>
              <a:rPr lang="en-US" sz="2000" b="1" i="1" dirty="0" smtClean="0">
                <a:latin typeface="Book Antiqua" pitchFamily="18" charset="0"/>
              </a:rPr>
              <a:t>wiki</a:t>
            </a:r>
            <a:r>
              <a:rPr lang="ru-RU" sz="2000" b="1" i="1" dirty="0" smtClean="0">
                <a:latin typeface="Book Antiqua" pitchFamily="18" charset="0"/>
              </a:rPr>
              <a:t>/</a:t>
            </a:r>
            <a:r>
              <a:rPr lang="ru-RU" sz="2000" b="1" i="1" dirty="0" err="1" smtClean="0">
                <a:latin typeface="Book Antiqua" pitchFamily="18" charset="0"/>
              </a:rPr>
              <a:t>Заглавная_страница</a:t>
            </a:r>
            <a:endParaRPr lang="ru-RU" sz="2000" b="1" i="1" dirty="0">
              <a:latin typeface="Book Antiqua" pitchFamily="18" charset="0"/>
            </a:endParaRPr>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Rot="1" noChangeArrowheads="1"/>
          </p:cNvSpPr>
          <p:nvPr>
            <p:ph type="title" idx="4294967295"/>
          </p:nvPr>
        </p:nvSpPr>
        <p:spPr>
          <a:xfrm>
            <a:off x="714348" y="785794"/>
            <a:ext cx="7000875" cy="1071563"/>
          </a:xfrm>
        </p:spPr>
        <p:txBody>
          <a:bodyPr>
            <a:noAutofit/>
          </a:bodyPr>
          <a:lstStyle/>
          <a:p>
            <a:r>
              <a:rPr lang="ru-RU" sz="2400" b="0" dirty="0"/>
              <a:t>МОУ  </a:t>
            </a:r>
            <a:r>
              <a:rPr lang="ru-RU" sz="2400" b="0" dirty="0" smtClean="0"/>
              <a:t>«</a:t>
            </a:r>
            <a:r>
              <a:rPr lang="ru-RU" sz="2400" dirty="0" smtClean="0"/>
              <a:t>Б</a:t>
            </a:r>
            <a:r>
              <a:rPr lang="ru-RU" sz="2400" b="0" dirty="0" smtClean="0"/>
              <a:t>елозерская  Средняя Школа»</a:t>
            </a:r>
            <a:r>
              <a:rPr lang="ru-RU" sz="2400" b="0" dirty="0"/>
              <a:t/>
            </a:r>
            <a:br>
              <a:rPr lang="ru-RU" sz="2400" b="0" dirty="0"/>
            </a:br>
            <a:r>
              <a:rPr lang="ru-RU" sz="2400" dirty="0" smtClean="0"/>
              <a:t>с.Белозерское  Курганская область</a:t>
            </a:r>
            <a:endParaRPr lang="ru-RU" sz="2400" b="0" dirty="0"/>
          </a:p>
        </p:txBody>
      </p:sp>
      <p:sp>
        <p:nvSpPr>
          <p:cNvPr id="2056" name="Rectangle 8"/>
          <p:cNvSpPr>
            <a:spLocks noGrp="1" noChangeArrowheads="1"/>
          </p:cNvSpPr>
          <p:nvPr>
            <p:ph type="body" sz="half" idx="4294967295"/>
          </p:nvPr>
        </p:nvSpPr>
        <p:spPr>
          <a:xfrm>
            <a:off x="1071563" y="1714500"/>
            <a:ext cx="8072437" cy="4032250"/>
          </a:xfrm>
        </p:spPr>
        <p:txBody>
          <a:bodyPr>
            <a:normAutofit/>
          </a:bodyPr>
          <a:lstStyle/>
          <a:p>
            <a:pPr>
              <a:buFont typeface="Wingdings" pitchFamily="2" charset="2"/>
              <a:buNone/>
            </a:pPr>
            <a:endParaRPr lang="ru-RU" sz="1600" b="1" dirty="0"/>
          </a:p>
          <a:p>
            <a:pPr>
              <a:buFont typeface="Wingdings" pitchFamily="2" charset="2"/>
              <a:buNone/>
            </a:pPr>
            <a:endParaRPr lang="ru-RU" sz="1600" b="1" dirty="0"/>
          </a:p>
          <a:p>
            <a:pPr>
              <a:buFont typeface="Wingdings" pitchFamily="2" charset="2"/>
              <a:buNone/>
            </a:pPr>
            <a:r>
              <a:rPr lang="ru-RU" sz="1600" b="1" dirty="0" smtClean="0"/>
              <a:t>Работа выполнили: </a:t>
            </a:r>
          </a:p>
          <a:p>
            <a:pPr>
              <a:buFont typeface="Wingdings" pitchFamily="2" charset="2"/>
              <a:buNone/>
            </a:pPr>
            <a:r>
              <a:rPr lang="ru-RU" sz="1600" b="1" dirty="0" smtClean="0"/>
              <a:t>Насонова </a:t>
            </a:r>
            <a:r>
              <a:rPr lang="ru-RU" sz="1600" b="1" dirty="0" smtClean="0"/>
              <a:t>Екатерина, </a:t>
            </a:r>
            <a:r>
              <a:rPr lang="ru-RU" sz="1600" b="1" dirty="0" err="1" smtClean="0"/>
              <a:t>Стенникова</a:t>
            </a:r>
            <a:r>
              <a:rPr lang="ru-RU" sz="1600" b="1" dirty="0" smtClean="0"/>
              <a:t> Нина</a:t>
            </a:r>
            <a:endParaRPr lang="ru-RU" sz="1600" b="1" dirty="0"/>
          </a:p>
          <a:p>
            <a:pPr>
              <a:buFont typeface="Wingdings" pitchFamily="2" charset="2"/>
              <a:buNone/>
            </a:pPr>
            <a:r>
              <a:rPr lang="ru-RU" sz="1600" b="1" dirty="0" smtClean="0"/>
              <a:t>ученицы </a:t>
            </a:r>
            <a:r>
              <a:rPr lang="ru-RU" sz="1600" b="1" dirty="0"/>
              <a:t>10 А класса </a:t>
            </a:r>
          </a:p>
          <a:p>
            <a:pPr>
              <a:buFont typeface="Wingdings" pitchFamily="2" charset="2"/>
              <a:buNone/>
            </a:pPr>
            <a:endParaRPr lang="ru-RU" sz="1600" b="1" dirty="0"/>
          </a:p>
          <a:p>
            <a:pPr>
              <a:buFont typeface="Wingdings" pitchFamily="2" charset="2"/>
              <a:buNone/>
            </a:pPr>
            <a:r>
              <a:rPr lang="ru-RU" sz="1600" b="1" dirty="0"/>
              <a:t>Руководитель работы:</a:t>
            </a:r>
          </a:p>
          <a:p>
            <a:pPr>
              <a:buFont typeface="Wingdings" pitchFamily="2" charset="2"/>
              <a:buNone/>
            </a:pPr>
            <a:r>
              <a:rPr lang="ru-RU" sz="1600" b="1" dirty="0" smtClean="0"/>
              <a:t>Белобородова Ирина Юрьевна</a:t>
            </a:r>
            <a:endParaRPr lang="ru-RU" sz="1600" b="1" dirty="0"/>
          </a:p>
          <a:p>
            <a:pPr>
              <a:buFont typeface="Wingdings" pitchFamily="2" charset="2"/>
              <a:buNone/>
            </a:pPr>
            <a:r>
              <a:rPr lang="ru-RU" sz="1600" b="1" dirty="0"/>
              <a:t>Учитель английского языка </a:t>
            </a:r>
          </a:p>
          <a:p>
            <a:endParaRPr lang="ru-RU" sz="1600" b="1" dirty="0"/>
          </a:p>
          <a:p>
            <a:endParaRPr lang="ru-RU" sz="1600" b="1" dirty="0"/>
          </a:p>
          <a:p>
            <a:endParaRPr lang="ru-RU" sz="1600" b="1"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half" idx="4294967295"/>
          </p:nvPr>
        </p:nvSpPr>
        <p:spPr>
          <a:xfrm>
            <a:off x="3500430" y="4000504"/>
            <a:ext cx="5143500" cy="1643062"/>
          </a:xfrm>
        </p:spPr>
        <p:txBody>
          <a:bodyPr>
            <a:normAutofit/>
          </a:bodyPr>
          <a:lstStyle/>
          <a:p>
            <a:r>
              <a:rPr lang="en-US" sz="2400" b="1" i="1" dirty="0" smtClean="0">
                <a:latin typeface="Bookman Old Style" pitchFamily="18" charset="0"/>
              </a:rPr>
              <a:t>The British people are proud of their history and historical personalities.</a:t>
            </a:r>
            <a:endParaRPr lang="ru-RU" sz="2400" b="1" i="1" dirty="0">
              <a:latin typeface="Bookman Old Style" pitchFamily="18" charset="0"/>
            </a:endParaRPr>
          </a:p>
        </p:txBody>
      </p:sp>
      <p:pic>
        <p:nvPicPr>
          <p:cNvPr id="6" name="Picture 6" descr="http://i44.photobucket.com/albums/f22/labazov/MariaStuart1.jpg"/>
          <p:cNvPicPr>
            <a:picLocks noChangeAspect="1" noChangeArrowheads="1"/>
          </p:cNvPicPr>
          <p:nvPr/>
        </p:nvPicPr>
        <p:blipFill>
          <a:blip r:embed="rId2"/>
          <a:srcRect/>
          <a:stretch>
            <a:fillRect/>
          </a:stretch>
        </p:blipFill>
        <p:spPr bwMode="auto">
          <a:xfrm rot="20493673">
            <a:off x="423349" y="1712018"/>
            <a:ext cx="2286000" cy="3048000"/>
          </a:xfrm>
          <a:prstGeom prst="rect">
            <a:avLst/>
          </a:prstGeom>
          <a:noFill/>
        </p:spPr>
      </p:pic>
      <p:pic>
        <p:nvPicPr>
          <p:cNvPr id="7" name="Picture 2" descr="http://upload.wikimedia.org/wikipedia/commons/thumb/a/a9/Robin_Hood_Memorial.jpg/180px-Robin_Hood_Memorial.jpg">
            <a:hlinkClick r:id="rId3"/>
          </p:cNvPr>
          <p:cNvPicPr>
            <a:picLocks noChangeAspect="1" noChangeArrowheads="1"/>
          </p:cNvPicPr>
          <p:nvPr/>
        </p:nvPicPr>
        <p:blipFill>
          <a:blip r:embed="rId4"/>
          <a:srcRect/>
          <a:stretch>
            <a:fillRect/>
          </a:stretch>
        </p:blipFill>
        <p:spPr bwMode="auto">
          <a:xfrm rot="834165">
            <a:off x="2597808" y="536429"/>
            <a:ext cx="1835888" cy="2819400"/>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2000"/>
                                        <p:tgtEl>
                                          <p:spTgt spid="5">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6" name="Прямоугольник 5"/>
          <p:cNvSpPr/>
          <p:nvPr/>
        </p:nvSpPr>
        <p:spPr>
          <a:xfrm>
            <a:off x="857224" y="2214554"/>
            <a:ext cx="7572428" cy="1323439"/>
          </a:xfrm>
          <a:prstGeom prst="rect">
            <a:avLst/>
          </a:prstGeom>
        </p:spPr>
        <p:txBody>
          <a:bodyPr wrap="square">
            <a:spAutoFit/>
          </a:bodyPr>
          <a:lstStyle/>
          <a:p>
            <a:pPr lvl="0" fontAlgn="base">
              <a:spcBef>
                <a:spcPct val="0"/>
              </a:spcBef>
              <a:spcAft>
                <a:spcPct val="0"/>
              </a:spcAft>
            </a:pPr>
            <a:r>
              <a:rPr kumimoji="0" lang="en-US" sz="8000" b="1" i="1" u="none" strike="noStrike" cap="none" normalizeH="0" baseline="0" dirty="0" smtClean="0">
                <a:ln>
                  <a:noFill/>
                </a:ln>
                <a:solidFill>
                  <a:schemeClr val="tx1"/>
                </a:solidFill>
                <a:effectLst/>
                <a:latin typeface="Book Antiqua" pitchFamily="18" charset="0"/>
                <a:ea typeface="Times New Roman" pitchFamily="18" charset="0"/>
                <a:cs typeface="Beast vs Buttercrumb" pitchFamily="34" charset="0"/>
              </a:rPr>
              <a:t>Ancient</a:t>
            </a:r>
            <a:r>
              <a:rPr kumimoji="0" lang="ru-RU" sz="8000" b="1" i="1" u="none" strike="noStrike" cap="none" normalizeH="0" dirty="0" smtClean="0">
                <a:ln>
                  <a:noFill/>
                </a:ln>
                <a:solidFill>
                  <a:schemeClr val="tx1"/>
                </a:solidFill>
                <a:effectLst/>
                <a:latin typeface="Book Antiqua" pitchFamily="18" charset="0"/>
                <a:ea typeface="Times New Roman" pitchFamily="18" charset="0"/>
                <a:cs typeface="Beast vs Buttercrumb" pitchFamily="34" charset="0"/>
              </a:rPr>
              <a:t> </a:t>
            </a:r>
            <a:r>
              <a:rPr kumimoji="0" lang="en-US" sz="8000" b="1" i="1" u="none" strike="noStrike" cap="none" normalizeH="0" baseline="0" dirty="0" smtClean="0">
                <a:ln>
                  <a:noFill/>
                </a:ln>
                <a:solidFill>
                  <a:schemeClr val="tx1"/>
                </a:solidFill>
                <a:effectLst/>
                <a:latin typeface="Book Antiqua" pitchFamily="18" charset="0"/>
                <a:ea typeface="Times New Roman" pitchFamily="18" charset="0"/>
                <a:cs typeface="Beast vs Buttercrumb" pitchFamily="34" charset="0"/>
              </a:rPr>
              <a:t>Period</a:t>
            </a:r>
            <a:r>
              <a:rPr kumimoji="0" lang="en-US" sz="8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a:t>
            </a:r>
            <a:endParaRPr kumimoji="0" lang="en-US" sz="8000" b="1" i="1" u="none" strike="noStrike" cap="none" normalizeH="0" baseline="0" dirty="0" smtClean="0">
              <a:ln>
                <a:noFill/>
              </a:ln>
              <a:solidFill>
                <a:schemeClr val="tx1"/>
              </a:solidFill>
              <a:effectLst/>
              <a:latin typeface="Book Antiqua" pitchFamily="18" charset="0"/>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descr="C:\Documents and Settings\Гость\Рабочий стол\alfred899angl.jpg"/>
          <p:cNvPicPr>
            <a:picLocks noChangeAspect="1" noChangeArrowheads="1"/>
          </p:cNvPicPr>
          <p:nvPr/>
        </p:nvPicPr>
        <p:blipFill>
          <a:blip r:embed="rId2"/>
          <a:srcRect/>
          <a:stretch>
            <a:fillRect/>
          </a:stretch>
        </p:blipFill>
        <p:spPr bwMode="auto">
          <a:xfrm>
            <a:off x="285720" y="285728"/>
            <a:ext cx="3400441" cy="5987101"/>
          </a:xfrm>
          <a:prstGeom prst="rect">
            <a:avLst/>
          </a:prstGeom>
          <a:noFill/>
        </p:spPr>
      </p:pic>
      <p:sp>
        <p:nvSpPr>
          <p:cNvPr id="24578" name="Rectangle 2"/>
          <p:cNvSpPr>
            <a:spLocks noChangeArrowheads="1"/>
          </p:cNvSpPr>
          <p:nvPr/>
        </p:nvSpPr>
        <p:spPr bwMode="auto">
          <a:xfrm>
            <a:off x="3929058" y="857232"/>
            <a:ext cx="521494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For  two hundred years the English people were at war with the Danes who came from Denmark and the North men who came from Scandinavia. King Alfred when he was a boy of sixteen took part in the battles with the enemies. At twenty he became king of </a:t>
            </a:r>
            <a:r>
              <a:rPr kumimoji="0" lang="en-US" sz="2000" b="1" i="1" u="none" strike="noStrike" cap="none" normalizeH="0" baseline="0" dirty="0" err="1" smtClean="0">
                <a:ln>
                  <a:noFill/>
                </a:ln>
                <a:effectLst/>
                <a:latin typeface="Book Antiqua" pitchFamily="18" charset="0"/>
                <a:ea typeface="Times New Roman" pitchFamily="18" charset="0"/>
                <a:cs typeface="Times New Roman" pitchFamily="18" charset="0"/>
              </a:rPr>
              <a:t>Wessex</a:t>
            </a: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 and began to prepare for the </a:t>
            </a:r>
            <a:r>
              <a:rPr kumimoji="0" lang="en-US" sz="2000" b="1" i="1" u="none" strike="noStrike" cap="none" normalizeH="0" baseline="0" dirty="0" err="1" smtClean="0">
                <a:ln>
                  <a:noFill/>
                </a:ln>
                <a:effectLst/>
                <a:latin typeface="Book Antiqua" pitchFamily="18" charset="0"/>
                <a:ea typeface="Times New Roman" pitchFamily="18" charset="0"/>
                <a:cs typeface="Times New Roman" pitchFamily="18" charset="0"/>
              </a:rPr>
              <a:t>defence</a:t>
            </a:r>
            <a:r>
              <a:rPr kumimoji="0" lang="en-US" sz="2000" b="1" i="1" u="none" strike="noStrike" cap="none" normalizeH="0" baseline="0" dirty="0" smtClean="0">
                <a:ln>
                  <a:noFill/>
                </a:ln>
                <a:effectLst/>
                <a:latin typeface="Book Antiqua" pitchFamily="18" charset="0"/>
                <a:ea typeface="Times New Roman" pitchFamily="18" charset="0"/>
                <a:cs typeface="Times New Roman" pitchFamily="18" charset="0"/>
              </a:rPr>
              <a:t> of the country. He built a fleet of ships and fortifications on the coasts. The small kingdoms were united to fight against the invaders. After the victory over the Danes, King Alfred did much for his people. He opened schools, asked scholars to translate into English the best works of world literature and worked out the English code. The English people named him  Alfred the Great.</a:t>
            </a:r>
            <a:endParaRPr kumimoji="0" lang="en-US" sz="2000" b="1" i="1" u="none" strike="noStrike" cap="none" normalizeH="0" baseline="0" dirty="0" smtClean="0">
              <a:ln>
                <a:noFill/>
              </a:ln>
              <a:effectLst/>
              <a:latin typeface="Book Antiqua" pitchFamily="18" charset="0"/>
            </a:endParaRPr>
          </a:p>
        </p:txBody>
      </p:sp>
      <p:sp>
        <p:nvSpPr>
          <p:cNvPr id="245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4581" name="Rectangle 5"/>
          <p:cNvSpPr>
            <a:spLocks noChangeArrowheads="1"/>
          </p:cNvSpPr>
          <p:nvPr/>
        </p:nvSpPr>
        <p:spPr bwMode="auto">
          <a:xfrm>
            <a:off x="3786182" y="214290"/>
            <a:ext cx="48577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Alfred 'The Great' (r. 871-899)</a:t>
            </a:r>
            <a:endParaRPr kumimoji="0" 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77"/>
                                        </p:tgtEl>
                                        <p:attrNameLst>
                                          <p:attrName>style.visibility</p:attrName>
                                        </p:attrNameLst>
                                      </p:cBhvr>
                                      <p:to>
                                        <p:strVal val="visible"/>
                                      </p:to>
                                    </p:set>
                                    <p:anim calcmode="lin" valueType="num">
                                      <p:cBhvr additive="base">
                                        <p:cTn id="7" dur="500" fill="hold"/>
                                        <p:tgtEl>
                                          <p:spTgt spid="24577"/>
                                        </p:tgtEl>
                                        <p:attrNameLst>
                                          <p:attrName>ppt_x</p:attrName>
                                        </p:attrNameLst>
                                      </p:cBhvr>
                                      <p:tavLst>
                                        <p:tav tm="0">
                                          <p:val>
                                            <p:strVal val="#ppt_x"/>
                                          </p:val>
                                        </p:tav>
                                        <p:tav tm="100000">
                                          <p:val>
                                            <p:strVal val="#ppt_x"/>
                                          </p:val>
                                        </p:tav>
                                      </p:tavLst>
                                    </p:anim>
                                    <p:anim calcmode="lin" valueType="num">
                                      <p:cBhvr additive="base">
                                        <p:cTn id="8" dur="500" fill="hold"/>
                                        <p:tgtEl>
                                          <p:spTgt spid="245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descr="C:\Documents and Settings\Гость\Рабочий стол\Winchester_9908_200ASA_08_bw.jpg"/>
          <p:cNvPicPr>
            <a:picLocks noChangeAspect="1" noChangeArrowheads="1"/>
          </p:cNvPicPr>
          <p:nvPr/>
        </p:nvPicPr>
        <p:blipFill>
          <a:blip r:embed="rId2"/>
          <a:srcRect/>
          <a:stretch>
            <a:fillRect/>
          </a:stretch>
        </p:blipFill>
        <p:spPr bwMode="auto">
          <a:xfrm>
            <a:off x="142843" y="214290"/>
            <a:ext cx="3952903" cy="5929354"/>
          </a:xfrm>
          <a:prstGeom prst="rect">
            <a:avLst/>
          </a:prstGeom>
          <a:noFill/>
        </p:spPr>
      </p:pic>
      <p:sp>
        <p:nvSpPr>
          <p:cNvPr id="23554" name="Rectangle 2"/>
          <p:cNvSpPr>
            <a:spLocks noChangeArrowheads="1"/>
          </p:cNvSpPr>
          <p:nvPr/>
        </p:nvSpPr>
        <p:spPr bwMode="auto">
          <a:xfrm>
            <a:off x="4214810" y="1071546"/>
            <a:ext cx="450059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King Arthur was the son of </a:t>
            </a:r>
            <a:r>
              <a:rPr kumimoji="0" lang="en-US" sz="2000" b="1" i="1" u="none" strike="noStrike" cap="none" normalizeH="0" baseline="0" dirty="0" err="1" smtClean="0">
                <a:ln>
                  <a:noFill/>
                </a:ln>
                <a:solidFill>
                  <a:schemeClr val="tx1"/>
                </a:solidFill>
                <a:effectLst/>
                <a:latin typeface="Book Antiqua" pitchFamily="18" charset="0"/>
                <a:ea typeface="Times New Roman" pitchFamily="18" charset="0"/>
                <a:cs typeface="Times New Roman" pitchFamily="18" charset="0"/>
              </a:rPr>
              <a:t>Pendragon</a:t>
            </a:r>
            <a:r>
              <a:rPr kumimoji="0" lang="en-US" sz="20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 and was born in Tintagel in Cornwall; He was brought up by Merlin, an old Celtic magician, and became king of Britain when he was fifteen. He proved his right to be king  when he managed to pull a sword from a rock. He had to fight many lords, and when, with Merlin’s help, he defeated them, he received the magic sword Excalibur from the Lady of the Lake. He married Guinevere and lived in a castle at Camelot. His knights sat at a round table so that they were all equal – nobody was sitting at the head of the table. </a:t>
            </a:r>
            <a:endParaRPr kumimoji="0" lang="en-US" sz="2000" b="1" i="1" u="none" strike="noStrike" cap="none" normalizeH="0" baseline="0" dirty="0" smtClean="0">
              <a:ln>
                <a:noFill/>
              </a:ln>
              <a:solidFill>
                <a:schemeClr val="tx1"/>
              </a:solidFill>
              <a:effectLst/>
              <a:latin typeface="Book Antiqua" pitchFamily="18" charset="0"/>
            </a:endParaRPr>
          </a:p>
        </p:txBody>
      </p:sp>
      <p:sp>
        <p:nvSpPr>
          <p:cNvPr id="6" name="Прямоугольник 5"/>
          <p:cNvSpPr/>
          <p:nvPr/>
        </p:nvSpPr>
        <p:spPr>
          <a:xfrm>
            <a:off x="5000628" y="285728"/>
            <a:ext cx="2488182" cy="584775"/>
          </a:xfrm>
          <a:prstGeom prst="rect">
            <a:avLst/>
          </a:prstGeom>
        </p:spPr>
        <p:txBody>
          <a:bodyPr wrap="none">
            <a:spAutoFit/>
          </a:bodyPr>
          <a:lstStyle/>
          <a:p>
            <a:r>
              <a:rPr kumimoji="0" lang="en-US" sz="3200" b="1" i="1" u="none" strike="noStrike" cap="none" normalizeH="0" baseline="0" dirty="0" smtClean="0">
                <a:ln>
                  <a:noFill/>
                </a:ln>
                <a:solidFill>
                  <a:schemeClr val="tx1"/>
                </a:solidFill>
                <a:effectLst/>
                <a:latin typeface="Book Antiqua" pitchFamily="18" charset="0"/>
                <a:ea typeface="Times New Roman" pitchFamily="18" charset="0"/>
                <a:cs typeface="Times New Roman" pitchFamily="18" charset="0"/>
              </a:rPr>
              <a:t>King Arthur </a:t>
            </a:r>
            <a:endParaRPr lang="ru-RU" sz="32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3553"/>
                                        </p:tgtEl>
                                        <p:attrNameLst>
                                          <p:attrName>style.visibility</p:attrName>
                                        </p:attrNameLst>
                                      </p:cBhvr>
                                      <p:to>
                                        <p:strVal val="visible"/>
                                      </p:to>
                                    </p:set>
                                    <p:animEffect transition="in" filter="box(in)">
                                      <p:cBhvr>
                                        <p:cTn id="7" dur="500"/>
                                        <p:tgtEl>
                                          <p:spTgt spid="235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descr="C:\Documents and Settings\Гость\Рабочий стол\1339619.jpg"/>
          <p:cNvPicPr>
            <a:picLocks noChangeAspect="1" noChangeArrowheads="1"/>
          </p:cNvPicPr>
          <p:nvPr/>
        </p:nvPicPr>
        <p:blipFill>
          <a:blip r:embed="rId2"/>
          <a:srcRect/>
          <a:stretch>
            <a:fillRect/>
          </a:stretch>
        </p:blipFill>
        <p:spPr bwMode="auto">
          <a:xfrm>
            <a:off x="214282" y="357166"/>
            <a:ext cx="4000527" cy="6000792"/>
          </a:xfrm>
          <a:prstGeom prst="rect">
            <a:avLst/>
          </a:prstGeom>
          <a:noFill/>
        </p:spPr>
      </p:pic>
      <p:sp>
        <p:nvSpPr>
          <p:cNvPr id="5" name="Прямоугольник 4"/>
          <p:cNvSpPr/>
          <p:nvPr/>
        </p:nvSpPr>
        <p:spPr>
          <a:xfrm>
            <a:off x="4286248" y="785794"/>
            <a:ext cx="4572000" cy="5324535"/>
          </a:xfrm>
          <a:prstGeom prst="rect">
            <a:avLst/>
          </a:prstGeom>
        </p:spPr>
        <p:txBody>
          <a:bodyPr>
            <a:spAutoFit/>
          </a:bodyPr>
          <a:lstStyle/>
          <a:p>
            <a:r>
              <a:rPr lang="en-US" sz="2000" b="1" i="1" dirty="0" smtClean="0">
                <a:latin typeface="Book Antiqua" pitchFamily="18" charset="0"/>
              </a:rPr>
              <a:t>Robin Hood is a hero in English folklore, a highly skilled archer, swordsman, and outlaw. In particular, he is known for "robbing from the rich and giving to the poor," assisted by a group of fellow outlaws known as his "Merry Men". Robin and many of his men wore Lincoln green clothes.</a:t>
            </a:r>
            <a:br>
              <a:rPr lang="en-US" sz="2000" b="1" i="1" dirty="0" smtClean="0">
                <a:latin typeface="Book Antiqua" pitchFamily="18" charset="0"/>
              </a:rPr>
            </a:br>
            <a:r>
              <a:rPr lang="en-US" sz="2000" b="1" i="1" dirty="0" smtClean="0">
                <a:latin typeface="Book Antiqua" pitchFamily="18" charset="0"/>
              </a:rPr>
              <a:t>There are many songs and stories about him, starting in medieval times, and continuing through more modern literature, films, and television series. In the earliest sources Robin Hood is a commoner, but he was often later portrayed as an aristocrat, wrongfully dispossessed of his lands and made into an outlaw.</a:t>
            </a:r>
            <a:endParaRPr lang="ru-RU" sz="2000" b="1" i="1" dirty="0">
              <a:latin typeface="Book Antiqua" pitchFamily="18" charset="0"/>
            </a:endParaRPr>
          </a:p>
        </p:txBody>
      </p:sp>
      <p:sp>
        <p:nvSpPr>
          <p:cNvPr id="6" name="Прямоугольник 5"/>
          <p:cNvSpPr/>
          <p:nvPr/>
        </p:nvSpPr>
        <p:spPr>
          <a:xfrm>
            <a:off x="4929190" y="285728"/>
            <a:ext cx="2217274" cy="523220"/>
          </a:xfrm>
          <a:prstGeom prst="rect">
            <a:avLst/>
          </a:prstGeom>
        </p:spPr>
        <p:txBody>
          <a:bodyPr wrap="none">
            <a:spAutoFit/>
          </a:bodyPr>
          <a:lstStyle/>
          <a:p>
            <a:r>
              <a:rPr lang="en-US" sz="2800" b="1" i="1" dirty="0" smtClean="0">
                <a:latin typeface="Book Antiqua" pitchFamily="18" charset="0"/>
              </a:rPr>
              <a:t>Robin Hood </a:t>
            </a:r>
            <a:endParaRPr lang="ru-RU" sz="2800" dirty="0">
              <a:latin typeface="Book Antiqua"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2529"/>
                                        </p:tgtEl>
                                        <p:attrNameLst>
                                          <p:attrName>style.visibility</p:attrName>
                                        </p:attrNameLst>
                                      </p:cBhvr>
                                      <p:to>
                                        <p:strVal val="visible"/>
                                      </p:to>
                                    </p:set>
                                    <p:animEffect transition="in" filter="box(in)">
                                      <p:cBhvr>
                                        <p:cTn id="7" dur="500"/>
                                        <p:tgtEl>
                                          <p:spTgt spid="22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descr="C:\Documents and Settings\Гость\Рабочий стол\5aa3f615947f.jpg"/>
          <p:cNvPicPr>
            <a:picLocks noChangeAspect="1" noChangeArrowheads="1"/>
          </p:cNvPicPr>
          <p:nvPr/>
        </p:nvPicPr>
        <p:blipFill>
          <a:blip r:embed="rId2"/>
          <a:srcRect/>
          <a:stretch>
            <a:fillRect/>
          </a:stretch>
        </p:blipFill>
        <p:spPr bwMode="auto">
          <a:xfrm>
            <a:off x="-47624" y="0"/>
            <a:ext cx="9191624" cy="6893718"/>
          </a:xfrm>
          <a:prstGeom prst="rect">
            <a:avLst/>
          </a:prstGeom>
          <a:noFill/>
        </p:spPr>
      </p:pic>
      <p:sp>
        <p:nvSpPr>
          <p:cNvPr id="7" name="Прямоугольник 6"/>
          <p:cNvSpPr/>
          <p:nvPr/>
        </p:nvSpPr>
        <p:spPr>
          <a:xfrm>
            <a:off x="500034" y="5786454"/>
            <a:ext cx="8137164" cy="707886"/>
          </a:xfrm>
          <a:prstGeom prst="rect">
            <a:avLst/>
          </a:prstGeom>
        </p:spPr>
        <p:txBody>
          <a:bodyPr wrap="none">
            <a:spAutoFit/>
          </a:bodyPr>
          <a:lstStyle/>
          <a:p>
            <a:r>
              <a:rPr lang="en-US" sz="4000" dirty="0" smtClean="0">
                <a:solidFill>
                  <a:schemeClr val="bg1"/>
                </a:solidFill>
                <a:latin typeface="Monotype Corsiva" pitchFamily="66" charset="0"/>
              </a:rPr>
              <a:t>Robin shoots with Sir Guy" by Louis </a:t>
            </a:r>
            <a:r>
              <a:rPr lang="en-US" sz="4000" dirty="0" err="1" smtClean="0">
                <a:solidFill>
                  <a:schemeClr val="bg1"/>
                </a:solidFill>
                <a:latin typeface="Monotype Corsiva" pitchFamily="66" charset="0"/>
              </a:rPr>
              <a:t>Rhead</a:t>
            </a:r>
            <a:r>
              <a:rPr lang="en-US" sz="4000" dirty="0" smtClean="0">
                <a:solidFill>
                  <a:schemeClr val="bg1"/>
                </a:solidFill>
                <a:latin typeface="Monotype Corsiva" pitchFamily="66" charset="0"/>
              </a:rPr>
              <a:t>.</a:t>
            </a:r>
            <a:endParaRPr lang="ru-RU" sz="4000" dirty="0">
              <a:solidFill>
                <a:schemeClr val="bg1"/>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1505"/>
                                        </p:tgtEl>
                                        <p:attrNameLst>
                                          <p:attrName>style.visibility</p:attrName>
                                        </p:attrNameLst>
                                      </p:cBhvr>
                                      <p:to>
                                        <p:strVal val="visible"/>
                                      </p:to>
                                    </p:set>
                                    <p:animEffect transition="in" filter="checkerboard(across)">
                                      <p:cBhvr>
                                        <p:cTn id="7" dur="500"/>
                                        <p:tgtEl>
                                          <p:spTgt spid="215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357686" y="857232"/>
            <a:ext cx="4429140" cy="5324535"/>
          </a:xfrm>
          <a:prstGeom prst="rect">
            <a:avLst/>
          </a:prstGeom>
        </p:spPr>
        <p:txBody>
          <a:bodyPr wrap="square">
            <a:spAutoFit/>
          </a:bodyPr>
          <a:lstStyle/>
          <a:p>
            <a:pPr algn="ctr"/>
            <a:r>
              <a:rPr lang="en-US" sz="2000" b="1" i="1" dirty="0" smtClean="0">
                <a:latin typeface="Book Antiqua" pitchFamily="18" charset="0"/>
              </a:rPr>
              <a:t>Richard I     (</a:t>
            </a:r>
            <a:r>
              <a:rPr lang="en-US" b="1" i="1" dirty="0" smtClean="0">
                <a:latin typeface="Book Antiqua" pitchFamily="18" charset="0"/>
              </a:rPr>
              <a:t>1157 –1199) </a:t>
            </a:r>
          </a:p>
          <a:p>
            <a:r>
              <a:rPr lang="en-US" sz="2000" b="1" i="1" dirty="0" smtClean="0">
                <a:latin typeface="Book Antiqua" pitchFamily="18" charset="0"/>
              </a:rPr>
              <a:t>was King of England from 6 July 1189 until his death in 1199. He also ruled as Duke of Normandy, Duke of Aquitaine, Duke of Gascony, Lord of Ireland, Lord of Cyprus, Count of Anjou, Count of Maine, Count of Nantes and Overlord of Brittany  at various times during the same period. He was known as </a:t>
            </a:r>
            <a:r>
              <a:rPr lang="en-US" sz="2000" b="1" i="1" dirty="0" err="1" smtClean="0">
                <a:latin typeface="Book Antiqua" pitchFamily="18" charset="0"/>
              </a:rPr>
              <a:t>Cœur</a:t>
            </a:r>
            <a:r>
              <a:rPr lang="en-US" sz="2000" b="1" i="1" dirty="0" smtClean="0">
                <a:latin typeface="Book Antiqua" pitchFamily="18" charset="0"/>
              </a:rPr>
              <a:t> de Lion, or Richard the </a:t>
            </a:r>
            <a:r>
              <a:rPr lang="en-US" sz="2000" b="1" i="1" dirty="0" err="1" smtClean="0">
                <a:latin typeface="Book Antiqua" pitchFamily="18" charset="0"/>
              </a:rPr>
              <a:t>Lionheart</a:t>
            </a:r>
            <a:r>
              <a:rPr lang="en-US" sz="2000" b="1" i="1" dirty="0" smtClean="0">
                <a:latin typeface="Book Antiqua" pitchFamily="18" charset="0"/>
              </a:rPr>
              <a:t>, even before his accession, because of his reputation as a great military leader and warrior. The Muslims (referred to as Saracens at the time) called him </a:t>
            </a:r>
            <a:r>
              <a:rPr lang="en-US" sz="2000" b="1" i="1" dirty="0" err="1" smtClean="0">
                <a:latin typeface="Book Antiqua" pitchFamily="18" charset="0"/>
              </a:rPr>
              <a:t>Melek-Ric</a:t>
            </a:r>
            <a:r>
              <a:rPr lang="en-US" sz="2000" b="1" i="1" dirty="0" smtClean="0">
                <a:latin typeface="Book Antiqua" pitchFamily="18" charset="0"/>
              </a:rPr>
              <a:t> or </a:t>
            </a:r>
            <a:r>
              <a:rPr lang="en-US" sz="2000" b="1" i="1" dirty="0" err="1" smtClean="0">
                <a:latin typeface="Book Antiqua" pitchFamily="18" charset="0"/>
              </a:rPr>
              <a:t>Malek</a:t>
            </a:r>
            <a:r>
              <a:rPr lang="en-US" sz="2000" b="1" i="1" dirty="0" smtClean="0">
                <a:latin typeface="Book Antiqua" pitchFamily="18" charset="0"/>
              </a:rPr>
              <a:t> al-</a:t>
            </a:r>
            <a:r>
              <a:rPr lang="en-US" sz="2000" b="1" i="1" dirty="0" err="1" smtClean="0">
                <a:latin typeface="Book Antiqua" pitchFamily="18" charset="0"/>
              </a:rPr>
              <a:t>Inkitar</a:t>
            </a:r>
            <a:r>
              <a:rPr lang="en-US" sz="2000" b="1" i="1" dirty="0" smtClean="0">
                <a:latin typeface="Book Antiqua" pitchFamily="18" charset="0"/>
              </a:rPr>
              <a:t> (King of England).</a:t>
            </a:r>
            <a:endParaRPr lang="ru-RU" sz="2000" b="1" i="1" dirty="0">
              <a:latin typeface="Book Antiqua" pitchFamily="18" charset="0"/>
            </a:endParaRPr>
          </a:p>
        </p:txBody>
      </p:sp>
      <p:sp>
        <p:nvSpPr>
          <p:cNvPr id="5" name="Прямоугольник 4"/>
          <p:cNvSpPr/>
          <p:nvPr/>
        </p:nvSpPr>
        <p:spPr>
          <a:xfrm>
            <a:off x="4286248" y="214290"/>
            <a:ext cx="3810659" cy="523220"/>
          </a:xfrm>
          <a:prstGeom prst="rect">
            <a:avLst/>
          </a:prstGeom>
        </p:spPr>
        <p:txBody>
          <a:bodyPr wrap="none">
            <a:spAutoFit/>
          </a:bodyPr>
          <a:lstStyle/>
          <a:p>
            <a:r>
              <a:rPr lang="en-US" sz="2800" b="1" i="1" dirty="0" smtClean="0">
                <a:latin typeface="Book Antiqua" pitchFamily="18" charset="0"/>
              </a:rPr>
              <a:t>Richard</a:t>
            </a:r>
            <a:r>
              <a:rPr lang="ru-RU" sz="2800" b="1" i="1" dirty="0" smtClean="0">
                <a:latin typeface="Book Antiqua" pitchFamily="18" charset="0"/>
              </a:rPr>
              <a:t> </a:t>
            </a:r>
            <a:r>
              <a:rPr lang="en-US" sz="2800" b="1" i="1" dirty="0" smtClean="0">
                <a:latin typeface="Book Antiqua" pitchFamily="18" charset="0"/>
              </a:rPr>
              <a:t>the </a:t>
            </a:r>
            <a:r>
              <a:rPr lang="en-US" sz="2800" b="1" i="1" dirty="0" err="1" smtClean="0">
                <a:latin typeface="Book Antiqua" pitchFamily="18" charset="0"/>
              </a:rPr>
              <a:t>Lionheart</a:t>
            </a:r>
            <a:r>
              <a:rPr lang="ru-RU" sz="2800" b="1" i="1" dirty="0" smtClean="0">
                <a:latin typeface="Book Antiqua" pitchFamily="18" charset="0"/>
              </a:rPr>
              <a:t>.</a:t>
            </a:r>
            <a:endParaRPr lang="ru-RU" sz="2800" dirty="0"/>
          </a:p>
        </p:txBody>
      </p:sp>
      <p:pic>
        <p:nvPicPr>
          <p:cNvPr id="19457" name="Picture 1" descr="C:\Documents and Settings\Гость\Рабочий стол\153815_image_large.jpg"/>
          <p:cNvPicPr>
            <a:picLocks noChangeAspect="1" noChangeArrowheads="1"/>
          </p:cNvPicPr>
          <p:nvPr/>
        </p:nvPicPr>
        <p:blipFill>
          <a:blip r:embed="rId2"/>
          <a:srcRect/>
          <a:stretch>
            <a:fillRect/>
          </a:stretch>
        </p:blipFill>
        <p:spPr bwMode="auto">
          <a:xfrm>
            <a:off x="214282" y="285728"/>
            <a:ext cx="3931769" cy="6072230"/>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diamond(in)">
                                      <p:cBhvr>
                                        <p:cTn id="7" dur="2000"/>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571480"/>
            <a:ext cx="5500726" cy="2554545"/>
          </a:xfrm>
          <a:prstGeom prst="rect">
            <a:avLst/>
          </a:prstGeom>
        </p:spPr>
        <p:txBody>
          <a:bodyPr wrap="square">
            <a:spAutoFit/>
          </a:bodyPr>
          <a:lstStyle/>
          <a:p>
            <a:r>
              <a:rPr lang="en-US" sz="2000" b="1" i="1" dirty="0" smtClean="0">
                <a:latin typeface="Book Antiqua" pitchFamily="18" charset="0"/>
              </a:rPr>
              <a:t>By age 16, Richard was commanding his own army, putting down rebellions in Poitou against his father, King Henry II. Richard was a central Christian commander during the Third Crusade, effectively leading the campaign after the departure of Philip Augustus and scoring considerable victories against his Muslim counterpart, Saladin.</a:t>
            </a:r>
            <a:endParaRPr lang="ru-RU" sz="2000" b="1" i="1" dirty="0">
              <a:latin typeface="Book Antiqua" pitchFamily="18" charset="0"/>
            </a:endParaRPr>
          </a:p>
        </p:txBody>
      </p:sp>
      <p:sp>
        <p:nvSpPr>
          <p:cNvPr id="5" name="Прямоугольник 4"/>
          <p:cNvSpPr/>
          <p:nvPr/>
        </p:nvSpPr>
        <p:spPr>
          <a:xfrm>
            <a:off x="285720" y="3071810"/>
            <a:ext cx="5500726" cy="2862322"/>
          </a:xfrm>
          <a:prstGeom prst="rect">
            <a:avLst/>
          </a:prstGeom>
        </p:spPr>
        <p:txBody>
          <a:bodyPr wrap="square">
            <a:spAutoFit/>
          </a:bodyPr>
          <a:lstStyle/>
          <a:p>
            <a:r>
              <a:rPr lang="en-US" sz="2000" b="1" i="1" dirty="0" smtClean="0">
                <a:latin typeface="Book Antiqua" pitchFamily="18" charset="0"/>
              </a:rPr>
              <a:t>While he spoke very little English and spent very little time in England (he lived in his Duchy of Aquitaine, in the southwest of France), preferring to use his kingdom as a source of revenue to support his armies, he was seen as a pious hero by his subjects. He remains one of the very few Kings of England remembered by his epithet, not number, and is an enduring, iconic figure in England.</a:t>
            </a:r>
            <a:endParaRPr lang="ru-RU" sz="2000" b="1" i="1" dirty="0">
              <a:latin typeface="Book Antiqua" pitchFamily="18" charset="0"/>
            </a:endParaRPr>
          </a:p>
        </p:txBody>
      </p:sp>
      <p:pic>
        <p:nvPicPr>
          <p:cNvPr id="17409" name="Picture 1" descr="C:\Documents and Settings\Гость\Рабочий стол\richard-lionheart1.jpg"/>
          <p:cNvPicPr>
            <a:picLocks noChangeAspect="1" noChangeArrowheads="1"/>
          </p:cNvPicPr>
          <p:nvPr/>
        </p:nvPicPr>
        <p:blipFill>
          <a:blip r:embed="rId2"/>
          <a:srcRect/>
          <a:stretch>
            <a:fillRect/>
          </a:stretch>
        </p:blipFill>
        <p:spPr bwMode="auto">
          <a:xfrm>
            <a:off x="5786446" y="428604"/>
            <a:ext cx="3000396" cy="603254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7409"/>
                                        </p:tgtEl>
                                        <p:attrNameLst>
                                          <p:attrName>style.visibility</p:attrName>
                                        </p:attrNameLst>
                                      </p:cBhvr>
                                      <p:to>
                                        <p:strVal val="visible"/>
                                      </p:to>
                                    </p:set>
                                    <p:animEffect transition="in" filter="diamond(in)">
                                      <p:cBhvr>
                                        <p:cTn id="7" dur="2000"/>
                                        <p:tgtEl>
                                          <p:spTgt spid="17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199</TotalTime>
  <Words>1283</Words>
  <Application>Microsoft Office PowerPoint</Application>
  <PresentationFormat>Экран (4:3)</PresentationFormat>
  <Paragraphs>51</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Изящная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МОУ  «Белозерская  Средняя Школа» с.Белозерское  Курганская область</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Гость</dc:creator>
  <cp:lastModifiedBy>KABINET№19</cp:lastModifiedBy>
  <cp:revision>25</cp:revision>
  <dcterms:created xsi:type="dcterms:W3CDTF">2010-01-29T12:20:58Z</dcterms:created>
  <dcterms:modified xsi:type="dcterms:W3CDTF">2010-01-30T04:27:14Z</dcterms:modified>
</cp:coreProperties>
</file>