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9" r:id="rId2"/>
    <p:sldId id="377" r:id="rId3"/>
    <p:sldId id="261" r:id="rId4"/>
    <p:sldId id="409" r:id="rId5"/>
    <p:sldId id="366" r:id="rId6"/>
    <p:sldId id="368" r:id="rId7"/>
    <p:sldId id="381" r:id="rId8"/>
    <p:sldId id="371" r:id="rId9"/>
    <p:sldId id="372" r:id="rId10"/>
    <p:sldId id="374" r:id="rId11"/>
    <p:sldId id="375" r:id="rId12"/>
    <p:sldId id="378" r:id="rId13"/>
    <p:sldId id="379" r:id="rId14"/>
    <p:sldId id="380" r:id="rId15"/>
    <p:sldId id="383" r:id="rId16"/>
    <p:sldId id="394" r:id="rId17"/>
    <p:sldId id="393" r:id="rId18"/>
    <p:sldId id="376" r:id="rId19"/>
    <p:sldId id="364" r:id="rId20"/>
    <p:sldId id="382" r:id="rId21"/>
    <p:sldId id="365" r:id="rId22"/>
    <p:sldId id="400" r:id="rId23"/>
    <p:sldId id="401" r:id="rId24"/>
    <p:sldId id="413" r:id="rId25"/>
    <p:sldId id="412" r:id="rId26"/>
    <p:sldId id="411" r:id="rId27"/>
    <p:sldId id="410" r:id="rId28"/>
    <p:sldId id="395" r:id="rId29"/>
    <p:sldId id="407" r:id="rId30"/>
    <p:sldId id="403" r:id="rId31"/>
    <p:sldId id="402" r:id="rId32"/>
    <p:sldId id="404" r:id="rId33"/>
    <p:sldId id="408" r:id="rId34"/>
    <p:sldId id="397" r:id="rId35"/>
    <p:sldId id="406" r:id="rId36"/>
  </p:sldIdLst>
  <p:sldSz cx="9144000" cy="6858000" type="screen4x3"/>
  <p:notesSz cx="6858000" cy="9144000"/>
  <p:custDataLst>
    <p:tags r:id="rId39"/>
  </p:custDataLst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779CC93D-E52E-4D84-901B-11D7331DD495}">
          <p14:sldIdLst>
            <p14:sldId id="259"/>
          </p14:sldIdLst>
        </p14:section>
        <p14:section name="Обзор и цели" id="{ABA716BF-3A5C-4ADB-94C9-CFEF84EBA240}">
          <p14:sldIdLst>
            <p14:sldId id="261"/>
            <p14:sldId id="282"/>
            <p14:sldId id="262"/>
          </p14:sldIdLst>
        </p14:section>
        <p14:section name="Раздел 1" id="{6D9936A3-3945-4757-BC8B-B5C252D8E036}">
          <p14:sldIdLst>
            <p14:sldId id="299"/>
            <p14:sldId id="339"/>
            <p14:sldId id="360"/>
            <p14:sldId id="349"/>
            <p14:sldId id="363"/>
            <p14:sldId id="362"/>
            <p14:sldId id="353"/>
            <p14:sldId id="364"/>
            <p14:sldId id="365"/>
            <p14:sldId id="361"/>
            <p14:sldId id="318"/>
            <p14:sldId id="322"/>
            <p14:sldId id="308"/>
            <p14:sldId id="307"/>
            <p14:sldId id="317"/>
            <p14:sldId id="310"/>
            <p14:sldId id="357"/>
            <p14:sldId id="306"/>
            <p14:sldId id="287"/>
            <p14:sldId id="302"/>
            <p14:sldId id="313"/>
            <p14:sldId id="316"/>
            <p14:sldId id="303"/>
            <p14:sldId id="305"/>
            <p14:sldId id="270"/>
            <p14:sldId id="332"/>
            <p14:sldId id="331"/>
            <p14:sldId id="335"/>
            <p14:sldId id="336"/>
            <p14:sldId id="334"/>
            <p14:sldId id="338"/>
            <p14:sldId id="358"/>
            <p14:sldId id="311"/>
            <p14:sldId id="277"/>
            <p14:sldId id="359"/>
            <p14:sldId id="315"/>
            <p14:sldId id="333"/>
            <p14:sldId id="301"/>
          </p14:sldIdLst>
        </p14:section>
        <p14:section name="Образцы слайдов для визуальных элементов" id="{BAB3A466-96C9-4230-9978-795378D75699}">
          <p14:sldIdLst/>
        </p14:section>
        <p14:section name="Пример" id="{8C0305C9-B152-4FBA-A789-FE1976D53990}">
          <p14:sldIdLst>
            <p14:sldId id="320"/>
          </p14:sldIdLst>
        </p14:section>
        <p14:section name="Заключение и итог" id="{790CEF5B-569A-4C2F-BED5-750B08C0E5AD}">
          <p14:sldIdLst>
            <p14:sldId id="278"/>
            <p14:sldId id="309"/>
            <p14:sldId id="281"/>
            <p14:sldId id="355"/>
            <p14:sldId id="326"/>
            <p14:sldId id="344"/>
            <p14:sldId id="328"/>
          </p14:sldIdLst>
        </p14:section>
        <p14:section name="Приложение" id="{3F78B471-41DA-46F2-A8E4-97E471896AB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00"/>
    <a:srgbClr val="009ED6"/>
  </p:clrMru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97" autoAdjust="0"/>
    <p:restoredTop sz="94946" autoAdjust="0"/>
  </p:normalViewPr>
  <p:slideViewPr>
    <p:cSldViewPr>
      <p:cViewPr>
        <p:scale>
          <a:sx n="66" d="100"/>
          <a:sy n="66" d="100"/>
        </p:scale>
        <p:origin x="-1518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13188"/>
    </p:cViewPr>
  </p:sorterViewPr>
  <p:notesViewPr>
    <p:cSldViewPr>
      <p:cViewPr varScale="1">
        <p:scale>
          <a:sx n="79" d="100"/>
          <a:sy n="79" d="100"/>
        </p:scale>
        <p:origin x="-304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83FDC75-7F73-4A4A-A77C-09AADF00E0EA}" type="datetimeFigureOut">
              <a:rPr lang="ru-RU" smtClean="0"/>
              <a:pPr/>
              <a:t>09.03.2014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459226BF-1F13-42D3-80DC-373E7ADD1E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88073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48AEF76B-3757-4A0B-AF93-28494465C1DD}" type="datetimeFigureOut">
              <a:rPr/>
              <a:pPr/>
              <a:t>12/17/2009</a:t>
            </a:fld>
            <a:endParaRPr lang="ru-R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75693FD4-8F83-4EF7-AC3F-0DC0388986B0}" type="slidenum">
              <a:rPr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46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dirty="0" smtClean="0"/>
              <a:t>Этот шаблон можно использовать как начальный файл для представления учебных материалов группе слушателей.</a:t>
            </a:r>
          </a:p>
          <a:p>
            <a:endParaRPr lang="ru-RU" dirty="0" smtClean="0"/>
          </a:p>
          <a:p>
            <a:pPr lvl="0"/>
            <a:r>
              <a:rPr lang="ru-RU" sz="1200" b="1" dirty="0" smtClean="0"/>
              <a:t>Разделы</a:t>
            </a:r>
            <a:endParaRPr lang="ru-RU" sz="1200" b="0" dirty="0" smtClean="0"/>
          </a:p>
          <a:p>
            <a:pPr lvl="0"/>
            <a:r>
              <a:rPr lang="ru-RU" sz="1200" b="0" dirty="0" smtClean="0"/>
              <a:t>Для добавления разделов щелкните слайд правой кнопкой мыши.</a:t>
            </a:r>
            <a:r>
              <a:rPr lang="ru-RU" sz="1200" b="0" baseline="0" dirty="0" smtClean="0"/>
              <a:t> Разделы позволяют упорядочить слайды и организовать совместную работу нескольких авторов.</a:t>
            </a:r>
            <a:endParaRPr lang="ru-RU" sz="1200" b="0" dirty="0" smtClean="0"/>
          </a:p>
          <a:p>
            <a:pPr lvl="0"/>
            <a:endParaRPr lang="ru-RU" sz="1200" b="1" dirty="0" smtClean="0"/>
          </a:p>
          <a:p>
            <a:pPr lvl="0"/>
            <a:r>
              <a:rPr lang="ru-RU" sz="1200" b="1" dirty="0" smtClean="0"/>
              <a:t>Заметки</a:t>
            </a:r>
          </a:p>
          <a:p>
            <a:pPr lvl="0"/>
            <a:r>
              <a:rPr lang="ru-RU" sz="1200" dirty="0" smtClean="0"/>
              <a:t>Используйте раздел заметок для размещения заметок докладчика или дополнительных сведений для аудитории.</a:t>
            </a:r>
            <a:r>
              <a:rPr lang="ru-RU" sz="1200" baseline="0" dirty="0" smtClean="0"/>
              <a:t> Во время воспроизведения презентации эти заметки отображаются в представлении презентации. </a:t>
            </a:r>
          </a:p>
          <a:p>
            <a:pPr lvl="0">
              <a:buFontTx/>
              <a:buNone/>
            </a:pPr>
            <a:r>
              <a:rPr lang="ru-RU" sz="1200" dirty="0" smtClean="0"/>
              <a:t>Обращайте внимание на размер шрифта (важно обеспечить различимость при ослабленном зрении, видеосъемке и чтении с экрана)</a:t>
            </a:r>
          </a:p>
          <a:p>
            <a:pPr lvl="0"/>
            <a:endParaRPr lang="ru-RU" sz="1200" dirty="0" smtClean="0"/>
          </a:p>
          <a:p>
            <a:pPr lvl="0">
              <a:buFontTx/>
              <a:buNone/>
            </a:pPr>
            <a:r>
              <a:rPr lang="ru-RU" sz="1200" b="1" dirty="0" smtClean="0"/>
              <a:t>Сочетаемые цвета </a:t>
            </a:r>
          </a:p>
          <a:p>
            <a:pPr lvl="0">
              <a:buFontTx/>
              <a:buNone/>
            </a:pPr>
            <a:r>
              <a:rPr lang="ru-RU" sz="1200" dirty="0" smtClean="0"/>
              <a:t>Обратите особое внимание на графики, диаграммы и надписи.</a:t>
            </a:r>
            <a:r>
              <a:rPr lang="ru-RU" sz="1200" baseline="0" dirty="0" smtClean="0"/>
              <a:t> </a:t>
            </a:r>
            <a:endParaRPr lang="ru-RU" sz="1200" dirty="0" smtClean="0"/>
          </a:p>
          <a:p>
            <a:pPr lvl="0"/>
            <a:r>
              <a:rPr lang="ru-RU" sz="1200" dirty="0" smtClean="0"/>
              <a:t>Учтите, что печать будет выполняться в черно-белом режиме или в оттенках серого. Выполните пробную печать, чтобы убедиться в сохранении разницы между цветами при печати в черно-белом режиме или в оттенках серого.</a:t>
            </a:r>
          </a:p>
          <a:p>
            <a:pPr lvl="0">
              <a:buFontTx/>
              <a:buNone/>
            </a:pPr>
            <a:endParaRPr lang="ru-RU" sz="1200" dirty="0" smtClean="0"/>
          </a:p>
          <a:p>
            <a:pPr lvl="0">
              <a:buFontTx/>
              <a:buNone/>
            </a:pPr>
            <a:r>
              <a:rPr lang="ru-RU" sz="1200" b="1" dirty="0" smtClean="0"/>
              <a:t>Диаграммы, таблицы и графики</a:t>
            </a:r>
          </a:p>
          <a:p>
            <a:pPr lvl="0"/>
            <a:r>
              <a:rPr lang="ru-RU" sz="1200" dirty="0" smtClean="0"/>
              <a:t>Не усложняйте восприятие: по возможности используйте согласованные, простые стили и цвета.</a:t>
            </a:r>
          </a:p>
          <a:p>
            <a:pPr lvl="0"/>
            <a:r>
              <a:rPr lang="ru-RU" sz="1200" dirty="0" smtClean="0"/>
              <a:t>Снабдите все диаграммы и таблицы подписями.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Дайте краткий обзор презентации.</a:t>
            </a:r>
            <a:r>
              <a:rPr lang="ru-RU" baseline="0" dirty="0" smtClean="0"/>
              <a:t> О</a:t>
            </a:r>
            <a:r>
              <a:rPr lang="ru-RU" dirty="0" smtClean="0"/>
              <a:t>пишите главную суть презентации и обоснуйте ее важность.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Представьте каждую из основных тем.</a:t>
            </a:r>
          </a:p>
          <a:p>
            <a:r>
              <a:rPr lang="ru-RU" dirty="0" smtClean="0"/>
              <a:t>Чтобы предоставить слушателям ориентир, можно</a:t>
            </a:r>
            <a:r>
              <a:rPr lang="ru-RU" baseline="0" dirty="0" smtClean="0"/>
              <a:t> можете </a:t>
            </a:r>
            <a:r>
              <a:rPr lang="ru-RU" dirty="0" smtClean="0"/>
              <a:t>повторять этот обзорный слайд в ходе презентации, выделяя тему, которая будет обсуждаться далее.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lang="ru-RU"/>
            </a:pPr>
            <a:r>
              <a:rPr lang="ru-RU" sz="1200" dirty="0" smtClean="0"/>
              <a:t>Это другой параметр</a:t>
            </a:r>
            <a:r>
              <a:rPr lang="ru-RU" sz="1200" baseline="0" dirty="0" smtClean="0"/>
              <a:t> для обзорного слайда.</a:t>
            </a:r>
            <a:endParaRPr lang="ru-RU" sz="1200" dirty="0" smtClean="0"/>
          </a:p>
          <a:p>
            <a:pPr marL="228600" indent="-228600">
              <a:buFont typeface="+mj-lt"/>
              <a:buNone/>
            </a:pPr>
            <a:endParaRPr lang="ru-RU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ru-RU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ru-RU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2000" baseline="0"/>
            </a:lvl1pPr>
          </a:lstStyle>
          <a:p>
            <a:r>
              <a:rPr kumimoji="0" lang="ru-RU" dirty="0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ru-RU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1800"/>
            </a:lvl1pPr>
          </a:lstStyle>
          <a:p>
            <a:r>
              <a:rPr kumimoji="0" lang="ru-RU" dirty="0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ru-RU"/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ru-RU" sz="3200">
                <a:latin typeface="+mn-lt"/>
              </a:defRPr>
            </a:lvl1pPr>
            <a:lvl2pPr eaLnBrk="1" latinLnBrk="0" hangingPunct="1">
              <a:defRPr kumimoji="0" lang="ru-RU" sz="2800">
                <a:latin typeface="+mn-lt"/>
              </a:defRPr>
            </a:lvl2pPr>
            <a:lvl3pPr eaLnBrk="1" latinLnBrk="0" hangingPunct="1">
              <a:defRPr kumimoji="0" lang="ru-RU" sz="2400">
                <a:latin typeface="+mn-lt"/>
              </a:defRPr>
            </a:lvl3pPr>
            <a:lvl4pPr eaLnBrk="1" latinLnBrk="0" hangingPunct="1">
              <a:defRPr kumimoji="0" lang="ru-RU" sz="2400">
                <a:latin typeface="+mn-lt"/>
              </a:defRPr>
            </a:lvl4pPr>
            <a:lvl5pPr eaLnBrk="1" latinLnBrk="0" hangingPunct="1">
              <a:defRPr kumimoji="0" lang="ru-RU" sz="2400">
                <a:latin typeface="+mn-lt"/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u-RU" sz="2800"/>
            </a:lvl1pPr>
            <a:lvl2pPr eaLnBrk="1" latinLnBrk="0" hangingPunct="1">
              <a:defRPr kumimoji="0" lang="ru-RU" sz="2400"/>
            </a:lvl2pPr>
            <a:lvl3pPr eaLnBrk="1" latinLnBrk="0" hangingPunct="1">
              <a:defRPr kumimoji="0" lang="ru-RU" sz="2000"/>
            </a:lvl3pPr>
            <a:lvl4pPr eaLnBrk="1" latinLnBrk="0" hangingPunct="1">
              <a:defRPr kumimoji="0" lang="ru-RU" sz="1800"/>
            </a:lvl4pPr>
            <a:lvl5pPr eaLnBrk="1" latinLnBrk="0" hangingPunct="1">
              <a:defRPr kumimoji="0" lang="ru-RU" sz="1800"/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u-RU" sz="2800"/>
            </a:lvl1pPr>
            <a:lvl2pPr eaLnBrk="1" latinLnBrk="0" hangingPunct="1">
              <a:defRPr kumimoji="0" lang="ru-RU" sz="2400"/>
            </a:lvl2pPr>
            <a:lvl3pPr eaLnBrk="1" latinLnBrk="0" hangingPunct="1">
              <a:defRPr kumimoji="0" lang="ru-RU" sz="2000"/>
            </a:lvl3pPr>
            <a:lvl4pPr eaLnBrk="1" latinLnBrk="0" hangingPunct="1">
              <a:defRPr kumimoji="0" lang="ru-RU" sz="1800"/>
            </a:lvl4pPr>
            <a:lvl5pPr eaLnBrk="1" latinLnBrk="0" hangingPunct="1">
              <a:defRPr kumimoji="0" lang="ru-RU" sz="1800"/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ru-RU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u-RU" sz="2400" b="1"/>
            </a:lvl1pPr>
            <a:lvl2pPr marL="457200" indent="0" eaLnBrk="1" latinLnBrk="0" hangingPunct="1">
              <a:buNone/>
              <a:defRPr kumimoji="0" lang="ru-RU" sz="2000" b="1"/>
            </a:lvl2pPr>
            <a:lvl3pPr marL="914400" indent="0" eaLnBrk="1" latinLnBrk="0" hangingPunct="1">
              <a:buNone/>
              <a:defRPr kumimoji="0" lang="ru-RU" sz="1800" b="1"/>
            </a:lvl3pPr>
            <a:lvl4pPr marL="1371600" indent="0" eaLnBrk="1" latinLnBrk="0" hangingPunct="1">
              <a:buNone/>
              <a:defRPr kumimoji="0" lang="ru-RU" sz="1600" b="1"/>
            </a:lvl4pPr>
            <a:lvl5pPr marL="1828800" indent="0" eaLnBrk="1" latinLnBrk="0" hangingPunct="1">
              <a:buNone/>
              <a:defRPr kumimoji="0" lang="ru-RU" sz="1600" b="1"/>
            </a:lvl5pPr>
            <a:lvl6pPr marL="2286000" indent="0" eaLnBrk="1" latinLnBrk="0" hangingPunct="1">
              <a:buNone/>
              <a:defRPr kumimoji="0" lang="ru-RU" sz="1600" b="1"/>
            </a:lvl6pPr>
            <a:lvl7pPr marL="2743200" indent="0" eaLnBrk="1" latinLnBrk="0" hangingPunct="1">
              <a:buNone/>
              <a:defRPr kumimoji="0" lang="ru-RU" sz="1600" b="1"/>
            </a:lvl7pPr>
            <a:lvl8pPr marL="3200400" indent="0" eaLnBrk="1" latinLnBrk="0" hangingPunct="1">
              <a:buNone/>
              <a:defRPr kumimoji="0" lang="ru-RU" sz="1600" b="1"/>
            </a:lvl8pPr>
            <a:lvl9pPr marL="3657600" indent="0" eaLnBrk="1" latinLnBrk="0" hangingPunct="1">
              <a:buNone/>
              <a:defRPr kumimoji="0" lang="ru-RU"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ru-RU" sz="2400"/>
            </a:lvl1pPr>
            <a:lvl2pPr eaLnBrk="1" latinLnBrk="0" hangingPunct="1">
              <a:defRPr kumimoji="0" lang="ru-RU" sz="2000"/>
            </a:lvl2pPr>
            <a:lvl3pPr eaLnBrk="1" latinLnBrk="0" hangingPunct="1">
              <a:defRPr kumimoji="0" lang="ru-RU" sz="1800"/>
            </a:lvl3pPr>
            <a:lvl4pPr eaLnBrk="1" latinLnBrk="0" hangingPunct="1">
              <a:defRPr kumimoji="0" lang="ru-RU" sz="1600"/>
            </a:lvl4pPr>
            <a:lvl5pPr eaLnBrk="1" latinLnBrk="0" hangingPunct="1">
              <a:defRPr kumimoji="0" lang="ru-RU" sz="1600"/>
            </a:lvl5pPr>
            <a:lvl6pPr eaLnBrk="1" latinLnBrk="0" hangingPunct="1">
              <a:defRPr kumimoji="0" lang="ru-RU" sz="1600"/>
            </a:lvl6pPr>
            <a:lvl7pPr eaLnBrk="1" latinLnBrk="0" hangingPunct="1">
              <a:defRPr kumimoji="0" lang="ru-RU" sz="1600"/>
            </a:lvl7pPr>
            <a:lvl8pPr eaLnBrk="1" latinLnBrk="0" hangingPunct="1">
              <a:defRPr kumimoji="0" lang="ru-RU" sz="1600"/>
            </a:lvl8pPr>
            <a:lvl9pPr eaLnBrk="1" latinLnBrk="0" hangingPunct="1">
              <a:defRPr kumimoji="0" lang="ru-RU"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u-RU" sz="2400" b="1"/>
            </a:lvl1pPr>
            <a:lvl2pPr marL="457200" indent="0" eaLnBrk="1" latinLnBrk="0" hangingPunct="1">
              <a:buNone/>
              <a:defRPr kumimoji="0" lang="ru-RU" sz="2000" b="1"/>
            </a:lvl2pPr>
            <a:lvl3pPr marL="914400" indent="0" eaLnBrk="1" latinLnBrk="0" hangingPunct="1">
              <a:buNone/>
              <a:defRPr kumimoji="0" lang="ru-RU" sz="1800" b="1"/>
            </a:lvl3pPr>
            <a:lvl4pPr marL="1371600" indent="0" eaLnBrk="1" latinLnBrk="0" hangingPunct="1">
              <a:buNone/>
              <a:defRPr kumimoji="0" lang="ru-RU" sz="1600" b="1"/>
            </a:lvl4pPr>
            <a:lvl5pPr marL="1828800" indent="0" eaLnBrk="1" latinLnBrk="0" hangingPunct="1">
              <a:buNone/>
              <a:defRPr kumimoji="0" lang="ru-RU" sz="1600" b="1"/>
            </a:lvl5pPr>
            <a:lvl6pPr marL="2286000" indent="0" eaLnBrk="1" latinLnBrk="0" hangingPunct="1">
              <a:buNone/>
              <a:defRPr kumimoji="0" lang="ru-RU" sz="1600" b="1"/>
            </a:lvl6pPr>
            <a:lvl7pPr marL="2743200" indent="0" eaLnBrk="1" latinLnBrk="0" hangingPunct="1">
              <a:buNone/>
              <a:defRPr kumimoji="0" lang="ru-RU" sz="1600" b="1"/>
            </a:lvl7pPr>
            <a:lvl8pPr marL="3200400" indent="0" eaLnBrk="1" latinLnBrk="0" hangingPunct="1">
              <a:buNone/>
              <a:defRPr kumimoji="0" lang="ru-RU" sz="1600" b="1"/>
            </a:lvl8pPr>
            <a:lvl9pPr marL="3657600" indent="0" eaLnBrk="1" latinLnBrk="0" hangingPunct="1">
              <a:buNone/>
              <a:defRPr kumimoji="0" lang="ru-RU"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ru-RU" sz="2400"/>
            </a:lvl1pPr>
            <a:lvl2pPr eaLnBrk="1" latinLnBrk="0" hangingPunct="1">
              <a:defRPr kumimoji="0" lang="ru-RU" sz="2000"/>
            </a:lvl2pPr>
            <a:lvl3pPr eaLnBrk="1" latinLnBrk="0" hangingPunct="1">
              <a:defRPr kumimoji="0" lang="ru-RU" sz="1800"/>
            </a:lvl3pPr>
            <a:lvl4pPr eaLnBrk="1" latinLnBrk="0" hangingPunct="1">
              <a:defRPr kumimoji="0" lang="ru-RU" sz="1600"/>
            </a:lvl4pPr>
            <a:lvl5pPr eaLnBrk="1" latinLnBrk="0" hangingPunct="1">
              <a:defRPr kumimoji="0" lang="ru-RU" sz="1600"/>
            </a:lvl5pPr>
            <a:lvl6pPr eaLnBrk="1" latinLnBrk="0" hangingPunct="1">
              <a:defRPr kumimoji="0" lang="ru-RU" sz="1600"/>
            </a:lvl6pPr>
            <a:lvl7pPr eaLnBrk="1" latinLnBrk="0" hangingPunct="1">
              <a:defRPr kumimoji="0" lang="ru-RU" sz="1600"/>
            </a:lvl7pPr>
            <a:lvl8pPr eaLnBrk="1" latinLnBrk="0" hangingPunct="1">
              <a:defRPr kumimoji="0" lang="ru-RU" sz="1600"/>
            </a:lvl8pPr>
            <a:lvl9pPr eaLnBrk="1" latinLnBrk="0" hangingPunct="1">
              <a:defRPr kumimoji="0" lang="ru-RU"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ru-RU" sz="2000" b="1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ru-RU" sz="3200"/>
            </a:lvl1pPr>
            <a:lvl2pPr eaLnBrk="1" latinLnBrk="0" hangingPunct="1">
              <a:defRPr kumimoji="0" lang="ru-RU" sz="2800"/>
            </a:lvl2pPr>
            <a:lvl3pPr eaLnBrk="1" latinLnBrk="0" hangingPunct="1">
              <a:defRPr kumimoji="0" lang="ru-RU" sz="2400"/>
            </a:lvl3pPr>
            <a:lvl4pPr eaLnBrk="1" latinLnBrk="0" hangingPunct="1">
              <a:defRPr kumimoji="0" lang="ru-RU" sz="2000"/>
            </a:lvl4pPr>
            <a:lvl5pPr eaLnBrk="1" latinLnBrk="0" hangingPunct="1">
              <a:defRPr kumimoji="0" lang="ru-RU" sz="2000"/>
            </a:lvl5pPr>
            <a:lvl6pPr eaLnBrk="1" latinLnBrk="0" hangingPunct="1">
              <a:defRPr kumimoji="0" lang="ru-RU" sz="2000"/>
            </a:lvl6pPr>
            <a:lvl7pPr eaLnBrk="1" latinLnBrk="0" hangingPunct="1">
              <a:defRPr kumimoji="0" lang="ru-RU" sz="2000"/>
            </a:lvl7pPr>
            <a:lvl8pPr eaLnBrk="1" latinLnBrk="0" hangingPunct="1">
              <a:defRPr kumimoji="0" lang="ru-RU" sz="2000"/>
            </a:lvl8pPr>
            <a:lvl9pPr eaLnBrk="1" latinLnBrk="0" hangingPunct="1">
              <a:defRPr kumimoji="0" lang="ru-RU"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ru-RU" sz="1400"/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ru-RU" sz="2000" b="1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ru-RU" sz="3200"/>
            </a:lvl1pPr>
            <a:lvl2pPr marL="457200" indent="0" eaLnBrk="1" latinLnBrk="0" hangingPunct="1">
              <a:buNone/>
              <a:defRPr kumimoji="0" lang="ru-RU" sz="2800"/>
            </a:lvl2pPr>
            <a:lvl3pPr marL="914400" indent="0" eaLnBrk="1" latinLnBrk="0" hangingPunct="1">
              <a:buNone/>
              <a:defRPr kumimoji="0" lang="ru-RU" sz="2400"/>
            </a:lvl3pPr>
            <a:lvl4pPr marL="1371600" indent="0" eaLnBrk="1" latinLnBrk="0" hangingPunct="1">
              <a:buNone/>
              <a:defRPr kumimoji="0" lang="ru-RU" sz="2000"/>
            </a:lvl4pPr>
            <a:lvl5pPr marL="1828800" indent="0" eaLnBrk="1" latinLnBrk="0" hangingPunct="1">
              <a:buNone/>
              <a:defRPr kumimoji="0" lang="ru-RU" sz="2000"/>
            </a:lvl5pPr>
            <a:lvl6pPr marL="2286000" indent="0" eaLnBrk="1" latinLnBrk="0" hangingPunct="1">
              <a:buNone/>
              <a:defRPr kumimoji="0" lang="ru-RU" sz="2000"/>
            </a:lvl6pPr>
            <a:lvl7pPr marL="2743200" indent="0" eaLnBrk="1" latinLnBrk="0" hangingPunct="1">
              <a:buNone/>
              <a:defRPr kumimoji="0" lang="ru-RU" sz="2000"/>
            </a:lvl7pPr>
            <a:lvl8pPr marL="3200400" indent="0" eaLnBrk="1" latinLnBrk="0" hangingPunct="1">
              <a:buNone/>
              <a:defRPr kumimoji="0" lang="ru-RU" sz="2000"/>
            </a:lvl8pPr>
            <a:lvl9pPr marL="3657600" indent="0" eaLnBrk="1" latinLnBrk="0" hangingPunct="1">
              <a:buNone/>
              <a:defRPr kumimoji="0" lang="ru-RU" sz="2000"/>
            </a:lvl9pPr>
          </a:lstStyle>
          <a:p>
            <a:pPr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ru-RU" sz="1400"/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/>
              <a:pPr/>
              <a:t>12/17/2009</a:t>
            </a:fld>
            <a:endParaRPr kumimoji="0"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/>
              <a:pPr/>
              <a:t>‹#›</a:t>
            </a:fld>
            <a:endParaRPr kumimoji="0" lang="ru-R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ru-RU"/>
      </a:defPPr>
      <a:lvl1pPr marL="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8.jpe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33.jpeg"/><Relationship Id="rId4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895528" y="1592796"/>
            <a:ext cx="4248472" cy="10081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148064" y="44624"/>
            <a:ext cx="4032448" cy="144410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b="1" smtClean="0">
                <a:solidFill>
                  <a:srgbClr val="0070C0"/>
                </a:solidFill>
              </a:rPr>
              <a:t>Теньгушевский филиал </a:t>
            </a:r>
            <a:endParaRPr smtClean="0">
              <a:solidFill>
                <a:srgbClr val="0070C0"/>
              </a:solidFill>
            </a:endParaRPr>
          </a:p>
          <a:p>
            <a:pPr algn="just"/>
            <a:r>
              <a:rPr b="1" smtClean="0">
                <a:solidFill>
                  <a:srgbClr val="0070C0"/>
                </a:solidFill>
              </a:rPr>
              <a:t>ГБОУ РМ СПО (ССУЗ) </a:t>
            </a:r>
            <a:endParaRPr smtClean="0">
              <a:solidFill>
                <a:srgbClr val="0070C0"/>
              </a:solidFill>
            </a:endParaRPr>
          </a:p>
          <a:p>
            <a:pPr algn="just"/>
            <a:r>
              <a:rPr b="1" smtClean="0">
                <a:solidFill>
                  <a:srgbClr val="0070C0"/>
                </a:solidFill>
              </a:rPr>
              <a:t>«Темниковский сельско-</a:t>
            </a:r>
            <a:endParaRPr smtClean="0">
              <a:solidFill>
                <a:srgbClr val="0070C0"/>
              </a:solidFill>
            </a:endParaRPr>
          </a:p>
          <a:p>
            <a:pPr algn="just"/>
            <a:r>
              <a:rPr b="1" smtClean="0">
                <a:solidFill>
                  <a:srgbClr val="0070C0"/>
                </a:solidFill>
              </a:rPr>
              <a:t>хозяйственный колледж» </a:t>
            </a:r>
            <a:endParaRPr smtClean="0">
              <a:solidFill>
                <a:srgbClr val="0070C0"/>
              </a:solidFill>
            </a:endParaRPr>
          </a:p>
          <a:p>
            <a:pPr algn="just"/>
            <a:r>
              <a:rPr b="1" smtClean="0">
                <a:solidFill>
                  <a:srgbClr val="0070C0"/>
                </a:solidFill>
              </a:rPr>
              <a:t>с. Теньгушево</a:t>
            </a:r>
            <a:endParaRPr lang="ru-RU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4077072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Ермаковой Динары Петровны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508104" y="2632693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реподавателя немецкого языка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41631AC8"/>
          <p:cNvPicPr/>
          <p:nvPr/>
        </p:nvPicPr>
        <p:blipFill>
          <a:blip r:embed="rId6"/>
          <a:srcRect l="53558" t="7130" r="15944" b="69226"/>
          <a:stretch>
            <a:fillRect/>
          </a:stretch>
        </p:blipFill>
        <p:spPr bwMode="auto">
          <a:xfrm>
            <a:off x="2000231" y="357166"/>
            <a:ext cx="3071835" cy="34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552" y="285728"/>
            <a:ext cx="8604448" cy="785818"/>
          </a:xfrm>
        </p:spPr>
        <p:txBody>
          <a:bodyPr>
            <a:noAutofit/>
          </a:bodyPr>
          <a:lstStyle/>
          <a:p>
            <a:pPr algn="ctr"/>
            <a:r>
              <a:rPr sz="36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1.3. Аттестация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514A01F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1214422"/>
            <a:ext cx="4643470" cy="51435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9850206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552" y="142852"/>
            <a:ext cx="8604448" cy="100014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1.4. Повышение квалификационного уровня в работе с инновационными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технологиями 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B7F60B2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2626055" y="88533"/>
            <a:ext cx="4749146" cy="74295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810509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552" y="214290"/>
            <a:ext cx="8604448" cy="85725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2.1. Практическое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представление собственного педагогического опыта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746596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92358" y="1086731"/>
            <a:ext cx="853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2143116"/>
            <a:ext cx="30718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2011г. – Участие в работе научно – практической конференции по теме «Включение инновационных технологий в преподавание русского языка и литературы в современных условиях» г. Саранск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AC22EF4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571612"/>
            <a:ext cx="3714776" cy="464347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38128853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552" y="0"/>
            <a:ext cx="8604448" cy="78579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2.1. Практическое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представление собственного педагогического опыта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7726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92358" y="1086731"/>
            <a:ext cx="853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2400" b="1" smtClean="0">
                <a:solidFill>
                  <a:srgbClr val="002060"/>
                </a:solidFill>
              </a:rPr>
              <a:t>Организация учебной и воспитательной деятельности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631138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066858">
            <a:off x="596495" y="2390697"/>
            <a:ext cx="2908714" cy="403743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F0C7DF9E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1785926"/>
            <a:ext cx="2928958" cy="378621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 descr="7805233E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05968">
            <a:off x="5911799" y="2190299"/>
            <a:ext cx="2657466" cy="364160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30345968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552" y="0"/>
            <a:ext cx="8604448" cy="78579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2.1. Практическое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представление собственного педагогического опыта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746596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92358" y="1086731"/>
            <a:ext cx="853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2857496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Процентное соотношение качества знаний по иностранному языку 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ACA575F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214422"/>
            <a:ext cx="3754125" cy="501618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60383366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714488"/>
            <a:ext cx="7715304" cy="4214842"/>
          </a:xfrm>
        </p:spPr>
        <p:txBody>
          <a:bodyPr>
            <a:normAutofit/>
          </a:bodyPr>
          <a:lstStyle/>
          <a:p>
            <a:pPr algn="ctr"/>
            <a:r>
              <a:rPr sz="36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Материал по обобщению педагогического опыта рпазмещен на сайте</a:t>
            </a:r>
            <a:br>
              <a:rPr sz="36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WWW.pu17.edurm.ru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-142900"/>
            <a:ext cx="77153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sz="32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2.2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Практическое представление собственного инновационного педагогического опыта </a:t>
            </a:r>
            <a:endParaRPr lang="ru-RU" sz="32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28604"/>
            <a:ext cx="8077200" cy="984028"/>
          </a:xfrm>
        </p:spPr>
        <p:txBody>
          <a:bodyPr>
            <a:noAutofit/>
          </a:bodyPr>
          <a:lstStyle/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2.3. Доклады на заседаниях методической комиссии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500174"/>
          <a:ext cx="4857784" cy="33528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7190"/>
                <a:gridCol w="928694"/>
                <a:gridCol w="2143140"/>
                <a:gridCol w="714380"/>
                <a:gridCol w="714380"/>
              </a:tblGrid>
              <a:tr h="196449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доклада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Тема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в пл.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2456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Доклад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Использование дифференцированного метода обучения на уроках иностранного языка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2009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2456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Доклад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Духовно-нравственные</a:t>
                      </a:r>
                      <a:r>
                        <a:rPr kumimoji="0" lang="ru-RU" sz="14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основы развития личности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2010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2456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Доклад</a:t>
                      </a:r>
                      <a:endParaRPr kumimoji="0" lang="ru-RU" sz="14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Личностный подход при формировании</a:t>
                      </a:r>
                      <a:r>
                        <a:rPr kumimoji="0" lang="ru-RU" sz="14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коммуникативной компетенции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2014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9FB6058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643050"/>
            <a:ext cx="3000396" cy="435771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28604"/>
            <a:ext cx="8077200" cy="984028"/>
          </a:xfrm>
        </p:spPr>
        <p:txBody>
          <a:bodyPr>
            <a:noAutofit/>
          </a:bodyPr>
          <a:lstStyle/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куратора</a:t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3.1 Патриотическое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воспитание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Documents and Settings\User\Local Settings\Temporary Internet Files\Content.MSO\175369B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3683047" cy="450059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82AA6B8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785926"/>
            <a:ext cx="3786214" cy="450059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552" y="0"/>
            <a:ext cx="8604448" cy="1428736"/>
          </a:xfrm>
        </p:spPr>
        <p:txBody>
          <a:bodyPr>
            <a:noAutofit/>
          </a:bodyPr>
          <a:lstStyle/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куратора</a:t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3.1 Патриотическое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воспитание 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746596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92358" y="1086731"/>
            <a:ext cx="853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E10156E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428736"/>
            <a:ext cx="3143271" cy="464347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3764FBD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7072330" y="2714620"/>
            <a:ext cx="1285884" cy="21431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2272978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1428736"/>
            <a:ext cx="2052664" cy="135732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 descr="E0133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>
            <a:off x="7036613" y="4321975"/>
            <a:ext cx="1357322" cy="21431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 descr="C18BD869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4607719" y="1107262"/>
            <a:ext cx="1357325" cy="20002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Рисунок 11" descr="D8F90F23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4714877" y="2714621"/>
            <a:ext cx="1285882" cy="21431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Рисунок 12" descr="715CC640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>
            <a:off x="4672234" y="4328900"/>
            <a:ext cx="1357322" cy="212928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31280447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552" y="214290"/>
            <a:ext cx="8604448" cy="928710"/>
          </a:xfrm>
        </p:spPr>
        <p:txBody>
          <a:bodyPr>
            <a:noAutofit/>
          </a:bodyPr>
          <a:lstStyle/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куратора</a:t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3.1 Патриотическое воспитание 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746596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Содержимое 6" descr="6948C4E4"/>
          <p:cNvPicPr>
            <a:picLocks noGrp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500166" y="1597025"/>
            <a:ext cx="6643734" cy="42973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7576016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77072" y="-6844655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316180" y="3775286"/>
            <a:ext cx="2895600" cy="33904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49040" y="95137"/>
            <a:ext cx="66967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Цель педагогической деятельности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43756" y="2571744"/>
            <a:ext cx="54380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Воспитание всесторонне-развитой личности </a:t>
            </a:r>
          </a:p>
        </p:txBody>
      </p:sp>
      <p:pic>
        <p:nvPicPr>
          <p:cNvPr id="7170" name="Picture 2" descr="H:\картинка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774" y="1484784"/>
            <a:ext cx="2354052" cy="31416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07607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000100" y="0"/>
            <a:ext cx="7358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куратора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sz="32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3.2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Духовно-нравственное воспитание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7" name="Рисунок 6" descr="7888D63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1" y="1428736"/>
            <a:ext cx="3429025" cy="492922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7B54A7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750727" y="3250402"/>
            <a:ext cx="2071703" cy="414340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B6FD8E5D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428736"/>
            <a:ext cx="1928826" cy="250033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 descr="8B0AF5A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1428736"/>
            <a:ext cx="1857388" cy="250033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552" y="214290"/>
            <a:ext cx="8604448" cy="928710"/>
          </a:xfrm>
        </p:spPr>
        <p:txBody>
          <a:bodyPr>
            <a:noAutofit/>
          </a:bodyPr>
          <a:lstStyle/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Работа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куратора</a:t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3.2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Духовно-нравственное воспитание </a:t>
            </a:r>
            <a:r>
              <a:rPr sz="3200" smtClean="0"/>
              <a:t/>
            </a:r>
            <a:br>
              <a:rPr sz="3200" smtClean="0"/>
            </a:b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AF1743C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714488"/>
            <a:ext cx="3643338" cy="457203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E4520762"/>
          <p:cNvPicPr/>
          <p:nvPr/>
        </p:nvPicPr>
        <p:blipFill>
          <a:blip r:embed="rId6" cstate="print">
            <a:lum contrast="-10000"/>
          </a:blip>
          <a:srcRect/>
          <a:stretch>
            <a:fillRect/>
          </a:stretch>
        </p:blipFill>
        <p:spPr bwMode="auto">
          <a:xfrm>
            <a:off x="5214942" y="1714488"/>
            <a:ext cx="3364803" cy="457203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76475820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801914"/>
          </a:xfrm>
        </p:spPr>
        <p:txBody>
          <a:bodyPr>
            <a:noAutofit/>
          </a:bodyPr>
          <a:lstStyle/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куратора</a:t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3.2 Духовно-нравственное </a:t>
            </a: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воспитание 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A7307662"/>
          <p:cNvPicPr>
            <a:picLocks noGrp="1"/>
          </p:cNvPicPr>
          <p:nvPr>
            <p:ph idx="1"/>
          </p:nvPr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1285852" y="1500174"/>
            <a:ext cx="3357586" cy="42973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 descr="353CA17C"/>
          <p:cNvPicPr/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4929190" y="1500174"/>
            <a:ext cx="3569606" cy="42862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5984" y="0"/>
            <a:ext cx="44291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куратора</a:t>
            </a:r>
            <a:b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Патриотическое и Духовно-нравственное воспитание </a:t>
            </a:r>
            <a:r>
              <a:rPr sz="2400" smtClean="0">
                <a:solidFill>
                  <a:srgbClr val="FF0000"/>
                </a:solidFill>
              </a:rPr>
              <a:t> </a:t>
            </a:r>
            <a:endParaRPr sz="2400" smtClean="0"/>
          </a:p>
          <a:p>
            <a:endParaRPr sz="2400" dirty="0"/>
          </a:p>
        </p:txBody>
      </p:sp>
      <p:pic>
        <p:nvPicPr>
          <p:cNvPr id="5" name="Рисунок 4" descr="147F294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357298"/>
            <a:ext cx="4071966" cy="485778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5984" y="0"/>
            <a:ext cx="44291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куратора</a:t>
            </a:r>
            <a:b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Патриотическое и Духовно-нравственное воспитание </a:t>
            </a:r>
            <a:r>
              <a:rPr sz="2400" smtClean="0">
                <a:solidFill>
                  <a:srgbClr val="FF0000"/>
                </a:solidFill>
              </a:rPr>
              <a:t> </a:t>
            </a:r>
            <a:endParaRPr sz="2400" smtClean="0"/>
          </a:p>
          <a:p>
            <a:endParaRPr sz="2400" dirty="0"/>
          </a:p>
        </p:txBody>
      </p:sp>
      <p:pic>
        <p:nvPicPr>
          <p:cNvPr id="7" name="Рисунок 6" descr="BD159D3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357298"/>
            <a:ext cx="4143404" cy="47149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5984" y="0"/>
            <a:ext cx="44291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куратора</a:t>
            </a:r>
            <a:b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Патриотическое и Духовно-нравственное воспитание </a:t>
            </a:r>
            <a:r>
              <a:rPr sz="2400" smtClean="0">
                <a:solidFill>
                  <a:srgbClr val="FF0000"/>
                </a:solidFill>
              </a:rPr>
              <a:t> </a:t>
            </a:r>
            <a:endParaRPr sz="2400" smtClean="0"/>
          </a:p>
          <a:p>
            <a:endParaRPr sz="2400" dirty="0"/>
          </a:p>
        </p:txBody>
      </p:sp>
      <p:pic>
        <p:nvPicPr>
          <p:cNvPr id="9" name="Рисунок 8" descr="80D92BF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2571736" y="1357298"/>
            <a:ext cx="4071966" cy="514267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5984" y="0"/>
            <a:ext cx="44291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куратора</a:t>
            </a:r>
            <a:b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Патриотическое и Духовно-нравственное воспитание </a:t>
            </a:r>
            <a:r>
              <a:rPr sz="2400" smtClean="0">
                <a:solidFill>
                  <a:srgbClr val="FF0000"/>
                </a:solidFill>
              </a:rPr>
              <a:t> </a:t>
            </a:r>
            <a:endParaRPr sz="2400" smtClean="0"/>
          </a:p>
          <a:p>
            <a:endParaRPr sz="2400" dirty="0"/>
          </a:p>
        </p:txBody>
      </p:sp>
      <p:pic>
        <p:nvPicPr>
          <p:cNvPr id="10" name="Рисунок 9" descr="D22CCBBA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2571736" y="1357298"/>
            <a:ext cx="4071965" cy="50006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5984" y="0"/>
            <a:ext cx="44291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куратора</a:t>
            </a:r>
            <a:b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Патриотическое и Духовно-нравственное воспитание </a:t>
            </a:r>
            <a:r>
              <a:rPr sz="2400" smtClean="0">
                <a:solidFill>
                  <a:srgbClr val="FF0000"/>
                </a:solidFill>
              </a:rPr>
              <a:t> </a:t>
            </a:r>
            <a:endParaRPr sz="2400" smtClean="0"/>
          </a:p>
          <a:p>
            <a:endParaRPr sz="2400" dirty="0"/>
          </a:p>
        </p:txBody>
      </p:sp>
      <p:pic>
        <p:nvPicPr>
          <p:cNvPr id="12" name="Рисунок 11" descr="5D9DA43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428736"/>
            <a:ext cx="4071966" cy="50006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801914"/>
          </a:xfrm>
        </p:spPr>
        <p:txBody>
          <a:bodyPr>
            <a:normAutofit fontScale="90000"/>
          </a:bodyPr>
          <a:lstStyle/>
          <a:p>
            <a:pPr algn="ctr"/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Работа куратора</a:t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3.3 Спортивное воспитание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54BB2B8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142984"/>
            <a:ext cx="4357718" cy="500066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801914"/>
          </a:xfrm>
        </p:spPr>
        <p:txBody>
          <a:bodyPr>
            <a:normAutofit fontScale="90000"/>
          </a:bodyPr>
          <a:lstStyle/>
          <a:p>
            <a:pPr algn="ctr"/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Работа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куратора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3.3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Спортивное воспитание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EACAF71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00174"/>
            <a:ext cx="7531799" cy="47149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99592" y="1000108"/>
            <a:ext cx="8077200" cy="5137812"/>
          </a:xfrm>
        </p:spPr>
        <p:txBody>
          <a:bodyPr>
            <a:normAutofit/>
          </a:bodyPr>
          <a:lstStyle/>
          <a:p>
            <a:pPr>
              <a:defRPr/>
            </a:pPr>
            <a:endParaRPr lang="ru-RU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ru-RU" sz="2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7" name="Рисунок 6" descr="C84AED6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928670"/>
            <a:ext cx="4071967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2DC00D7C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928670"/>
            <a:ext cx="407196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801914"/>
          </a:xfrm>
        </p:spPr>
        <p:txBody>
          <a:bodyPr>
            <a:normAutofit fontScale="90000"/>
          </a:bodyPr>
          <a:lstStyle/>
          <a:p>
            <a:pPr algn="ctr"/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Работа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куратора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3.3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Спортивное воспитание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AA757B9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2576670" y="209358"/>
            <a:ext cx="4705046" cy="74295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801914"/>
          </a:xfrm>
        </p:spPr>
        <p:txBody>
          <a:bodyPr>
            <a:normAutofit fontScale="90000"/>
          </a:bodyPr>
          <a:lstStyle/>
          <a:p>
            <a:pPr algn="ctr"/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Работа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куратора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3.3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Спортивное воспитание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5" descr="4E4E7C5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357298"/>
            <a:ext cx="4929222" cy="51435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801914"/>
          </a:xfrm>
        </p:spPr>
        <p:txBody>
          <a:bodyPr>
            <a:normAutofit fontScale="90000"/>
          </a:bodyPr>
          <a:lstStyle/>
          <a:p>
            <a:pPr algn="ctr"/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Работа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куратора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3.3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Спортивное воспитание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84CA5F70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214422"/>
            <a:ext cx="5000660" cy="514353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801914"/>
          </a:xfrm>
        </p:spPr>
        <p:txBody>
          <a:bodyPr>
            <a:normAutofit fontScale="90000"/>
          </a:bodyPr>
          <a:lstStyle/>
          <a:p>
            <a:pPr algn="ctr"/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Работа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куратора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3.3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Спортивное воспитание </a:t>
            </a: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2AE2E07B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071546"/>
            <a:ext cx="5143536" cy="53578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8077200" cy="642942"/>
          </a:xfrm>
        </p:spPr>
        <p:txBody>
          <a:bodyPr>
            <a:normAutofit/>
          </a:bodyPr>
          <a:lstStyle/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Благодарности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9E12D02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071547"/>
            <a:ext cx="5000660" cy="52864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8077200" cy="642942"/>
          </a:xfrm>
        </p:spPr>
        <p:txBody>
          <a:bodyPr>
            <a:normAutofit/>
          </a:bodyPr>
          <a:lstStyle/>
          <a:p>
            <a:pPr algn="ctr"/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Благодарности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31287C1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000108"/>
            <a:ext cx="4929222" cy="535784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031CCE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57166"/>
            <a:ext cx="4714908" cy="614366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801914"/>
          </a:xfrm>
        </p:spPr>
        <p:txBody>
          <a:bodyPr>
            <a:normAutofit/>
          </a:bodyPr>
          <a:lstStyle/>
          <a:p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Общие сведения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596413"/>
            <a:ext cx="8167718" cy="4618669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sz="2400" b="1" smtClean="0">
                <a:latin typeface="Times New Roman" pitchFamily="18" charset="0"/>
                <a:cs typeface="Times New Roman" pitchFamily="18" charset="0"/>
              </a:rPr>
              <a:t>Ермакова Динара Петровна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2400" b="1" smtClean="0">
                <a:latin typeface="Times New Roman" pitchFamily="18" charset="0"/>
                <a:cs typeface="Times New Roman" pitchFamily="18" charset="0"/>
              </a:rPr>
              <a:t> преподаватель немецкого языка ГБОУ РМ СПО (ССУЗ) "Темниковский сельско-хозяйственный колледж".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400" b="1" smtClean="0">
                <a:latin typeface="Times New Roman" pitchFamily="18" charset="0"/>
                <a:cs typeface="Times New Roman" pitchFamily="18" charset="0"/>
              </a:rPr>
              <a:t>ата рождения 09.8.1966 г.</a:t>
            </a:r>
          </a:p>
          <a:p>
            <a:pPr>
              <a:buFontTx/>
              <a:buNone/>
            </a:pPr>
            <a:r>
              <a:rPr sz="2400" b="1" smtClean="0">
                <a:latin typeface="Times New Roman" pitchFamily="18" charset="0"/>
                <a:cs typeface="Times New Roman" pitchFamily="18" charset="0"/>
              </a:rPr>
              <a:t>Образование высшее</a:t>
            </a:r>
          </a:p>
          <a:p>
            <a:pPr algn="just"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400" b="1" smtClean="0">
                <a:latin typeface="Times New Roman" pitchFamily="18" charset="0"/>
                <a:cs typeface="Times New Roman" pitchFamily="18" charset="0"/>
              </a:rPr>
              <a:t>кончила Мордовский Государственный им. Огарева в 1994 году</a:t>
            </a:r>
          </a:p>
          <a:p>
            <a:pPr>
              <a:buFontTx/>
              <a:buNone/>
            </a:pPr>
            <a:r>
              <a:rPr sz="2400" b="1" smtClean="0">
                <a:latin typeface="Times New Roman" pitchFamily="18" charset="0"/>
                <a:cs typeface="Times New Roman" pitchFamily="18" charset="0"/>
              </a:rPr>
              <a:t>Общий трудовой стаж – 25 года</a:t>
            </a:r>
          </a:p>
          <a:p>
            <a:pPr>
              <a:buFontTx/>
              <a:buNone/>
            </a:pPr>
            <a:r>
              <a:rPr sz="2400" b="1" smtClean="0">
                <a:latin typeface="Times New Roman" pitchFamily="18" charset="0"/>
                <a:cs typeface="Times New Roman" pitchFamily="18" charset="0"/>
              </a:rPr>
              <a:t>Педагогический стаж – 19 лет</a:t>
            </a:r>
          </a:p>
          <a:p>
            <a:pPr>
              <a:buFontTx/>
              <a:buNone/>
            </a:pPr>
            <a:r>
              <a:rPr sz="2400" b="1" smtClean="0">
                <a:latin typeface="Times New Roman" pitchFamily="18" charset="0"/>
                <a:cs typeface="Times New Roman" pitchFamily="18" charset="0"/>
              </a:rPr>
              <a:t>Педагогический стаж в колледже – 19 лет</a:t>
            </a:r>
          </a:p>
          <a:p>
            <a:pPr>
              <a:buFontTx/>
              <a:buNone/>
            </a:pPr>
            <a:r>
              <a:rPr sz="2400" b="1" smtClean="0">
                <a:latin typeface="Times New Roman" pitchFamily="18" charset="0"/>
                <a:cs typeface="Times New Roman" pitchFamily="18" charset="0"/>
              </a:rPr>
              <a:t>Квалификационная категория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2400" b="1" smtClean="0">
                <a:latin typeface="Times New Roman" pitchFamily="18" charset="0"/>
                <a:cs typeface="Times New Roman" pitchFamily="18" charset="0"/>
              </a:rPr>
              <a:t> вторая (до 23.03.2014)</a:t>
            </a:r>
          </a:p>
          <a:p>
            <a:pPr>
              <a:buNone/>
            </a:pPr>
            <a:endParaRPr sz="20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552" y="142852"/>
            <a:ext cx="8604448" cy="57150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1.1. Сведения об образовании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746596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92358" y="1086731"/>
            <a:ext cx="853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 descr="9792B48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1" y="928670"/>
            <a:ext cx="4214843" cy="57150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6305595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2"/>
          <p:cNvGraphicFramePr>
            <a:graphicFrameLocks noGrp="1"/>
          </p:cNvGraphicFramePr>
          <p:nvPr>
            <p:ph idx="1"/>
          </p:nvPr>
        </p:nvGraphicFramePr>
        <p:xfrm>
          <a:off x="714348" y="2143116"/>
          <a:ext cx="8229600" cy="2187197"/>
        </p:xfrm>
        <a:graphic>
          <a:graphicData uri="http://schemas.openxmlformats.org/drawingml/2006/table">
            <a:tbl>
              <a:tblPr/>
              <a:tblGrid>
                <a:gridCol w="2057400"/>
                <a:gridCol w="1770063"/>
                <a:gridCol w="1366837"/>
                <a:gridCol w="3035300"/>
              </a:tblGrid>
              <a:tr h="820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Название учреждения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Вид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Дата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Тема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0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ГОУ ДПОС «Мордовский республиканский институт образования» г. Саранск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Курсы повышения квалификации 72 ч.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Удостоверение № 829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2011 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«Технология подготовки и проведения итоговой аттестации выпускников 9 и 11 классов»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98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ГБОУ ДПОС «Мордовский республиканский институт образования» г. Саранск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Курсы повышения квалификации 118ч.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Удостоверение № 3713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2013 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«Новые тенденции в лингвистическом образовании в рамках введения ФГОС ОО»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1.2. Курсы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повышения квалификации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4"/>
            <a:ext cx="8077200" cy="11430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357166"/>
            <a:ext cx="6051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1.2. Повышение квалификации</a:t>
            </a:r>
            <a:endParaRPr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764704"/>
            <a:ext cx="26025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smtClean="0">
                <a:solidFill>
                  <a:srgbClr val="FF0000"/>
                </a:solidFill>
              </a:rPr>
              <a:t>2011 год </a:t>
            </a:r>
            <a:r>
              <a:rPr sz="2000" smtClean="0">
                <a:solidFill>
                  <a:srgbClr val="003300"/>
                </a:solidFill>
              </a:rPr>
              <a:t>– курсовая подготовка по теме: «</a:t>
            </a:r>
            <a:r>
              <a:rPr sz="2000" smtClean="0"/>
              <a:t>Технология подготовки и проведения итоговой аттестации выпускников 9 и 11 классов</a:t>
            </a:r>
            <a:r>
              <a:rPr sz="2000" smtClean="0">
                <a:solidFill>
                  <a:srgbClr val="003300"/>
                </a:solidFill>
              </a:rPr>
              <a:t>»  (72 часа</a:t>
            </a:r>
            <a:r>
              <a:rPr sz="2000" smtClean="0"/>
              <a:t>).</a:t>
            </a:r>
            <a:r>
              <a:rPr sz="2000" smtClean="0">
                <a:solidFill>
                  <a:srgbClr val="0070C0"/>
                </a:solidFill>
              </a:rPr>
              <a:t> </a:t>
            </a:r>
          </a:p>
          <a:p>
            <a:r>
              <a:rPr sz="2000" smtClean="0"/>
              <a:t>ГОУ ДПОС «Мордовский республиканский институт образования» г. Саранск</a:t>
            </a:r>
          </a:p>
          <a:p>
            <a:r>
              <a:rPr sz="2000" smtClean="0">
                <a:solidFill>
                  <a:srgbClr val="003300"/>
                </a:solidFill>
              </a:rPr>
              <a:t>Регистрационный №829</a:t>
            </a:r>
          </a:p>
        </p:txBody>
      </p:sp>
      <p:pic>
        <p:nvPicPr>
          <p:cNvPr id="10" name="Рисунок 9" descr="6F22FBE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660152" y="1269014"/>
            <a:ext cx="4966968" cy="51435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-142900"/>
            <a:ext cx="8077200" cy="1000132"/>
          </a:xfrm>
        </p:spPr>
        <p:txBody>
          <a:bodyPr>
            <a:noAutofit/>
          </a:bodyPr>
          <a:lstStyle/>
          <a:p>
            <a:pPr marL="533400" indent="-533400" algn="ctr">
              <a:lnSpc>
                <a:spcPct val="80000"/>
              </a:lnSpc>
            </a:pPr>
            <a: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1.2. Повышение квалификации</a:t>
            </a:r>
            <a:br>
              <a:rPr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sz="32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764704"/>
            <a:ext cx="26025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smtClean="0">
                <a:solidFill>
                  <a:srgbClr val="FF0000"/>
                </a:solidFill>
              </a:rPr>
              <a:t>2013 год </a:t>
            </a:r>
            <a:r>
              <a:rPr sz="2000" smtClean="0">
                <a:solidFill>
                  <a:srgbClr val="003300"/>
                </a:solidFill>
              </a:rPr>
              <a:t>– курсовая подготовка по теме:</a:t>
            </a:r>
            <a:r>
              <a:rPr sz="2000" smtClean="0">
                <a:solidFill>
                  <a:srgbClr val="FF0000"/>
                </a:solidFill>
              </a:rPr>
              <a:t> </a:t>
            </a:r>
            <a:r>
              <a:rPr sz="2000" smtClean="0">
                <a:solidFill>
                  <a:srgbClr val="003300"/>
                </a:solidFill>
              </a:rPr>
              <a:t>«</a:t>
            </a:r>
            <a:r>
              <a:rPr sz="2000" smtClean="0"/>
              <a:t>Новые тенденции в лингвистическом образовании в рамках введения ФГОС ОО</a:t>
            </a:r>
            <a:r>
              <a:rPr sz="2000" smtClean="0">
                <a:solidFill>
                  <a:srgbClr val="003300"/>
                </a:solidFill>
              </a:rPr>
              <a:t>»  (118 ч.</a:t>
            </a:r>
            <a:r>
              <a:rPr sz="2000" smtClean="0"/>
              <a:t>)</a:t>
            </a:r>
          </a:p>
          <a:p>
            <a:r>
              <a:rPr sz="2000" smtClean="0"/>
              <a:t>ГБОУ ДПОС «Мордовский республиканский институт образования» г. Саранск</a:t>
            </a:r>
            <a:r>
              <a:rPr sz="2000" smtClean="0">
                <a:solidFill>
                  <a:srgbClr val="0070C0"/>
                </a:solidFill>
              </a:rPr>
              <a:t> </a:t>
            </a:r>
            <a:r>
              <a:rPr sz="2000" smtClean="0">
                <a:solidFill>
                  <a:srgbClr val="003300"/>
                </a:solidFill>
              </a:rPr>
              <a:t>Регистрационный №3713</a:t>
            </a:r>
          </a:p>
          <a:p>
            <a:endParaRPr lang="ru-RU" sz="2000" dirty="0"/>
          </a:p>
        </p:txBody>
      </p:sp>
      <p:pic>
        <p:nvPicPr>
          <p:cNvPr id="6" name="Рисунок 5" descr="86D8698B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3497961" y="788261"/>
            <a:ext cx="5148474" cy="52864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Портфолио&amp;quot;&quot;/&gt;&lt;property id=&quot;20307&quot; value=&quot;259&quot;/&gt;&lt;/object&gt;&lt;object type=&quot;3&quot; unique_id=&quot;10005&quot;&gt;&lt;property id=&quot;20148&quot; value=&quot;5&quot;/&gt;&lt;property id=&quot;20300&quot; value=&quot;Slide 2 - &amp;quot;Содержание&amp;quot;&quot;/&gt;&lt;property id=&quot;20307&quot; value=&quot;261&quot;/&gt;&lt;/object&gt;&lt;object type=&quot;3&quot; unique_id=&quot;10006&quot;&gt;&lt;property id=&quot;20148&quot; value=&quot;5&quot;/&gt;&lt;property id=&quot;20300&quot; value=&quot;Slide 3&quot;/&gt;&lt;property id=&quot;20307&quot; value=&quot;282&quot;/&gt;&lt;/object&gt;&lt;object type=&quot;3&quot; unique_id=&quot;10007&quot;&gt;&lt;property id=&quot;20148&quot; value=&quot;5&quot;/&gt;&lt;property id=&quot;20300&quot; value=&quot;Slide 4 - &amp;quot; &amp;quot;&quot;/&gt;&lt;property id=&quot;20307&quot; value=&quot;262&quot;/&gt;&lt;/object&gt;&lt;object type=&quot;3&quot; unique_id=&quot;10008&quot;&gt;&lt;property id=&quot;20148&quot; value=&quot;5&quot;/&gt;&lt;property id=&quot;20300&quot; value=&quot;Slide 5&quot;/&gt;&lt;property id=&quot;20307&quot; value=&quot;299&quot;/&gt;&lt;/object&gt;&lt;object type=&quot;3&quot; unique_id=&quot;10009&quot;&gt;&lt;property id=&quot;20148&quot; value=&quot;5&quot;/&gt;&lt;property id=&quot;20300&quot; value=&quot;Slide 6 - &amp;quot;Практическое представление собственного педагогического опыта&amp;quot;&quot;/&gt;&lt;property id=&quot;20307&quot; value=&quot;339&quot;/&gt;&lt;/object&gt;&lt;object type=&quot;3&quot; unique_id=&quot;10010&quot;&gt;&lt;property id=&quot;20148&quot; value=&quot;5&quot;/&gt;&lt;property id=&quot;20300&quot; value=&quot;Slide 7 - &amp;quot;Практическое представление собственного педагогического опыта&amp;quot;&quot;/&gt;&lt;property id=&quot;20307&quot; value=&quot;360&quot;/&gt;&lt;/object&gt;&lt;object type=&quot;3&quot; unique_id=&quot;10011&quot;&gt;&lt;property id=&quot;20148&quot; value=&quot;5&quot;/&gt;&lt;property id=&quot;20300&quot; value=&quot;Slide 8 - &amp;quot;Практическое представление собственного педагогического опыта&amp;quot;&quot;/&gt;&lt;property id=&quot;20307&quot; value=&quot;349&quot;/&gt;&lt;/object&gt;&lt;object type=&quot;3&quot; unique_id=&quot;10012&quot;&gt;&lt;property id=&quot;20148&quot; value=&quot;5&quot;/&gt;&lt;property id=&quot;20300&quot; value=&quot;Slide 9 - &amp;quot;Практическое представление собственного педагогического опыта&amp;quot;&quot;/&gt;&lt;property id=&quot;20307&quot; value=&quot;363&quot;/&gt;&lt;/object&gt;&lt;object type=&quot;3&quot; unique_id=&quot;10013&quot;&gt;&lt;property id=&quot;20148&quot; value=&quot;5&quot;/&gt;&lt;property id=&quot;20300&quot; value=&quot;Slide 10 - &amp;quot;Практическое представление собственного педагогического опыта&amp;quot;&quot;/&gt;&lt;property id=&quot;20307&quot; value=&quot;362&quot;/&gt;&lt;/object&gt;&lt;object type=&quot;3&quot; unique_id=&quot;10014&quot;&gt;&lt;property id=&quot;20148&quot; value=&quot;5&quot;/&gt;&lt;property id=&quot;20300&quot; value=&quot;Slide 11 - &amp;quot;Теоретическое  представление собственного педагогического опыта&amp;quot;&quot;/&gt;&lt;property id=&quot;20307&quot; value=&quot;353&quot;/&gt;&lt;/object&gt;&lt;object type=&quot;3&quot; unique_id=&quot;10015&quot;&gt;&lt;property id=&quot;20148&quot; value=&quot;5&quot;/&gt;&lt;property id=&quot;20300&quot; value=&quot;Slide 12 - &amp;quot;Теоретическое представление собственного педагогического опыта&amp;quot;&quot;/&gt;&lt;property id=&quot;20307&quot; value=&quot;364&quot;/&gt;&lt;/object&gt;&lt;object type=&quot;3&quot; unique_id=&quot;10016&quot;&gt;&lt;property id=&quot;20148&quot; value=&quot;5&quot;/&gt;&lt;property id=&quot;20300&quot; value=&quot;Slide 13 - &amp;quot;Использование современных образовательных технологий в процессе обучения английскому языку&amp;quot;&quot;/&gt;&lt;property id=&quot;20307&quot; value=&quot;365&quot;/&gt;&lt;/object&gt;&lt;object type=&quot;3&quot; unique_id=&quot;10017&quot;&gt;&lt;property id=&quot;20148&quot; value=&quot;5&quot;/&gt;&lt;property id=&quot;20300&quot; value=&quot;Slide 14 - &amp;quot;Результаты обученности&amp;quot;&quot;/&gt;&lt;property id=&quot;20307&quot; value=&quot;361&quot;/&gt;&lt;/object&gt;&lt;object type=&quot;3&quot; unique_id=&quot;10018&quot;&gt;&lt;property id=&quot;20148&quot; value=&quot;5&quot;/&gt;&lt;property id=&quot;20300&quot; value=&quot;Slide 15 - &amp;quot;Организационно-методическая деятельность&amp;quot;&quot;/&gt;&lt;property id=&quot;20307&quot; value=&quot;318&quot;/&gt;&lt;/object&gt;&lt;object type=&quot;3&quot; unique_id=&quot;10019&quot;&gt;&lt;property id=&quot;20148&quot; value=&quot;5&quot;/&gt;&lt;property id=&quot;20300&quot; value=&quot;Slide 16 - &amp;quot;Организационно - методическая деятельность&amp;quot;&quot;/&gt;&lt;property id=&quot;20307&quot; value=&quot;322&quot;/&gt;&lt;/object&gt;&lt;object type=&quot;3&quot; unique_id=&quot;10020&quot;&gt;&lt;property id=&quot;20148&quot; value=&quot;5&quot;/&gt;&lt;property id=&quot;20300&quot; value=&quot;Slide 17 - &amp;quot;Организационно - методическая деятельность&amp;quot;&quot;/&gt;&lt;property id=&quot;20307&quot; value=&quot;308&quot;/&gt;&lt;/object&gt;&lt;object type=&quot;3&quot; unique_id=&quot;10021&quot;&gt;&lt;property id=&quot;20148&quot; value=&quot;5&quot;/&gt;&lt;property id=&quot;20300&quot; value=&quot;Slide 18 - &amp;quot;Использование современных образовательных технологий в процессе обучения физике&amp;quot;&quot;/&gt;&lt;property id=&quot;20307&quot; value=&quot;307&quot;/&gt;&lt;/object&gt;&lt;object type=&quot;3&quot; unique_id=&quot;10022&quot;&gt;&lt;property id=&quot;20148&quot; value=&quot;5&quot;/&gt;&lt;property id=&quot;20300&quot; value=&quot;Slide 19 - &amp;quot;Использование современных образовательных технологий в процессе обучения физике&amp;quot;&quot;/&gt;&lt;property id=&quot;20307&quot; value=&quot;317&quot;/&gt;&lt;/object&gt;&lt;object type=&quot;3&quot; unique_id=&quot;10023&quot;&gt;&lt;property id=&quot;20148&quot; value=&quot;5&quot;/&gt;&lt;property id=&quot;20300&quot; value=&quot;Slide 20 - &amp;quot;      Использование современных образовательных технологий в процессе обучения физике&amp;quot;&quot;/&gt;&lt;property id=&quot;20307&quot; value=&quot;310&quot;/&gt;&lt;/object&gt;&lt;object type=&quot;3&quot; unique_id=&quot;10024&quot;&gt;&lt;property id=&quot;20148&quot; value=&quot;5&quot;/&gt;&lt;property id=&quot;20300&quot; value=&quot;Slide 21 - &amp;quot;      &amp;quot;&quot;/&gt;&lt;property id=&quot;20307&quot; value=&quot;357&quot;/&gt;&lt;/object&gt;&lt;object type=&quot;3&quot; unique_id=&quot;10025&quot;&gt;&lt;property id=&quot;20148&quot; value=&quot;5&quot;/&gt;&lt;property id=&quot;20300&quot; value=&quot;Slide 22 - &amp;quot;Экспертная  деятельность&amp;quot;&quot;/&gt;&lt;property id=&quot;20307&quot; value=&quot;306&quot;/&gt;&lt;/object&gt;&lt;object type=&quot;3&quot; unique_id=&quot;10026&quot;&gt;&lt;property id=&quot;20148&quot; value=&quot;5&quot;/&gt;&lt;property id=&quot;20300&quot; value=&quot;Slide 23 - &amp;quot;Участие в конкурсах профессионального мастерства&amp;quot;&quot;/&gt;&lt;property id=&quot;20307&quot; value=&quot;287&quot;/&gt;&lt;/object&gt;&lt;object type=&quot;3&quot; unique_id=&quot;10027&quot;&gt;&lt;property id=&quot;20148&quot; value=&quot;5&quot;/&gt;&lt;property id=&quot;20300&quot; value=&quot;Slide 24 - &amp;quot;Участие в конкурсах профессионального мастерства&amp;quot;&quot;/&gt;&lt;property id=&quot;20307&quot; value=&quot;302&quot;/&gt;&lt;/object&gt;&lt;object type=&quot;3&quot; unique_id=&quot;10028&quot;&gt;&lt;property id=&quot;20148&quot; value=&quot;5&quot;/&gt;&lt;property id=&quot;20300&quot; value=&quot;Slide 25 - &amp;quot;Участие в конференциях&amp;quot;&quot;/&gt;&lt;property id=&quot;20307&quot; value=&quot;313&quot;/&gt;&lt;/object&gt;&lt;object type=&quot;3&quot; unique_id=&quot;10029&quot;&gt;&lt;property id=&quot;20148&quot; value=&quot;5&quot;/&gt;&lt;property id=&quot;20300&quot; value=&quot;Slide 26 - &amp;quot; Подготовка и проведение олимпиад&amp;quot;&quot;/&gt;&lt;property id=&quot;20307&quot; value=&quot;316&quot;/&gt;&lt;/object&gt;&lt;object type=&quot;3&quot; unique_id=&quot;10030&quot;&gt;&lt;property id=&quot;20148&quot; value=&quot;5&quot;/&gt;&lt;property id=&quot;20300&quot; value=&quot;Slide 27 - &amp;quot; Подготовка и проведение олимпиад&amp;quot;&quot;/&gt;&lt;property id=&quot;20307&quot; value=&quot;303&quot;/&gt;&lt;/object&gt;&lt;object type=&quot;3&quot; unique_id=&quot;10031&quot;&gt;&lt;property id=&quot;20148&quot; value=&quot;5&quot;/&gt;&lt;property id=&quot;20300&quot; value=&quot;Slide 28 - &amp;quot;Участие в выставках&amp;quot;&quot;/&gt;&lt;property id=&quot;20307&quot; value=&quot;305&quot;/&gt;&lt;/object&gt;&lt;object type=&quot;3&quot; unique_id=&quot;10032&quot;&gt;&lt;property id=&quot;20148&quot; value=&quot;5&quot;/&gt;&lt;property id=&quot;20300&quot; value=&quot;Slide 29 - &amp;quot;          Участие в выставках&amp;quot;&quot;/&gt;&lt;property id=&quot;20307&quot; value=&quot;270&quot;/&gt;&lt;/object&gt;&lt;object type=&quot;3&quot; unique_id=&quot;10033&quot;&gt;&lt;property id=&quot;20148&quot; value=&quot;5&quot;/&gt;&lt;property id=&quot;20300&quot; value=&quot;Slide 30 - &amp;quot;          Участие в выставках&amp;quot;&quot;/&gt;&lt;property id=&quot;20307&quot; value=&quot;332&quot;/&gt;&lt;/object&gt;&lt;object type=&quot;3&quot; unique_id=&quot;10034&quot;&gt;&lt;property id=&quot;20148&quot; value=&quot;5&quot;/&gt;&lt;property id=&quot;20300&quot; value=&quot;Slide 31 - &amp;quot;Внеурочная деятельность&amp;quot;&quot;/&gt;&lt;property id=&quot;20307&quot; value=&quot;331&quot;/&gt;&lt;/object&gt;&lt;object type=&quot;3&quot; unique_id=&quot;10035&quot;&gt;&lt;property id=&quot;20148&quot; value=&quot;5&quot;/&gt;&lt;property id=&quot;20300&quot; value=&quot;Slide 32 - &amp;quot;          Внеурочная деятельность&amp;quot;&quot;/&gt;&lt;property id=&quot;20307&quot; value=&quot;335&quot;/&gt;&lt;/object&gt;&lt;object type=&quot;3&quot; unique_id=&quot;10036&quot;&gt;&lt;property id=&quot;20148&quot; value=&quot;5&quot;/&gt;&lt;property id=&quot;20300&quot; value=&quot;Slide 33 - &amp;quot; Внеурочная деятельность&amp;quot;&quot;/&gt;&lt;property id=&quot;20307&quot; value=&quot;336&quot;/&gt;&lt;/object&gt;&lt;object type=&quot;3&quot; unique_id=&quot;10037&quot;&gt;&lt;property id=&quot;20148&quot; value=&quot;5&quot;/&gt;&lt;property id=&quot;20300&quot; value=&quot;Slide 34 - &amp;quot;          Участие в лицейских мероприятиях&amp;quot;&quot;/&gt;&lt;property id=&quot;20307&quot; value=&quot;334&quot;/&gt;&lt;/object&gt;&lt;object type=&quot;3&quot; unique_id=&quot;10038&quot;&gt;&lt;property id=&quot;20148&quot; value=&quot;5&quot;/&gt;&lt;property id=&quot;20300&quot; value=&quot;Slide 35 - &amp;quot;Кружковая деятельность&amp;quot;&quot;/&gt;&lt;property id=&quot;20307&quot; value=&quot;338&quot;/&gt;&lt;/object&gt;&lt;object type=&quot;3&quot; unique_id=&quot;10039&quot;&gt;&lt;property id=&quot;20148&quot; value=&quot;5&quot;/&gt;&lt;property id=&quot;20300&quot; value=&quot;Slide 36 - &amp;quot;Кружковая деятельность&amp;quot;&quot;/&gt;&lt;property id=&quot;20307&quot; value=&quot;358&quot;/&gt;&lt;/object&gt;&lt;object type=&quot;3&quot; unique_id=&quot;10040&quot;&gt;&lt;property id=&quot;20148&quot; value=&quot;5&quot;/&gt;&lt;property id=&quot;20300&quot; value=&quot;Slide 37&quot;/&gt;&lt;property id=&quot;20307&quot; value=&quot;311&quot;/&gt;&lt;/object&gt;&lt;object type=&quot;3&quot; unique_id=&quot;10041&quot;&gt;&lt;property id=&quot;20148&quot; value=&quot;5&quot;/&gt;&lt;property id=&quot;20300&quot; value=&quot;Slide 38&quot;/&gt;&lt;property id=&quot;20307&quot; value=&quot;277&quot;/&gt;&lt;/object&gt;&lt;object type=&quot;3&quot; unique_id=&quot;10042&quot;&gt;&lt;property id=&quot;20148&quot; value=&quot;5&quot;/&gt;&lt;property id=&quot;20300&quot; value=&quot;Slide 39 - &amp;quot;Кружковая деятельность&amp;quot;&quot;/&gt;&lt;property id=&quot;20307&quot; value=&quot;359&quot;/&gt;&lt;/object&gt;&lt;object type=&quot;3&quot; unique_id=&quot;10043&quot;&gt;&lt;property id=&quot;20148&quot; value=&quot;5&quot;/&gt;&lt;property id=&quot;20300&quot; value=&quot;Slide 40&quot;/&gt;&lt;property id=&quot;20307&quot; value=&quot;315&quot;/&gt;&lt;/object&gt;&lt;object type=&quot;3&quot; unique_id=&quot;10044&quot;&gt;&lt;property id=&quot;20148&quot; value=&quot;5&quot;/&gt;&lt;property id=&quot;20300&quot; value=&quot;Slide 41 - &amp;quot;          Участие в выставках&amp;quot;&quot;/&gt;&lt;property id=&quot;20307&quot; value=&quot;333&quot;/&gt;&lt;/object&gt;&lt;object type=&quot;3&quot; unique_id=&quot;10045&quot;&gt;&lt;property id=&quot;20148&quot; value=&quot;5&quot;/&gt;&lt;property id=&quot;20300&quot; value=&quot;Slide 42 - &amp;quot;Качество обучености по физике&amp;quot;&quot;/&gt;&lt;property id=&quot;20307&quot; value=&quot;301&quot;/&gt;&lt;/object&gt;&lt;object type=&quot;3&quot; unique_id=&quot;10046&quot;&gt;&lt;property id=&quot;20148&quot; value=&quot;5&quot;/&gt;&lt;property id=&quot;20300&quot; value=&quot;Slide 43&quot;/&gt;&lt;property id=&quot;20307&quot; value=&quot;320&quot;/&gt;&lt;/object&gt;&lt;object type=&quot;3&quot; unique_id=&quot;10047&quot;&gt;&lt;property id=&quot;20148&quot; value=&quot;5&quot;/&gt;&lt;property id=&quot;20300&quot; value=&quot;Slide 44 - &amp;quot;Приложение&amp;quot;&quot;/&gt;&lt;property id=&quot;20307&quot; value=&quot;278&quot;/&gt;&lt;/object&gt;&lt;object type=&quot;3&quot; unique_id=&quot;10048&quot;&gt;&lt;property id=&quot;20148&quot; value=&quot;5&quot;/&gt;&lt;property id=&quot;20300&quot; value=&quot;Slide 45&quot;/&gt;&lt;property id=&quot;20307&quot; value=&quot;309&quot;/&gt;&lt;/object&gt;&lt;object type=&quot;3&quot; unique_id=&quot;10049&quot;&gt;&lt;property id=&quot;20148&quot; value=&quot;5&quot;/&gt;&lt;property id=&quot;20300&quot; value=&quot;Slide 46&quot;/&gt;&lt;property id=&quot;20307&quot; value=&quot;281&quot;/&gt;&lt;/object&gt;&lt;object type=&quot;3&quot; unique_id=&quot;10050&quot;&gt;&lt;property id=&quot;20148&quot; value=&quot;5&quot;/&gt;&lt;property id=&quot;20300&quot; value=&quot;Slide 47 - &amp;quot;      Использование современных образовательных технологий в процессе обучения физике&amp;quot;&quot;/&gt;&lt;property id=&quot;20307&quot; value=&quot;355&quot;/&gt;&lt;/object&gt;&lt;object type=&quot;3&quot; unique_id=&quot;10051&quot;&gt;&lt;property id=&quot;20148&quot; value=&quot;5&quot;/&gt;&lt;property id=&quot;20300&quot; value=&quot;Slide 48 - &amp;quot;Теоретическое представление собственного педагогического опыта &amp;#x0D;&amp;#x0A;&amp;quot;&quot;/&gt;&lt;property id=&quot;20307&quot; value=&quot;326&quot;/&gt;&lt;/object&gt;&lt;object type=&quot;3&quot; unique_id=&quot;10052&quot;&gt;&lt;property id=&quot;20148&quot; value=&quot;5&quot;/&gt;&lt;property id=&quot;20300&quot; value=&quot;Slide 49 - &amp;quot;Практическое представление собственного педагогического опыта&amp;quot;&quot;/&gt;&lt;property id=&quot;20307&quot; value=&quot;344&quot;/&gt;&lt;/object&gt;&lt;object type=&quot;3&quot; unique_id=&quot;10053&quot;&gt;&lt;property id=&quot;20148&quot; value=&quot;5&quot;/&gt;&lt;property id=&quot;20300&quot; value=&quot;Slide 50 - &amp;quot;Практическое представление собственного педагогического опыта&amp;quot;&quot;/&gt;&lt;property id=&quot;20307&quot; value=&quot;328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heme/theme1.xml><?xml version="1.0" encoding="utf-8"?>
<a:theme xmlns:a="http://schemas.openxmlformats.org/drawingml/2006/main" name="Обуч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0</TotalTime>
  <Words>836</Words>
  <Application>Microsoft Office PowerPoint</Application>
  <PresentationFormat>Экран (4:3)</PresentationFormat>
  <Paragraphs>136</Paragraphs>
  <Slides>35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Обучение</vt:lpstr>
      <vt:lpstr>Портфолио</vt:lpstr>
      <vt:lpstr>Слайд 2</vt:lpstr>
      <vt:lpstr>Слайд 3</vt:lpstr>
      <vt:lpstr>Слайд 4</vt:lpstr>
      <vt:lpstr>1. Общие сведения</vt:lpstr>
      <vt:lpstr>1.1. Сведения об образовании</vt:lpstr>
      <vt:lpstr>1.2. Курсы  повышения квалификации</vt:lpstr>
      <vt:lpstr> </vt:lpstr>
      <vt:lpstr> 1.2. Повышение квалификации </vt:lpstr>
      <vt:lpstr> 1.3. Аттестация</vt:lpstr>
      <vt:lpstr>1.4. Повышение квалификационного уровня в работе с инновационными технологиями </vt:lpstr>
      <vt:lpstr>2.1. Практическое представление собственного педагогического опыта</vt:lpstr>
      <vt:lpstr>2.1. Практическое представление собственного педагогического опыта</vt:lpstr>
      <vt:lpstr>2.1. Практическое представление собственного педагогического опыта</vt:lpstr>
      <vt:lpstr>Материал по обобщению педагогического опыта рпазмещен на сайте WWW.pu17.edurm.ru</vt:lpstr>
      <vt:lpstr>2.3. Доклады на заседаниях методической комиссии </vt:lpstr>
      <vt:lpstr>3. Работа куратора 3.1 Патриотическое воспитание  </vt:lpstr>
      <vt:lpstr>3. Работа куратора 3.1 Патриотическое воспитание </vt:lpstr>
      <vt:lpstr>3. Работа куратора  3.1 Патриотическое воспитание </vt:lpstr>
      <vt:lpstr>Слайд 20</vt:lpstr>
      <vt:lpstr>  3. Работа куратора 3.2 Духовно-нравственное воспитание   </vt:lpstr>
      <vt:lpstr>3. Работа куратора 3.2 Духовно-нравственное воспитание  </vt:lpstr>
      <vt:lpstr>Слайд 23</vt:lpstr>
      <vt:lpstr>Слайд 24</vt:lpstr>
      <vt:lpstr>Слайд 25</vt:lpstr>
      <vt:lpstr>Слайд 26</vt:lpstr>
      <vt:lpstr>Слайд 27</vt:lpstr>
      <vt:lpstr>3. Работа куратора 3.3 Спортивное воспитание </vt:lpstr>
      <vt:lpstr>  3. Работа куратора  3.3 Спортивное воспитание   </vt:lpstr>
      <vt:lpstr>  3. Работа куратора  3.3 Спортивное воспитание   </vt:lpstr>
      <vt:lpstr>  3. Работа куратора  3.3 Спортивное воспитание   </vt:lpstr>
      <vt:lpstr> 3. Работа куратора  3.3 Спортивное воспитание   </vt:lpstr>
      <vt:lpstr> 3. Работа куратора  3.3 Спортивное воспитание   </vt:lpstr>
      <vt:lpstr>4. Благодарности </vt:lpstr>
      <vt:lpstr>4. Благодарности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2012-09-24T04:22:19Z</dcterms:created>
  <dcterms:modified xsi:type="dcterms:W3CDTF">2014-03-09T13:54:16Z</dcterms:modified>
</cp:coreProperties>
</file>