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D4D4"/>
    <a:srgbClr val="5F6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60"/>
  </p:normalViewPr>
  <p:slideViewPr>
    <p:cSldViewPr>
      <p:cViewPr varScale="1">
        <p:scale>
          <a:sx n="83" d="100"/>
          <a:sy n="83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772400" cy="2952328"/>
          </a:xfrm>
        </p:spPr>
        <p:txBody>
          <a:bodyPr>
            <a:noAutofit/>
          </a:bodyPr>
          <a:lstStyle/>
          <a:p>
            <a:pPr algn="ctr"/>
            <a:r>
              <a:rPr lang="ru-RU" sz="1600" cap="all" dirty="0" smtClean="0"/>
              <a:t>Министерство образования и науки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Российской Федерации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Государственное образовательное учреждение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Высшего профессионального образования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Тюменский государственный университет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Институт гуманитарных наук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all" dirty="0" smtClean="0"/>
              <a:t> Кафедра новой истории и международных отношений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068960"/>
            <a:ext cx="7992888" cy="331236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900" dirty="0" smtClean="0">
                <a:solidFill>
                  <a:schemeClr val="tx1"/>
                </a:solidFill>
              </a:rPr>
              <a:t/>
            </a:r>
            <a:br>
              <a:rPr lang="ru-RU" sz="3900" dirty="0" smtClean="0">
                <a:solidFill>
                  <a:schemeClr val="tx1"/>
                </a:solidFill>
              </a:rPr>
            </a:br>
            <a:r>
              <a:rPr lang="ru-RU" sz="3900" dirty="0" smtClean="0">
                <a:solidFill>
                  <a:schemeClr val="tx1"/>
                </a:solidFill>
              </a:rPr>
              <a:t>Методы и формы научного познания</a:t>
            </a:r>
          </a:p>
          <a:p>
            <a:pPr algn="ctr"/>
            <a:endParaRPr lang="ru-RU" sz="3600" dirty="0" smtClean="0"/>
          </a:p>
          <a:p>
            <a:pPr algn="r"/>
            <a:r>
              <a:rPr lang="ru-RU" sz="1800" dirty="0" smtClean="0"/>
              <a:t>Подготовила: студентка 2 курса 904 гр.</a:t>
            </a:r>
          </a:p>
          <a:p>
            <a:pPr algn="r"/>
            <a:r>
              <a:rPr lang="ru-RU" sz="1800" dirty="0" smtClean="0"/>
              <a:t>Воробей К.В.</a:t>
            </a:r>
          </a:p>
          <a:p>
            <a:pPr algn="r"/>
            <a:r>
              <a:rPr lang="ru-RU" sz="1800" dirty="0" smtClean="0"/>
              <a:t>Проверил: Муравьёв И.Б.</a:t>
            </a:r>
          </a:p>
          <a:p>
            <a:pPr algn="r"/>
            <a:endParaRPr lang="ru-RU" sz="1800" dirty="0" smtClean="0"/>
          </a:p>
          <a:p>
            <a:pPr algn="ctr"/>
            <a:r>
              <a:rPr lang="ru-RU" sz="1800" dirty="0" smtClean="0"/>
              <a:t>Тюмень</a:t>
            </a:r>
          </a:p>
          <a:p>
            <a:pPr algn="ctr"/>
            <a:r>
              <a:rPr lang="ru-RU" sz="1800" dirty="0" smtClean="0"/>
              <a:t>2011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Глава 3.</a:t>
            </a:r>
            <a:br>
              <a:rPr lang="ru-RU" sz="3200" dirty="0" smtClean="0"/>
            </a:br>
            <a:r>
              <a:rPr lang="ru-RU" sz="3200" dirty="0" smtClean="0"/>
              <a:t>3.3 Факты, анализ, синтез.</a:t>
            </a:r>
            <a:endParaRPr lang="ru-RU" sz="32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763688" y="2348880"/>
            <a:ext cx="6336704" cy="3672408"/>
            <a:chOff x="1835696" y="2132856"/>
            <a:chExt cx="6336704" cy="3672408"/>
          </a:xfrm>
        </p:grpSpPr>
        <p:sp>
          <p:nvSpPr>
            <p:cNvPr id="7" name="Выноска со стрелкой вверх 6"/>
            <p:cNvSpPr/>
            <p:nvPr/>
          </p:nvSpPr>
          <p:spPr>
            <a:xfrm>
              <a:off x="3131840" y="3933056"/>
              <a:ext cx="3816424" cy="1872208"/>
            </a:xfrm>
            <a:prstGeom prst="upArrowCallou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dirty="0" smtClean="0">
                  <a:solidFill>
                    <a:schemeClr val="tx1"/>
                  </a:solidFill>
                </a:rPr>
                <a:t>Факты</a:t>
              </a:r>
              <a:endParaRPr lang="ru-RU" sz="6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835696" y="2132856"/>
              <a:ext cx="2880320" cy="1224136"/>
            </a:xfrm>
            <a:prstGeom prst="roundRec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</a:rPr>
                <a:t>Анализ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292080" y="2132856"/>
              <a:ext cx="2880320" cy="1224136"/>
            </a:xfrm>
            <a:prstGeom prst="roundRec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</a:rPr>
                <a:t>Синтез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Глава 4.Методы теоретический уровень научного познания. </a:t>
            </a:r>
            <a:endParaRPr lang="ru-RU" sz="3200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251520" y="1124744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Абстрагирование</a:t>
            </a:r>
            <a:endParaRPr lang="ru-RU" sz="2000" b="1" dirty="0"/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2339752" y="1988840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Аналогия</a:t>
            </a:r>
            <a:endParaRPr lang="ru-RU" sz="2800" b="1" dirty="0"/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3203848" y="2996952"/>
            <a:ext cx="3312368" cy="792088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Моделирование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051720" y="3789040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987824" y="3789040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25" idx="0"/>
          </p:cNvCxnSpPr>
          <p:nvPr/>
        </p:nvCxnSpPr>
        <p:spPr>
          <a:xfrm>
            <a:off x="4644008" y="3789040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168" y="378904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16216" y="3789040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79512" y="3933056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Предметное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547664" y="4797152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Аналоговое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563888" y="5589240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Знаковое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508104" y="4941168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Мысленное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83760" y="4149080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Модельный эксперимент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с одним вырезанным скругленным углом 15"/>
          <p:cNvSpPr/>
          <p:nvPr/>
        </p:nvSpPr>
        <p:spPr>
          <a:xfrm>
            <a:off x="6660232" y="1988840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Дедукция</a:t>
            </a:r>
            <a:endParaRPr lang="ru-RU" sz="2400" b="1" dirty="0"/>
          </a:p>
        </p:txBody>
      </p:sp>
      <p:sp>
        <p:nvSpPr>
          <p:cNvPr id="17" name="Прямоугольник с одним вырезанным скругленным углом 16"/>
          <p:cNvSpPr/>
          <p:nvPr/>
        </p:nvSpPr>
        <p:spPr>
          <a:xfrm>
            <a:off x="4572000" y="1196752"/>
            <a:ext cx="2160240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Индукция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85010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Глава 4. </a:t>
            </a:r>
            <a:br>
              <a:rPr lang="ru-RU" sz="3200" dirty="0" smtClean="0"/>
            </a:br>
            <a:r>
              <a:rPr lang="ru-RU" sz="3200" dirty="0" smtClean="0"/>
              <a:t>4.1 Метод исследования.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556792"/>
            <a:ext cx="5472608" cy="936104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Метод исследования </a:t>
            </a:r>
          </a:p>
          <a:p>
            <a:pPr algn="ctr"/>
            <a:r>
              <a:rPr lang="ru-RU" sz="2800" b="1" dirty="0" smtClean="0"/>
              <a:t>(системный подход)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708920"/>
            <a:ext cx="7848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36000">
              <a:buFont typeface="Wingdings" pitchFamily="2" charset="2"/>
              <a:buChar char="v"/>
            </a:pPr>
            <a:r>
              <a:rPr lang="ru-RU" b="1" dirty="0" smtClean="0"/>
              <a:t> </a:t>
            </a:r>
            <a:r>
              <a:rPr lang="ru-RU" sz="2400" b="1" dirty="0" smtClean="0"/>
              <a:t>Изучение феномена целостности и установление состава целого, его элементов;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 smtClean="0"/>
              <a:t> Исследование закономерностей соединения элементов в систему, т.е. структуры объекта, что образует ядро системного подхода;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 smtClean="0"/>
              <a:t> В тесной связи с изучением структуры необходимо изучение функций системы и ее составляющих, т.е. структурно - функциональный анализ системы;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 smtClean="0"/>
              <a:t> Исследование генезиса системы, ее границ и связей с другими системами.</a:t>
            </a:r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92088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Глава 5. Формы научного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Теория </a:t>
            </a:r>
            <a:r>
              <a:rPr lang="ru-RU" sz="3600" dirty="0" smtClean="0"/>
              <a:t>- наиболее развитая форма научного знания, дающая целостное отображение закономерных и существенных связей определенной области действительности.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Глава 5. Формы научного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/>
          <a:lstStyle/>
          <a:p>
            <a:r>
              <a:rPr lang="ru-RU" b="1" dirty="0" smtClean="0"/>
              <a:t>Проблема</a:t>
            </a:r>
            <a:r>
              <a:rPr lang="ru-RU" dirty="0" smtClean="0"/>
              <a:t> - форма знания, содержанием которой является то, что еще не познано человеком, но что нужно познать.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Глава 5. Формы научного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60848"/>
            <a:ext cx="7890080" cy="4187552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Гипотеза</a:t>
            </a:r>
            <a:r>
              <a:rPr lang="ru-RU" dirty="0" smtClean="0"/>
              <a:t> - форма знания, содержащая предположение, сформулированное на основе ряда фактов, истинное значение которого не определено и нуждается в доказательстве.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Тесты для самопроверки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221560"/>
          </a:xfrm>
        </p:spPr>
        <p:txBody>
          <a:bodyPr>
            <a:normAutofit/>
          </a:bodyPr>
          <a:lstStyle/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В научном познании выделяют два уровня: </a:t>
            </a:r>
            <a:r>
              <a:rPr lang="ru-RU" sz="2000" dirty="0" smtClean="0"/>
              <a:t>1) эмпирический и теоретический; 2) новаторский и репродуктивный; 3) диалектический и метафизический; 4) эклектический и монистический.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000" b="1" dirty="0" smtClean="0"/>
              <a:t>К эмпирическому уровню познания относится:</a:t>
            </a:r>
            <a:r>
              <a:rPr lang="ru-RU" sz="2000" dirty="0" smtClean="0"/>
              <a:t> 1) анализ фактов; 2) выдвижение гипотез; 3) построение картины мира; 4) построение теории.</a:t>
            </a:r>
            <a:r>
              <a:rPr lang="ru-RU" sz="2000" b="1" dirty="0" smtClean="0"/>
              <a:t> 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000" b="1" dirty="0" smtClean="0"/>
              <a:t>К методам теоретического уровня познания </a:t>
            </a:r>
            <a:r>
              <a:rPr lang="ru-RU" sz="2000" b="1" u="sng" dirty="0" smtClean="0"/>
              <a:t>НЕ</a:t>
            </a:r>
            <a:r>
              <a:rPr lang="ru-RU" sz="2000" b="1" dirty="0" smtClean="0"/>
              <a:t> относится: </a:t>
            </a:r>
            <a:r>
              <a:rPr lang="ru-RU" sz="2000" dirty="0" smtClean="0"/>
              <a:t>1) системных подход; 2) эксперимент; 3) структурно-функциональный анализ; 4) моделирование.</a:t>
            </a:r>
          </a:p>
          <a:p>
            <a:pPr marL="539496" indent="-457200">
              <a:buFont typeface="+mj-lt"/>
              <a:buAutoNum type="arabicPeriod"/>
            </a:pPr>
            <a:endParaRPr lang="ru-RU" sz="2400" dirty="0" smtClean="0"/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Назовите формы научного познания.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Библиографический список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7890080" cy="4403576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sz="2800" dirty="0" smtClean="0"/>
              <a:t>Алексеев П.В., Панин А.В. Философия. Учебник. М., 1997. Гл. XIV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00" dirty="0" smtClean="0"/>
              <a:t> </a:t>
            </a:r>
            <a:r>
              <a:rPr lang="ru-RU" sz="2800" dirty="0" err="1" smtClean="0"/>
              <a:t>Голубинцев</a:t>
            </a:r>
            <a:r>
              <a:rPr lang="ru-RU" sz="2800" dirty="0" smtClean="0"/>
              <a:t> В.О., </a:t>
            </a:r>
            <a:r>
              <a:rPr lang="ru-RU" sz="2800" dirty="0" err="1" smtClean="0"/>
              <a:t>Данцев</a:t>
            </a:r>
            <a:r>
              <a:rPr lang="ru-RU" sz="2800" dirty="0" smtClean="0"/>
              <a:t> А.А., Любченко В.С. «Философия для технических вузов». Ростов - </a:t>
            </a:r>
            <a:r>
              <a:rPr lang="ru-RU" sz="2800" dirty="0" err="1" smtClean="0"/>
              <a:t>н</a:t>
            </a:r>
            <a:r>
              <a:rPr lang="ru-RU" sz="2800" dirty="0" smtClean="0"/>
              <a:t>/Д.:Феникс,2001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00" dirty="0" smtClean="0"/>
              <a:t>Спиркин А.Г. Философия. Учебник. М., 1999. Гл. XII</a:t>
            </a:r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868958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512365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Глава 1. Научное познание</a:t>
            </a:r>
          </a:p>
          <a:p>
            <a:pPr lvl="2"/>
            <a:r>
              <a:rPr lang="ru-RU" sz="2000" dirty="0" smtClean="0"/>
              <a:t>1.1 Задачи научного познания</a:t>
            </a:r>
          </a:p>
          <a:p>
            <a:pPr lvl="2"/>
            <a:r>
              <a:rPr lang="ru-RU" sz="2000" dirty="0" smtClean="0"/>
              <a:t>1.2 Особенности научного познания </a:t>
            </a:r>
          </a:p>
          <a:p>
            <a:r>
              <a:rPr lang="ru-RU" sz="2800" dirty="0" smtClean="0"/>
              <a:t>Глава 2. Уровни научного познания</a:t>
            </a:r>
          </a:p>
          <a:p>
            <a:r>
              <a:rPr lang="ru-RU" sz="2800" dirty="0" smtClean="0"/>
              <a:t>Глава 3. Методы эмпирического уровня НП</a:t>
            </a:r>
          </a:p>
          <a:p>
            <a:pPr lvl="2"/>
            <a:r>
              <a:rPr lang="ru-RU" sz="2000" dirty="0" smtClean="0"/>
              <a:t>3.1 Наблюдение</a:t>
            </a:r>
          </a:p>
          <a:p>
            <a:pPr lvl="2"/>
            <a:r>
              <a:rPr lang="ru-RU" sz="2000" dirty="0" smtClean="0"/>
              <a:t>3.2 Эксперимент</a:t>
            </a:r>
          </a:p>
          <a:p>
            <a:pPr lvl="2"/>
            <a:r>
              <a:rPr lang="ru-RU" sz="2000" dirty="0" smtClean="0"/>
              <a:t>3.3 Факты, анализ, синтез</a:t>
            </a:r>
          </a:p>
          <a:p>
            <a:r>
              <a:rPr lang="ru-RU" sz="2800" dirty="0" smtClean="0"/>
              <a:t>Глава 4.Методы теоретического уровня НП</a:t>
            </a:r>
          </a:p>
          <a:p>
            <a:pPr lvl="2"/>
            <a:r>
              <a:rPr lang="ru-RU" sz="2000" dirty="0" smtClean="0"/>
              <a:t>4.1 Метод исследования</a:t>
            </a:r>
          </a:p>
          <a:p>
            <a:r>
              <a:rPr lang="ru-RU" sz="2800" dirty="0" smtClean="0"/>
              <a:t>Глава 5. Формы научного познания</a:t>
            </a:r>
          </a:p>
          <a:p>
            <a:r>
              <a:rPr lang="ru-RU" sz="2800" dirty="0" smtClean="0"/>
              <a:t>Тесты для самопроверки</a:t>
            </a:r>
          </a:p>
          <a:p>
            <a:r>
              <a:rPr lang="ru-RU" sz="2800" dirty="0" smtClean="0"/>
              <a:t>Библиографический список</a:t>
            </a:r>
          </a:p>
          <a:p>
            <a:pPr lvl="2"/>
            <a:endParaRPr lang="ru-RU" dirty="0" smtClean="0"/>
          </a:p>
          <a:p>
            <a:pPr lvl="2">
              <a:buNone/>
            </a:pPr>
            <a:endParaRPr lang="ru-RU" dirty="0" smtClean="0"/>
          </a:p>
          <a:p>
            <a:pPr lvl="2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Глава 1. Научное познание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/>
          <a:lstStyle/>
          <a:p>
            <a:r>
              <a:rPr lang="ru-RU" dirty="0" smtClean="0"/>
              <a:t>это процесс получения объективного, истинного знания, направленного на отражение закономерностей действительности.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043608" y="2132856"/>
            <a:ext cx="7920880" cy="3384376"/>
            <a:chOff x="971600" y="1268760"/>
            <a:chExt cx="7920880" cy="338437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763688" y="1268760"/>
              <a:ext cx="6624736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>
              <a:off x="1979712" y="2276872"/>
              <a:ext cx="864096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932040" y="2204864"/>
              <a:ext cx="72008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6876256" y="2276872"/>
              <a:ext cx="792088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14"/>
            <p:cNvSpPr/>
            <p:nvPr/>
          </p:nvSpPr>
          <p:spPr>
            <a:xfrm>
              <a:off x="971600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Описание</a:t>
              </a:r>
              <a:endParaRPr lang="ru-RU" sz="3200" b="1" dirty="0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851920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Объяснение</a:t>
              </a:r>
              <a:endParaRPr lang="ru-RU" sz="2800" b="1" dirty="0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6516216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b="1" dirty="0" smtClean="0"/>
                <a:t>Предсказание</a:t>
              </a:r>
              <a:endParaRPr lang="ru-RU" sz="2500" b="1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03648" y="0"/>
            <a:ext cx="732059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Глава 1.</a:t>
            </a:r>
          </a:p>
          <a:p>
            <a:pPr algn="ctr">
              <a:spcBef>
                <a:spcPct val="0"/>
              </a:spcBef>
            </a:pP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1.1 Задачи научного познания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60848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Задачи научного познания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Глава 1.</a:t>
            </a:r>
            <a:br>
              <a:rPr lang="ru-RU" dirty="0" smtClean="0"/>
            </a:br>
            <a:r>
              <a:rPr lang="ru-RU" dirty="0" smtClean="0"/>
              <a:t>1.2 Особенности научного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72816"/>
            <a:ext cx="8100392" cy="4896544"/>
          </a:xfrm>
        </p:spPr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Достоверное обобщение фактов;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Объективная истина;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Ориентация на воплощение в практике;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Целостная развивающаяся система понятий, теорий, гипотез, законов;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Применение специфических материальных средств (приборов, инструментов);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Строгая доказательность, обоснованность полученных результатов, достоверность выводов.</a:t>
            </a:r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1px-Francis_Bacon,_Viscount_St_Alban_from_NPG_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355976" cy="6093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6309320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Ф. Бэкон</a:t>
            </a:r>
            <a:endParaRPr lang="ru-RU" dirty="0"/>
          </a:p>
        </p:txBody>
      </p:sp>
      <p:pic>
        <p:nvPicPr>
          <p:cNvPr id="6" name="Рисунок 5" descr="490px-Frans_Hals_-_Portret_van_René_Descart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644008" y="188640"/>
            <a:ext cx="4355976" cy="6093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0192" y="6309320"/>
            <a:ext cx="1118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Р. Декарт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59632" cy="6858000"/>
          </a:xfrm>
        </p:spPr>
        <p:txBody>
          <a:bodyPr vert="wordArtVert"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Глава2.Уровни научного познания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95128" y="-166543"/>
          <a:ext cx="7848872" cy="6979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24436"/>
                <a:gridCol w="3924436"/>
              </a:tblGrid>
              <a:tr h="56530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Эмпирический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Теоретический</a:t>
                      </a:r>
                      <a:endParaRPr lang="ru-RU" sz="3200" dirty="0"/>
                    </a:p>
                  </a:txBody>
                  <a:tcPr/>
                </a:tc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Исследованием реально существующих, чувственно воспринимаемых объектов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Преобладание рационального момента - понятий, теорий, законов и других форм и «мыслительных операций»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Непосредственное</a:t>
                      </a:r>
                      <a:r>
                        <a:rPr kumimoji="0" lang="ru-RU" sz="14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человека с изучаемыми природными или социальными объектами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непосредственного практического взаимодействия с объектами</a:t>
                      </a:r>
                    </a:p>
                  </a:txBody>
                  <a:tcPr/>
                </a:tc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 накопления информации об исследуемых объектах, явлениях путем проведения наблюдений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Раскрытие наиболее глубоких существенных сторон, связей, закономерностей, присущих изучаемым объектам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Систематизация получаемых фактических данных в виде таблиц, схем, графиков и т. п.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 абстракций «высшего порядка» , таких</a:t>
                      </a:r>
                      <a:r>
                        <a:rPr kumimoji="0" lang="ru-RU" sz="14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понятия, умозаключения, законы, категории, принципы и др. 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</a:tr>
              <a:tr h="773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Возможно формулирование некоторых эмпирических закономерностей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</a:t>
                      </a:r>
                      <a:r>
                        <a:rPr kumimoji="0" lang="ru-RU" sz="14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фиксации или сокращенной сводки эмпирических данных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11603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 на анализ  научных фактов, статистических  данных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dk1"/>
                          </a:solidFill>
                        </a:rPr>
                        <a:t>направлен на формирование теоретических законов, которые отвечают требованиям всеобщности и необходимости, т.е. действуют везде и всегда</a:t>
                      </a: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6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4807"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новые данные, факты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гипотезы, теории, законы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 rot="5400000">
            <a:off x="6871946" y="4081382"/>
            <a:ext cx="440668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2983514" y="4081382"/>
            <a:ext cx="440668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100392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Глава 3. Методы эмпирического уровня научного познания. </a:t>
            </a:r>
            <a:br>
              <a:rPr lang="ru-RU" sz="3200" dirty="0" smtClean="0"/>
            </a:br>
            <a:r>
              <a:rPr lang="ru-RU" sz="3200" dirty="0" smtClean="0"/>
              <a:t>3.1 Наблюдение.</a:t>
            </a:r>
            <a:endParaRPr lang="ru-RU" sz="3200" dirty="0"/>
          </a:p>
        </p:txBody>
      </p:sp>
      <p:sp>
        <p:nvSpPr>
          <p:cNvPr id="6" name="Счетверенная стрелка 5"/>
          <p:cNvSpPr/>
          <p:nvPr/>
        </p:nvSpPr>
        <p:spPr>
          <a:xfrm>
            <a:off x="2483768" y="2420888"/>
            <a:ext cx="4392488" cy="3312368"/>
          </a:xfrm>
          <a:prstGeom prst="quadArrow">
            <a:avLst/>
          </a:prstGeom>
          <a:gradFill flip="none" rotWithShape="1">
            <a:gsLst>
              <a:gs pos="0">
                <a:srgbClr val="5F62EB">
                  <a:shade val="30000"/>
                  <a:satMod val="115000"/>
                </a:srgbClr>
              </a:gs>
              <a:gs pos="50000">
                <a:srgbClr val="5F62EB">
                  <a:shade val="67500"/>
                  <a:satMod val="115000"/>
                </a:srgbClr>
              </a:gs>
              <a:gs pos="100000">
                <a:srgbClr val="5F62EB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Наблюдение</a:t>
            </a:r>
            <a:endParaRPr lang="ru-RU" sz="3200" b="1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75856" y="1412776"/>
            <a:ext cx="2880320" cy="864096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Однозначность цели, замысла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020272" y="3356992"/>
            <a:ext cx="2123728" cy="1368152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Системность в методах наблюдения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75856" y="5805264"/>
            <a:ext cx="2736304" cy="864096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Объективность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3528" y="3356992"/>
            <a:ext cx="2016224" cy="1368152"/>
          </a:xfrm>
          <a:prstGeom prst="round2DiagRect">
            <a:avLst>
              <a:gd name="adj1" fmla="val 16667"/>
              <a:gd name="adj2" fmla="val 0"/>
            </a:avLst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Возможность контроля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100392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Глава 3.</a:t>
            </a:r>
            <a:br>
              <a:rPr lang="ru-RU" sz="3200" dirty="0" smtClean="0"/>
            </a:br>
            <a:r>
              <a:rPr lang="ru-RU" sz="3200" dirty="0" smtClean="0"/>
              <a:t>3.2 Эксперимент.</a:t>
            </a:r>
            <a:endParaRPr lang="ru-RU" sz="3200" dirty="0"/>
          </a:p>
        </p:txBody>
      </p:sp>
      <p:sp>
        <p:nvSpPr>
          <p:cNvPr id="4" name="Счетверенная стрелка 3"/>
          <p:cNvSpPr/>
          <p:nvPr/>
        </p:nvSpPr>
        <p:spPr>
          <a:xfrm>
            <a:off x="2627784" y="2492896"/>
            <a:ext cx="4104456" cy="3168352"/>
          </a:xfrm>
          <a:prstGeom prst="quadArrow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Эксперимент</a:t>
            </a:r>
            <a:endParaRPr lang="ru-RU" sz="3200" b="1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347864" y="1628800"/>
            <a:ext cx="2664296" cy="864096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Качественный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04248" y="3140968"/>
            <a:ext cx="2016224" cy="1872208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Измерительный (количественный)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539552" y="3140968"/>
            <a:ext cx="1944216" cy="1944216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Социальный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419872" y="5733256"/>
            <a:ext cx="2520280" cy="936104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Мысленный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411</TotalTime>
  <Words>556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Министерство образования и науки  Российской Федерации Государственное образовательное учреждение Высшего профессионального образования Тюменский государственный университет   Институт гуманитарных наук  Кафедра новой истории и международных отношений   </vt:lpstr>
      <vt:lpstr>Содержание</vt:lpstr>
      <vt:lpstr>Глава 1. Научное познание</vt:lpstr>
      <vt:lpstr>Задачи научного познания</vt:lpstr>
      <vt:lpstr>Глава 1. 1.2 Особенности научного познания</vt:lpstr>
      <vt:lpstr>Презентация PowerPoint</vt:lpstr>
      <vt:lpstr>Глава2.Уровни научного познания</vt:lpstr>
      <vt:lpstr>Глава 3. Методы эмпирического уровня научного познания.  3.1 Наблюдение.</vt:lpstr>
      <vt:lpstr>Глава 3. 3.2 Эксперимент.</vt:lpstr>
      <vt:lpstr>Глава 3. 3.3 Факты, анализ, синтез.</vt:lpstr>
      <vt:lpstr>Глава 4.Методы теоретический уровень научного познания. </vt:lpstr>
      <vt:lpstr>Глава 4.  4.1 Метод исследования.</vt:lpstr>
      <vt:lpstr>Глава 5. Формы научного познания</vt:lpstr>
      <vt:lpstr>Глава 5. Формы научного познания</vt:lpstr>
      <vt:lpstr>Глава 5. Формы научного познания</vt:lpstr>
      <vt:lpstr>Тесты для самопроверки</vt:lpstr>
      <vt:lpstr>Библиографический список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 Российской Федерации Государственное образовательное учреждение Высшего профессионального образования Тюменский государственный университет   Институт гуманитарных наук  Кафедра новой истории и международных отношений   </dc:title>
  <dc:creator>el_Situated_capitan</dc:creator>
  <cp:lastModifiedBy>PC</cp:lastModifiedBy>
  <cp:revision>39</cp:revision>
  <dcterms:created xsi:type="dcterms:W3CDTF">2011-12-10T13:08:10Z</dcterms:created>
  <dcterms:modified xsi:type="dcterms:W3CDTF">2013-04-14T11:26:16Z</dcterms:modified>
</cp:coreProperties>
</file>