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8" r:id="rId3"/>
    <p:sldId id="259" r:id="rId4"/>
    <p:sldId id="261" r:id="rId5"/>
    <p:sldId id="262" r:id="rId6"/>
    <p:sldId id="263" r:id="rId7"/>
    <p:sldId id="264" r:id="rId8"/>
    <p:sldId id="257" r:id="rId9"/>
    <p:sldId id="267" r:id="rId10"/>
    <p:sldId id="268" r:id="rId11"/>
    <p:sldId id="269" r:id="rId12"/>
    <p:sldId id="270" r:id="rId13"/>
    <p:sldId id="266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720" autoAdjust="0"/>
    <p:restoredTop sz="94660"/>
  </p:normalViewPr>
  <p:slideViewPr>
    <p:cSldViewPr snapToGrid="0">
      <p:cViewPr varScale="1">
        <p:scale>
          <a:sx n="49" d="100"/>
          <a:sy n="49" d="100"/>
        </p:scale>
        <p:origin x="28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 useBgFill="1">
        <p:nvSpPr>
          <p:cNvPr id="12" name="Freeform 11"/>
          <p:cNvSpPr/>
          <p:nvPr/>
        </p:nvSpPr>
        <p:spPr>
          <a:xfrm>
            <a:off x="-15875" y="0"/>
            <a:ext cx="11683810" cy="6588125"/>
          </a:xfrm>
          <a:custGeom>
            <a:avLst/>
            <a:gdLst/>
            <a:ahLst/>
            <a:cxnLst/>
            <a:rect l="l" t="t" r="r" b="b"/>
            <a:pathLst>
              <a:path w="11683810" h="6588125">
                <a:moveTo>
                  <a:pt x="0" y="0"/>
                </a:moveTo>
                <a:lnTo>
                  <a:pt x="11318691" y="0"/>
                </a:lnTo>
                <a:lnTo>
                  <a:pt x="11683810" y="5976938"/>
                </a:lnTo>
                <a:lnTo>
                  <a:pt x="15875" y="6588125"/>
                </a:lnTo>
                <a:cubicBezTo>
                  <a:pt x="10583" y="4386792"/>
                  <a:pt x="5292" y="2185458"/>
                  <a:pt x="0" y="0"/>
                </a:cubicBezTo>
                <a:close/>
              </a:path>
            </a:pathLst>
          </a:custGeom>
          <a:ln>
            <a:noFill/>
          </a:ln>
          <a:effectLst>
            <a:outerShdw blurRad="101600" dist="152400" dir="4380000" algn="tl" rotWithShape="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4" name="Freeform 13"/>
          <p:cNvSpPr/>
          <p:nvPr/>
        </p:nvSpPr>
        <p:spPr>
          <a:xfrm>
            <a:off x="0" y="4282257"/>
            <a:ext cx="11329257" cy="2028845"/>
          </a:xfrm>
          <a:custGeom>
            <a:avLst/>
            <a:gdLst/>
            <a:ahLst/>
            <a:cxnLst/>
            <a:rect l="l" t="t" r="r" b="b"/>
            <a:pathLst>
              <a:path w="11329257" h="2028845">
                <a:moveTo>
                  <a:pt x="0" y="588520"/>
                </a:moveTo>
                <a:lnTo>
                  <a:pt x="11244075" y="0"/>
                </a:lnTo>
                <a:lnTo>
                  <a:pt x="11329257" y="1424838"/>
                </a:lnTo>
                <a:lnTo>
                  <a:pt x="0" y="2028845"/>
                </a:lnTo>
                <a:lnTo>
                  <a:pt x="0" y="58852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6" name="Freeform 25"/>
          <p:cNvSpPr/>
          <p:nvPr/>
        </p:nvSpPr>
        <p:spPr>
          <a:xfrm>
            <a:off x="0" y="0"/>
            <a:ext cx="8719579" cy="456877"/>
          </a:xfrm>
          <a:custGeom>
            <a:avLst/>
            <a:gdLst/>
            <a:ahLst/>
            <a:cxnLst/>
            <a:rect l="l" t="t" r="r" b="b"/>
            <a:pathLst>
              <a:path w="8719579" h="456877">
                <a:moveTo>
                  <a:pt x="0" y="0"/>
                </a:moveTo>
                <a:lnTo>
                  <a:pt x="8719579" y="0"/>
                </a:lnTo>
                <a:lnTo>
                  <a:pt x="0" y="456877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34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5" name="Freeform 14"/>
          <p:cNvSpPr/>
          <p:nvPr/>
        </p:nvSpPr>
        <p:spPr>
          <a:xfrm rot="21420000">
            <a:off x="-161800" y="293317"/>
            <a:ext cx="11367116" cy="5751804"/>
          </a:xfrm>
          <a:custGeom>
            <a:avLst/>
            <a:gdLst/>
            <a:ahLst/>
            <a:cxnLst/>
            <a:rect l="l" t="t" r="r" b="b"/>
            <a:pathLst>
              <a:path w="11367116" h="5751804">
                <a:moveTo>
                  <a:pt x="11346705" y="0"/>
                </a:moveTo>
                <a:cubicBezTo>
                  <a:pt x="11353509" y="1915114"/>
                  <a:pt x="11360312" y="3830229"/>
                  <a:pt x="11367116" y="5745343"/>
                </a:cubicBezTo>
                <a:lnTo>
                  <a:pt x="0" y="5751804"/>
                </a:lnTo>
              </a:path>
            </a:pathLst>
          </a:custGeom>
          <a:ln w="82550">
            <a:solidFill>
              <a:schemeClr val="tx1">
                <a:lumMod val="50000"/>
                <a:lumOff val="50000"/>
              </a:schemeClr>
            </a:solidFill>
            <a:miter lim="800000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21420000">
            <a:off x="891201" y="662656"/>
            <a:ext cx="9755187" cy="2766528"/>
          </a:xfrm>
        </p:spPr>
        <p:txBody>
          <a:bodyPr anchor="b">
            <a:normAutofit/>
          </a:bodyPr>
          <a:lstStyle>
            <a:lvl1pPr algn="r"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21420000">
            <a:off x="983062" y="3505209"/>
            <a:ext cx="9755187" cy="550333"/>
          </a:xfrm>
        </p:spPr>
        <p:txBody>
          <a:bodyPr anchor="t">
            <a:noAutofit/>
          </a:bodyPr>
          <a:lstStyle>
            <a:lvl1pPr marL="0" indent="0" algn="r">
              <a:buNone/>
              <a:defRPr sz="28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21420000">
            <a:off x="4948541" y="4578463"/>
            <a:ext cx="6143653" cy="1163112"/>
          </a:xfrm>
        </p:spPr>
        <p:txBody>
          <a:bodyPr/>
          <a:lstStyle>
            <a:lvl1pPr algn="ctr">
              <a:defRPr sz="54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FC529E1-2388-46F8-A0C4-44397F08FD9E}" type="datetimeFigureOut">
              <a:rPr lang="ru-RU" smtClean="0"/>
              <a:t>04.06.2014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21420000">
            <a:off x="-5560" y="4883024"/>
            <a:ext cx="4047239" cy="1195538"/>
          </a:xfrm>
        </p:spPr>
        <p:txBody>
          <a:bodyPr vert="horz" lIns="91440" tIns="45720" rIns="91440" bIns="45720" rtlCol="0" anchor="ctr"/>
          <a:lstStyle>
            <a:lvl1pPr algn="r">
              <a:defRPr lang="en-US" sz="5400" dirty="0"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21420000">
            <a:off x="9851758" y="3832648"/>
            <a:ext cx="907186" cy="498470"/>
          </a:xfrm>
        </p:spPr>
        <p:txBody>
          <a:bodyPr/>
          <a:lstStyle>
            <a:lvl1pPr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DF660A9-14A2-4487-8E71-993707C4AEF0}" type="slidenum">
              <a:rPr lang="ru-RU" smtClean="0"/>
              <a:t>‹#›</a:t>
            </a:fld>
            <a:endParaRPr lang="ru-RU"/>
          </a:p>
        </p:txBody>
      </p:sp>
      <p:sp>
        <p:nvSpPr>
          <p:cNvPr id="25" name="5-Point Star 24"/>
          <p:cNvSpPr/>
          <p:nvPr/>
        </p:nvSpPr>
        <p:spPr>
          <a:xfrm rot="21420000">
            <a:off x="4221385" y="5111356"/>
            <a:ext cx="515386" cy="515386"/>
          </a:xfrm>
          <a:prstGeom prst="star5">
            <a:avLst>
              <a:gd name="adj" fmla="val 26693"/>
              <a:gd name="hf" fmla="val 105146"/>
              <a:gd name="vf" fmla="val 110557"/>
            </a:avLst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06908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106333"/>
            <a:ext cx="10394708" cy="58884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5801" y="685799"/>
            <a:ext cx="10392513" cy="319490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80" y="4702923"/>
            <a:ext cx="10394728" cy="682472"/>
          </a:xfrm>
        </p:spPr>
        <p:txBody>
          <a:bodyPr anchor="t"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29E1-2388-46F8-A0C4-44397F08FD9E}" type="datetimeFigureOut">
              <a:rPr lang="ru-RU" smtClean="0"/>
              <a:t>04.06.2014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660A9-14A2-4487-8E71-993707C4A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52668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902" cy="3194903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79" y="4106333"/>
            <a:ext cx="10394729" cy="127360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29E1-2388-46F8-A0C4-44397F08FD9E}" type="datetimeFigureOut">
              <a:rPr lang="ru-RU" smtClean="0"/>
              <a:t>04.06.2014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660A9-14A2-4487-8E71-993707C4A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629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1732" y="685800"/>
            <a:ext cx="9525020" cy="2916704"/>
          </a:xfrm>
        </p:spPr>
        <p:txBody>
          <a:bodyPr anchor="ctr">
            <a:normAutofit/>
          </a:bodyPr>
          <a:lstStyle>
            <a:lvl1pPr algn="ct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550264" y="3610032"/>
            <a:ext cx="8667956" cy="377768"/>
          </a:xfrm>
        </p:spPr>
        <p:txBody>
          <a:bodyPr anchor="t">
            <a:normAutofit/>
          </a:bodyPr>
          <a:lstStyle>
            <a:lvl1pPr marL="0" indent="0" algn="r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4106334"/>
            <a:ext cx="10396882" cy="1268252"/>
          </a:xfrm>
        </p:spPr>
        <p:txBody>
          <a:bodyPr anchor="ctr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29E1-2388-46F8-A0C4-44397F08FD9E}" type="datetimeFigureOut">
              <a:rPr lang="ru-RU" smtClean="0"/>
              <a:t>04.06.2014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660A9-14A2-4487-8E71-993707C4AEF0}" type="slidenum">
              <a:rPr lang="ru-RU" smtClean="0"/>
              <a:t>‹#›</a:t>
            </a:fld>
            <a:endParaRPr lang="ru-RU"/>
          </a:p>
        </p:txBody>
      </p:sp>
      <p:sp>
        <p:nvSpPr>
          <p:cNvPr id="13" name="TextBox 12"/>
          <p:cNvSpPr txBox="1"/>
          <p:nvPr/>
        </p:nvSpPr>
        <p:spPr>
          <a:xfrm>
            <a:off x="685801" y="89262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473083" y="292282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43796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723854"/>
            <a:ext cx="10394707" cy="2511835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247468"/>
            <a:ext cx="10394707" cy="114064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29E1-2388-46F8-A0C4-44397F08FD9E}" type="datetimeFigureOut">
              <a:rPr lang="ru-RU" smtClean="0"/>
              <a:t>04.06.2014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660A9-14A2-4487-8E71-993707C4A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9676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802" y="685800"/>
            <a:ext cx="10394706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802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4622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234621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70380" y="206339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770380" y="2639658"/>
            <a:ext cx="3310128" cy="273492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29E1-2388-46F8-A0C4-44397F08FD9E}" type="datetimeFigureOut">
              <a:rPr lang="ru-RU" smtClean="0"/>
              <a:t>04.06.2014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660A9-14A2-4487-8E71-993707C4A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03314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</p:spPr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9184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780" y="2063395"/>
            <a:ext cx="3310128" cy="1536725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91840" y="4389287"/>
            <a:ext cx="3310128" cy="98529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37410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235999" y="2063395"/>
            <a:ext cx="3310128" cy="1535237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235999" y="4389286"/>
            <a:ext cx="3310128" cy="98530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768944" y="3813025"/>
            <a:ext cx="33101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90000"/>
              </a:lnSpc>
              <a:buNone/>
              <a:defRPr sz="22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768819" y="2063394"/>
            <a:ext cx="3310128" cy="1537196"/>
          </a:xfrm>
          <a:prstGeom prst="roundRect">
            <a:avLst>
              <a:gd name="adj" fmla="val 0"/>
            </a:avLst>
          </a:prstGeo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768819" y="4389284"/>
            <a:ext cx="3310128" cy="985302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29E1-2388-46F8-A0C4-44397F08FD9E}" type="datetimeFigureOut">
              <a:rPr lang="ru-RU" smtClean="0"/>
              <a:t>04.06.2014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660A9-14A2-4487-8E71-993707C4A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9273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2063396"/>
            <a:ext cx="10394707" cy="331119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29E1-2388-46F8-A0C4-44397F08FD9E}" type="datetimeFigureOut">
              <a:rPr lang="ru-RU" smtClean="0"/>
              <a:t>04.06.2014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660A9-14A2-4487-8E71-993707C4A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25867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15862" y="685800"/>
            <a:ext cx="2264646" cy="468878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800" y="685800"/>
            <a:ext cx="7904431" cy="4688785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29E1-2388-46F8-A0C4-44397F08FD9E}" type="datetimeFigureOut">
              <a:rPr lang="ru-RU" smtClean="0"/>
              <a:t>04.06.2014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660A9-14A2-4487-8E71-993707C4A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1775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10394707" cy="331118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29E1-2388-46F8-A0C4-44397F08FD9E}" type="datetimeFigureOut">
              <a:rPr lang="ru-RU" smtClean="0"/>
              <a:t>04.06.2014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660A9-14A2-4487-8E71-993707C4A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2908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3193487"/>
          </a:xfrm>
        </p:spPr>
        <p:txBody>
          <a:bodyPr anchor="b">
            <a:normAutofit/>
          </a:bodyPr>
          <a:lstStyle>
            <a:lvl1pPr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3742267"/>
            <a:ext cx="10394707" cy="1639614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29E1-2388-46F8-A0C4-44397F08FD9E}" type="datetimeFigureOut">
              <a:rPr lang="ru-RU" smtClean="0"/>
              <a:t>04.06.2014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660A9-14A2-4487-8E71-993707C4A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03578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5993971" y="2063396"/>
            <a:ext cx="5086538" cy="3311189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29E1-2388-46F8-A0C4-44397F08FD9E}" type="datetimeFigureOut">
              <a:rPr lang="ru-RU" smtClean="0"/>
              <a:t>04.06.2014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660A9-14A2-4487-8E71-993707C4A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0771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4707" cy="11581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8356" y="2063396"/>
            <a:ext cx="4856158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802" y="2861733"/>
            <a:ext cx="5088712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8191" y="2063396"/>
            <a:ext cx="4864491" cy="679994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5993969" y="2861733"/>
            <a:ext cx="5088713" cy="2512852"/>
          </a:xfrm>
        </p:spPr>
        <p:txBody>
          <a:bodyPr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29E1-2388-46F8-A0C4-44397F08FD9E}" type="datetimeFigureOut">
              <a:rPr lang="ru-RU" smtClean="0"/>
              <a:t>04.06.2014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660A9-14A2-4487-8E71-993707C4A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9699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29E1-2388-46F8-A0C4-44397F08FD9E}" type="datetimeFigureOut">
              <a:rPr lang="ru-RU" smtClean="0"/>
              <a:t>04.06.2014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660A9-14A2-4487-8E71-993707C4A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694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29E1-2388-46F8-A0C4-44397F08FD9E}" type="datetimeFigureOut">
              <a:rPr lang="ru-RU" smtClean="0"/>
              <a:t>04.06.2014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660A9-14A2-4487-8E71-993707C4A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76994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46132" y="685800"/>
            <a:ext cx="6034375" cy="468878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642" y="2709052"/>
            <a:ext cx="4126861" cy="2665533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29E1-2388-46F8-A0C4-44397F08FD9E}" type="datetimeFigureOut">
              <a:rPr lang="ru-RU" smtClean="0"/>
              <a:t>04.06.2014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660A9-14A2-4487-8E71-993707C4A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62935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6345302" cy="2023252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82362" y="0"/>
            <a:ext cx="3598146" cy="5071533"/>
          </a:xfrm>
          <a:ln w="57150" cmpd="thinThick">
            <a:solidFill>
              <a:schemeClr val="bg1">
                <a:lumMod val="50000"/>
              </a:schemeClr>
            </a:solidFill>
            <a:miter lim="800000"/>
          </a:ln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1" y="2709052"/>
            <a:ext cx="6345301" cy="2362481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C529E1-2388-46F8-A0C4-44397F08FD9E}" type="datetimeFigureOut">
              <a:rPr lang="ru-RU" smtClean="0"/>
              <a:t>04.06.2014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660A9-14A2-4487-8E71-993707C4A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3532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jp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Brickwork-HD-R1a.jp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-25397" y="0"/>
            <a:ext cx="12005350" cy="6644081"/>
            <a:chOff x="-25397" y="0"/>
            <a:chExt cx="12005350" cy="6644081"/>
          </a:xfrm>
        </p:grpSpPr>
        <p:sp useBgFill="1">
          <p:nvSpPr>
            <p:cNvPr id="11" name="Rectangle 10"/>
            <p:cNvSpPr/>
            <p:nvPr/>
          </p:nvSpPr>
          <p:spPr>
            <a:xfrm>
              <a:off x="1" y="0"/>
              <a:ext cx="11979952" cy="6644081"/>
            </a:xfrm>
            <a:prstGeom prst="rect">
              <a:avLst/>
            </a:prstGeom>
            <a:ln>
              <a:noFill/>
            </a:ln>
            <a:effectLst>
              <a:outerShdw blurRad="98425" dist="76200" dir="4380000" algn="tl" rotWithShape="0">
                <a:srgbClr val="000000">
                  <a:alpha val="68000"/>
                </a:srgb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-25397" y="0"/>
              <a:ext cx="11773291" cy="6419514"/>
            </a:xfrm>
            <a:custGeom>
              <a:avLst/>
              <a:gdLst/>
              <a:ahLst/>
              <a:cxnLst/>
              <a:rect l="l" t="t" r="r" b="b"/>
              <a:pathLst>
                <a:path w="11773291" h="6419514">
                  <a:moveTo>
                    <a:pt x="11750059" y="0"/>
                  </a:moveTo>
                  <a:lnTo>
                    <a:pt x="11773291" y="6419514"/>
                  </a:lnTo>
                  <a:lnTo>
                    <a:pt x="0" y="6411047"/>
                  </a:lnTo>
                </a:path>
              </a:pathLst>
            </a:custGeom>
            <a:ln w="82550">
              <a:solidFill>
                <a:schemeClr val="tx1">
                  <a:lumMod val="50000"/>
                  <a:lumOff val="50000"/>
                </a:schemeClr>
              </a:solidFill>
              <a:miter lim="800000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sp>
        <p:sp>
          <p:nvSpPr>
            <p:cNvPr id="13" name="Rectangle 12"/>
            <p:cNvSpPr/>
            <p:nvPr/>
          </p:nvSpPr>
          <p:spPr>
            <a:xfrm>
              <a:off x="1" y="5600215"/>
              <a:ext cx="11706512" cy="780581"/>
            </a:xfrm>
            <a:prstGeom prst="rect">
              <a:avLst/>
            </a:prstGeom>
            <a:gradFill flip="none" rotWithShape="1">
              <a:gsLst>
                <a:gs pos="34000">
                  <a:schemeClr val="accent1"/>
                </a:gs>
                <a:gs pos="100000">
                  <a:schemeClr val="accent1">
                    <a:lumMod val="5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5196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63396"/>
            <a:ext cx="10396883" cy="331118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98083" y="5757334"/>
            <a:ext cx="3784600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6FC529E1-2388-46F8-A0C4-44397F08FD9E}" type="datetimeFigureOut">
              <a:rPr lang="ru-RU" smtClean="0"/>
              <a:t>04.06.2014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5757334"/>
            <a:ext cx="5499719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87121" y="5757334"/>
            <a:ext cx="907186" cy="4984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200" cap="all"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BDF660A9-14A2-4487-8E71-993707C4A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5769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60000"/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БЕЗОПАСНОСТЬ  В ДЕТСКОМ САДУ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9888" y="1261782"/>
            <a:ext cx="6148707" cy="4100444"/>
          </a:xfrm>
        </p:spPr>
      </p:pic>
    </p:spTree>
    <p:extLst>
      <p:ext uri="{BB962C8B-B14F-4D97-AF65-F5344CB8AC3E}">
        <p14:creationId xmlns:p14="http://schemas.microsoft.com/office/powerpoint/2010/main" val="2285184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>
                <a:solidFill>
                  <a:srgbClr val="B80E0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Профилактические мероприятия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1" y="1918499"/>
            <a:ext cx="4644957" cy="3253955"/>
          </a:xfrm>
        </p:spPr>
        <p:txBody>
          <a:bodyPr/>
          <a:lstStyle/>
          <a:p>
            <a:r>
              <a:rPr lang="ru-RU" dirty="0">
                <a:solidFill>
                  <a:srgbClr val="555555"/>
                </a:solidFill>
                <a:latin typeface="Arial" panose="020B0604020202020204" pitchFamily="34" charset="0"/>
              </a:rPr>
              <a:t> </a:t>
            </a:r>
            <a:r>
              <a:rPr lang="ru-RU" dirty="0" err="1" smtClean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урокИ</a:t>
            </a:r>
            <a:r>
              <a:rPr lang="ru-RU" dirty="0" smtClean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электробезопасности </a:t>
            </a:r>
            <a:r>
              <a:rPr lang="ru-RU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от работников ОАО </a:t>
            </a:r>
            <a:r>
              <a:rPr lang="ru-RU" dirty="0" smtClean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dirty="0" err="1" smtClean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Чувашэнерго</a:t>
            </a:r>
            <a:r>
              <a:rPr lang="ru-RU" dirty="0" smtClean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49418" y="1716369"/>
            <a:ext cx="4877622" cy="3658216"/>
          </a:xfrm>
        </p:spPr>
      </p:pic>
    </p:spTree>
    <p:extLst>
      <p:ext uri="{BB962C8B-B14F-4D97-AF65-F5344CB8AC3E}">
        <p14:creationId xmlns:p14="http://schemas.microsoft.com/office/powerpoint/2010/main" val="24935612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Оформлены стенды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Объект 10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5697" y="1694099"/>
            <a:ext cx="4144845" cy="3311525"/>
          </a:xfrm>
        </p:spPr>
      </p:pic>
      <p:pic>
        <p:nvPicPr>
          <p:cNvPr id="10" name="Объект 9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860" y="1694099"/>
            <a:ext cx="4145639" cy="3311525"/>
          </a:xfrm>
        </p:spPr>
      </p:pic>
    </p:spTree>
    <p:extLst>
      <p:ext uri="{BB962C8B-B14F-4D97-AF65-F5344CB8AC3E}">
        <p14:creationId xmlns:p14="http://schemas.microsoft.com/office/powerpoint/2010/main" val="34245851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Профилактические мероприятия</a:t>
            </a:r>
            <a:endParaRPr lang="ru-RU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Воспитатели регулярно проводят занятия в группах с детьми по безопасности дорожного движения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2531" y="1843940"/>
            <a:ext cx="4147699" cy="3110774"/>
          </a:xfrm>
        </p:spPr>
      </p:pic>
    </p:spTree>
    <p:extLst>
      <p:ext uri="{BB962C8B-B14F-4D97-AF65-F5344CB8AC3E}">
        <p14:creationId xmlns:p14="http://schemas.microsoft.com/office/powerpoint/2010/main" val="28778288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67711" y="856570"/>
            <a:ext cx="7801583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Данные меры 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способствуют созданию 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максимально 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комфортных и безопасных</a:t>
            </a:r>
            <a:endParaRPr lang="ru-RU" sz="40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условий </a:t>
            </a:r>
            <a:r>
              <a:rPr lang="ru-RU" sz="4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пребывания воспитанников детского </a:t>
            </a:r>
            <a:r>
              <a:rPr lang="ru-RU" sz="4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сада       </a:t>
            </a:r>
            <a:endParaRPr lang="ru-RU" sz="40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67808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4500" y="388620"/>
            <a:ext cx="8161020" cy="5212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580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Состояние антитеррористической и противопожарной защищенности 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объекта является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одним из критериев обеспечения безопасности воспитанников и персонала 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ДОУ, создания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условий, гарантирующих охрану жизни и здоровья во время </a:t>
            </a:r>
            <a:r>
              <a:rPr lang="ru-RU" sz="24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воспитательно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образовательного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процесса.</a:t>
            </a:r>
          </a:p>
          <a:p>
            <a:pPr indent="449580">
              <a:lnSpc>
                <a:spcPct val="107000"/>
              </a:lnSpc>
              <a:spcAft>
                <a:spcPts val="0"/>
              </a:spcAft>
            </a:pP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целях обеспечения безопасности и антитеррористической 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защищенности воспитанников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 сотрудников в МАДОУ «Детский сад №7 «Созвездие» г. 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Чебоксары используются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следующие технические средства: кнопка тревожной сигнализации 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система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оперативного оповещения дежурных подразделений УВД о факте 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незаконного вторжения </a:t>
            </a:r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или проникновения в детский сад, система пожарной сигнализации.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7465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3643" y="685800"/>
            <a:ext cx="4126860" cy="8195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93642" y="767756"/>
            <a:ext cx="4126861" cy="4606830"/>
          </a:xfrm>
          <a:solidFill>
            <a:srgbClr val="FF0000"/>
          </a:solidFill>
        </p:spPr>
        <p:txBody>
          <a:bodyPr>
            <a:normAutofit/>
          </a:bodyPr>
          <a:lstStyle/>
          <a:p>
            <a:pPr indent="449580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реализации программы "Наш безопасный детский сад"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МАДОУ «Детский сад №7 «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Созвездие» установлен   автоматический шлагбаум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6663" y="773054"/>
            <a:ext cx="6034087" cy="4514966"/>
          </a:xfrm>
        </p:spPr>
      </p:pic>
    </p:spTree>
    <p:extLst>
      <p:ext uri="{BB962C8B-B14F-4D97-AF65-F5344CB8AC3E}">
        <p14:creationId xmlns:p14="http://schemas.microsoft.com/office/powerpoint/2010/main" val="379357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>
              <a:lnSpc>
                <a:spcPct val="120000"/>
              </a:lnSpc>
              <a:spcBef>
                <a:spcPts val="1000"/>
              </a:spcBef>
            </a:pPr>
            <a:r>
              <a:rPr lang="ru-RU" sz="2700" dirty="0" smtClean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ru-RU" sz="2700" dirty="0" smtClean="0">
                <a:solidFill>
                  <a:srgbClr val="002060"/>
                </a:solidFill>
                <a:ea typeface="+mn-ea"/>
                <a:cs typeface="+mn-cs"/>
              </a:rPr>
            </a:br>
            <a:r>
              <a:rPr lang="ru-RU" sz="2700" dirty="0" smtClean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Территория </a:t>
            </a:r>
            <a:r>
              <a:rPr lang="ru-RU" sz="2700" dirty="0">
                <a:solidFill>
                  <a:srgbClr val="002060"/>
                </a:solidFill>
                <a:latin typeface="Times New Roman" panose="02020603050405020304" pitchFamily="18" charset="0"/>
                <a:ea typeface="+mn-ea"/>
                <a:cs typeface="+mn-cs"/>
              </a:rPr>
              <a:t>детского сада ограждена забором</a:t>
            </a:r>
            <a:r>
              <a:rPr lang="ru-RU" sz="2400" dirty="0">
                <a:solidFill>
                  <a:srgbClr val="002060"/>
                </a:solidFill>
                <a:ea typeface="+mn-ea"/>
                <a:cs typeface="+mn-cs"/>
              </a:rPr>
              <a:t/>
            </a:r>
            <a:br>
              <a:rPr lang="ru-RU" sz="2400" dirty="0">
                <a:solidFill>
                  <a:srgbClr val="002060"/>
                </a:solidFill>
                <a:ea typeface="+mn-ea"/>
                <a:cs typeface="+mn-cs"/>
              </a:rPr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09570" y="1675130"/>
            <a:ext cx="4973113" cy="3311525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1" y="1675130"/>
            <a:ext cx="4966119" cy="3311525"/>
          </a:xfrm>
        </p:spPr>
      </p:pic>
    </p:spTree>
    <p:extLst>
      <p:ext uri="{BB962C8B-B14F-4D97-AF65-F5344CB8AC3E}">
        <p14:creationId xmlns:p14="http://schemas.microsoft.com/office/powerpoint/2010/main" val="28448224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2413338"/>
            <a:ext cx="6096000" cy="4001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rgbClr val="000000"/>
                </a:solidFill>
                <a:latin typeface="Arial" panose="020B0604020202020204" pitchFamily="34" charset="0"/>
              </a:rPr>
              <a:t> </a:t>
            </a:r>
            <a:endParaRPr lang="ru-RU" sz="2800" dirty="0">
              <a:latin typeface="Calibri" panose="020F050202020403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43621" y="544002"/>
            <a:ext cx="705612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rgbClr val="000000"/>
                </a:solidFill>
                <a:latin typeface="Calibri" panose="020F0502020204030204" pitchFamily="34" charset="0"/>
              </a:rPr>
              <a:t>Охрана детского сада осуществляется круглосуточно. Ежедневно осуществляется обход территории детского сада и здания  дежурным администратором (в дневное время) и сторожем (в вечернее и ночное время)  с целью изучения обстановки и обнаружения посторонних предметов, могущих представлять опасность</a:t>
            </a:r>
            <a:r>
              <a:rPr lang="ru-RU" sz="2800" dirty="0" smtClean="0">
                <a:solidFill>
                  <a:srgbClr val="000000"/>
                </a:solidFill>
                <a:latin typeface="Calibri" panose="020F0502020204030204" pitchFamily="34" charset="0"/>
              </a:rPr>
              <a:t>. Воспитатели ежедневно перед прогулкой осматривают закрепленный за группой участок.</a:t>
            </a:r>
            <a:endParaRPr lang="ru-RU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1231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471792"/>
            <a:ext cx="10396882" cy="1151965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контейнеры для мусора расположены 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полном соответствии с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СанПиН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2654" y="1623757"/>
            <a:ext cx="5859168" cy="3902992"/>
          </a:xfrm>
        </p:spPr>
      </p:pic>
    </p:spTree>
    <p:extLst>
      <p:ext uri="{BB962C8B-B14F-4D97-AF65-F5344CB8AC3E}">
        <p14:creationId xmlns:p14="http://schemas.microsoft.com/office/powerpoint/2010/main" val="6305669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85801"/>
            <a:ext cx="10396882" cy="851170"/>
          </a:xfrm>
        </p:spPr>
        <p:txBody>
          <a:bodyPr>
            <a:normAutofit/>
          </a:bodyPr>
          <a:lstStyle/>
          <a:p>
            <a:pPr algn="ctr"/>
            <a:r>
              <a:rPr lang="ru-RU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В целях соблюдения антитеррористической безопасности в детском саду </a:t>
            </a:r>
            <a:r>
              <a:rPr lang="ru-RU" sz="2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установлено система видеонаблюдения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0708" y="1830286"/>
            <a:ext cx="5547068" cy="3700699"/>
          </a:xfrm>
        </p:spPr>
      </p:pic>
    </p:spTree>
    <p:extLst>
      <p:ext uri="{BB962C8B-B14F-4D97-AF65-F5344CB8AC3E}">
        <p14:creationId xmlns:p14="http://schemas.microsoft.com/office/powerpoint/2010/main" val="868714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342900"/>
            <a:ext cx="10396882" cy="1501040"/>
          </a:xfrm>
        </p:spPr>
        <p:txBody>
          <a:bodyPr>
            <a:normAutofit fontScale="90000"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становлен программно-аппаратный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комплекс</a:t>
            </a:r>
            <a:b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«Стрелец-Мониторинг»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 выводом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сигнала о срабатывании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Автоматической Пожарной Сигнализации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пульт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пожарной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части 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121" y="2063750"/>
            <a:ext cx="4965295" cy="3311525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937" y="2063750"/>
            <a:ext cx="4971276" cy="3311525"/>
          </a:xfrm>
        </p:spPr>
      </p:pic>
    </p:spTree>
    <p:extLst>
      <p:ext uri="{BB962C8B-B14F-4D97-AF65-F5344CB8AC3E}">
        <p14:creationId xmlns:p14="http://schemas.microsoft.com/office/powerpoint/2010/main" val="55088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1" y="685800"/>
            <a:ext cx="10396882" cy="1104089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Профилактические мероприятия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5800" y="2063396"/>
            <a:ext cx="5088714" cy="3311189"/>
          </a:xfrm>
        </p:spPr>
        <p:txBody>
          <a:bodyPr>
            <a:noAutofit/>
          </a:bodyPr>
          <a:lstStyle/>
          <a:p>
            <a:pPr algn="just"/>
            <a:r>
              <a:rPr lang="ru-RU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 МАДОУ «Детский сад №7 "Созвездие» </a:t>
            </a:r>
            <a:r>
              <a:rPr lang="ru-RU" dirty="0" smtClean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проводятся встречи сотрудников </a:t>
            </a:r>
            <a:r>
              <a:rPr lang="ru-RU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родителей </a:t>
            </a:r>
            <a:r>
              <a:rPr lang="ru-RU" dirty="0" smtClean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воспитанников с</a:t>
            </a:r>
            <a:r>
              <a:rPr lang="ru-RU" dirty="0" smtClean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инспекторами по </a:t>
            </a:r>
            <a:r>
              <a:rPr lang="ru-RU" dirty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пожарному </a:t>
            </a:r>
            <a:r>
              <a:rPr lang="ru-RU" dirty="0" smtClean="0">
                <a:solidFill>
                  <a:srgbClr val="55555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надзору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0824" y="1732150"/>
            <a:ext cx="4861859" cy="3642435"/>
          </a:xfrm>
        </p:spPr>
      </p:pic>
    </p:spTree>
    <p:extLst>
      <p:ext uri="{BB962C8B-B14F-4D97-AF65-F5344CB8AC3E}">
        <p14:creationId xmlns:p14="http://schemas.microsoft.com/office/powerpoint/2010/main" val="48366725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ое мероприятие">
  <a:themeElements>
    <a:clrScheme name="Главное мероприятие">
      <a:dk1>
        <a:sysClr val="windowText" lastClr="000000"/>
      </a:dk1>
      <a:lt1>
        <a:sysClr val="window" lastClr="FFFFFF"/>
      </a:lt1>
      <a:dk2>
        <a:srgbClr val="424242"/>
      </a:dk2>
      <a:lt2>
        <a:srgbClr val="C8C8C8"/>
      </a:lt2>
      <a:accent1>
        <a:srgbClr val="B80E0F"/>
      </a:accent1>
      <a:accent2>
        <a:srgbClr val="A6987D"/>
      </a:accent2>
      <a:accent3>
        <a:srgbClr val="7F9A71"/>
      </a:accent3>
      <a:accent4>
        <a:srgbClr val="64969F"/>
      </a:accent4>
      <a:accent5>
        <a:srgbClr val="9B75B2"/>
      </a:accent5>
      <a:accent6>
        <a:srgbClr val="80737A"/>
      </a:accent6>
      <a:hlink>
        <a:srgbClr val="F21213"/>
      </a:hlink>
      <a:folHlink>
        <a:srgbClr val="B6A394"/>
      </a:folHlink>
    </a:clrScheme>
    <a:fontScheme name="Главное мероприятие">
      <a:maj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Impact" panose="020B080603090205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лавное мероприятие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blipFill>
          <a:blip xmlns:r="http://schemas.openxmlformats.org/officeDocument/2006/relationships" r:embed="rId1">
            <a:duotone>
              <a:schemeClr val="phClr">
                <a:shade val="88000"/>
                <a:lumMod val="88000"/>
              </a:schemeClr>
              <a:schemeClr val="phClr"/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25400" dist="127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0"/>
        </a:gradFill>
        <a:blipFill>
          <a:blip xmlns:r="http://schemas.openxmlformats.org/officeDocument/2006/relationships" r:embed="rId2">
            <a:duotone>
              <a:schemeClr val="phClr">
                <a:shade val="48000"/>
                <a:satMod val="110000"/>
                <a:lumMod val="40000"/>
              </a:schemeClr>
              <a:schemeClr val="phClr">
                <a:tint val="90000"/>
                <a:lumMod val="10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 Event" id="{AC372BB4-D83D-411E-B849-B641926BA760}" vid="{F1EFBDE3-1A95-4E3D-81AD-1F53D65BEA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TC104033927[[fn=Главное мероприятие]]</Template>
  <TotalTime>221</TotalTime>
  <Words>182</Words>
  <Application>Microsoft Office PowerPoint</Application>
  <PresentationFormat>Широкоэкранный</PresentationFormat>
  <Paragraphs>20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Calibri</vt:lpstr>
      <vt:lpstr>Impact</vt:lpstr>
      <vt:lpstr>Times New Roman</vt:lpstr>
      <vt:lpstr>Главное мероприятие</vt:lpstr>
      <vt:lpstr>БЕЗОПАСНОСТЬ  В ДЕТСКОМ САДУ </vt:lpstr>
      <vt:lpstr>Презентация PowerPoint</vt:lpstr>
      <vt:lpstr>Презентация PowerPoint</vt:lpstr>
      <vt:lpstr> Территория детского сада ограждена забором </vt:lpstr>
      <vt:lpstr>Презентация PowerPoint</vt:lpstr>
      <vt:lpstr>контейнеры для мусора расположены в полном соответствии с СанПиН</vt:lpstr>
      <vt:lpstr>В целях соблюдения антитеррористической безопасности в детском саду установлено система видеонаблюдения</vt:lpstr>
      <vt:lpstr>Установлен программно-аппаратный комплекс  «Стрелец-Мониторинг» с выводом сигнала о срабатывании Автоматической Пожарной Сигнализации на пульт  пожарной части </vt:lpstr>
      <vt:lpstr>Профилактические мероприятия</vt:lpstr>
      <vt:lpstr>Профилактические мероприятия</vt:lpstr>
      <vt:lpstr>Оформлены стенды</vt:lpstr>
      <vt:lpstr>Профилактические мероприятия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БЕЗОПАСНОСТЬ  В ДЕТСКОМ САДУ </dc:title>
  <dc:creator>1</dc:creator>
  <cp:lastModifiedBy>1</cp:lastModifiedBy>
  <cp:revision>19</cp:revision>
  <dcterms:created xsi:type="dcterms:W3CDTF">2014-05-30T06:49:46Z</dcterms:created>
  <dcterms:modified xsi:type="dcterms:W3CDTF">2014-06-04T07:50:10Z</dcterms:modified>
</cp:coreProperties>
</file>