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7" r:id="rId8"/>
    <p:sldId id="264" r:id="rId9"/>
    <p:sldId id="268" r:id="rId10"/>
    <p:sldId id="270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143" autoAdjust="0"/>
  </p:normalViewPr>
  <p:slideViewPr>
    <p:cSldViewPr>
      <p:cViewPr>
        <p:scale>
          <a:sx n="50" d="100"/>
          <a:sy n="50" d="100"/>
        </p:scale>
        <p:origin x="-195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4F258-84BC-404B-BA19-E59CDBE24FCA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EEEA3-BD18-4615-AC0D-2CD7BDDF4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80F11-6A61-4B3A-A7BD-23A81F1005F9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3DE75-3EB4-4B99-8600-E8A77F1D3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905F7-4058-4068-A42B-3DCC866FE5F5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E9638-978C-421B-831B-D5395DA83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90849-A2FA-48EC-987E-199FC2A84E37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F149-DD6D-4629-A10B-29C76B04A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D1A4-69F5-405A-A2EB-10AC8120407F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BB43F-98ED-45FD-A6A9-EBD885F29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2A15-6D00-465B-876C-4FD2797BD490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E5AA-7F47-4E2A-9811-B31F0FB54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59D1-E161-48CD-B8D2-4DFC47873682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912C7-7AFF-452F-9A8F-82ED37D06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DBFE6-6B77-40AC-8EFF-6DC47D11DA94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CC50E-44F4-49FC-998E-B59EC7AB4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F1FD5-0D56-416E-AB16-672A79A70238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1AE59-1E65-4E3F-98CD-63E3F1338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E2843-CB2A-4D7B-94DE-0C19508E5835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C8315-715B-4615-A39D-310E391CF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06CED-41ED-4E31-8434-7ACFDBBFBB33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CC12-C4E5-457D-9475-119CD25A5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B77118-2A64-4E5C-8589-D15D98DF8B48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4B7A24-A28D-488C-A7E2-2F0AC3DED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sportkras.ru/content/product/329.jpg" TargetMode="External"/><Relationship Id="rId13" Type="http://schemas.openxmlformats.org/officeDocument/2006/relationships/hyperlink" Target="http://images.stopgame.ru/uploads/images/264073/form/normal_1330611551.jpg" TargetMode="External"/><Relationship Id="rId3" Type="http://schemas.openxmlformats.org/officeDocument/2006/relationships/hyperlink" Target="http://www.anypics.ru/mini/201211/45865.jpg" TargetMode="External"/><Relationship Id="rId7" Type="http://schemas.openxmlformats.org/officeDocument/2006/relationships/hyperlink" Target="http://knowledgeoverflow.com/wp-content/uploads/2013/03/CG-3D-Animation-PC-Background-blue-moon-smile-sky-star-wallpapers.jpg" TargetMode="External"/><Relationship Id="rId12" Type="http://schemas.openxmlformats.org/officeDocument/2006/relationships/hyperlink" Target="http://s2.hostingkartinok.com/uploads/images/2013/02/d8feb86f17acc6881f0c04ad6ac696ae.jpg" TargetMode="External"/><Relationship Id="rId2" Type="http://schemas.openxmlformats.org/officeDocument/2006/relationships/hyperlink" Target="http://images.yandex.ru/yandsearch?source=wiz&amp;fp=0&amp;text2F1256771114_bog-vetr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delanounas.ru/i/d/3/d3d3LnNkZWxhbm91bmFzLnJ1L3VwbG9hZHMvMS80LzE0MTEzNzAzMTY3ODQuanBlZz9fX2lkPTM0Mjg1.jpg" TargetMode="External"/><Relationship Id="rId11" Type="http://schemas.openxmlformats.org/officeDocument/2006/relationships/hyperlink" Target="http://copypast.ru/uploads/posts/thumbs/1363086369_20770.jpg" TargetMode="External"/><Relationship Id="rId5" Type="http://schemas.openxmlformats.org/officeDocument/2006/relationships/hyperlink" Target="http://www.barbacuca.ru/uploads/monthly_04_2010/post-649-1270913606_thumb.png" TargetMode="External"/><Relationship Id="rId15" Type="http://schemas.openxmlformats.org/officeDocument/2006/relationships/hyperlink" Target="http://kunakovskaj.ucoz.ru/load/russkij_jazyk_2_4_klass_teksty_dlja_diktantov_izlozhenij_spisyvanija/1-1-0" TargetMode="External"/><Relationship Id="rId10" Type="http://schemas.openxmlformats.org/officeDocument/2006/relationships/hyperlink" Target="http://f13.ifotki.info/org/65dd07499902fa9afa9eaf700cae64a45d7c72143763309.jpg" TargetMode="External"/><Relationship Id="rId4" Type="http://schemas.openxmlformats.org/officeDocument/2006/relationships/hyperlink" Target="http://images.yandex.ru/yandsearch?source=wiz&amp;fp=0&amp;textF13-ded-moroz-01a.jpg" TargetMode="External"/><Relationship Id="rId9" Type="http://schemas.openxmlformats.org/officeDocument/2006/relationships/hyperlink" Target="http://www.foodclub.ru/upload/resize_cache/blog/8c6/600_9999999_1/Potatoes.jpg" TargetMode="External"/><Relationship Id="rId14" Type="http://schemas.openxmlformats.org/officeDocument/2006/relationships/hyperlink" Target="http://img0.liveinternet.ru/images/attach/c/4/83/666/83666036_large_0_34d96_7085be44_XL.gi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Правописание безударных гласных в корне слова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класс.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учитель начальных классов МБУ лицея № 60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г.о. Тольятти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Юсупова Елена Евгеньевна.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65072" y="857232"/>
            <a:ext cx="403604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85720" y="928670"/>
            <a:ext cx="428628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Первые цветы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Настала ранняя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в_сна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Все ямки до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кр_ёв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п_лны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в_дой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Быстро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б_гут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дорожкам ручьи. За городом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м_стами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л_жит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снег. На болотах из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в_ды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смотрят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з_лёные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кочки. Над кочками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ст_ят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гибкие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ст_бельки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к_нцах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л_жат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хлопья снега. Что это такое? Это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цв_ты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Их назвали пушица. Тёплый пух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сп_сает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цветы от морозов. Они часто бывают утром в этих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м_стах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http://images.yandex.ru/yandsearch?source=wiz&amp;fp=0&amp;text2F1256771114_bog-vetra.jpg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http://www.anypics.ru/mini/201211/45865.jpg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http://images.yandex.ru/yandsearch?source=wiz&amp;fp=0&amp;textF13-ded-moroz-01a.jpg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http://www.barbacuca.ru/uploads/monthly_04_2010/post-649-1270913606_thumb.png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http://sdelanounas.ru/i/d/3/d3d3LnNkZWxhbm91bmFzLnJ1L3VwbG9hZHMvMS80LzE0MTEzNzAzMTY3ODQuanBlZz9fX2lkPTM0Mjg1.jpg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http://knowledgeoverflow.com/wp-content/uploads/2013/03/CG-3D-Animation-PC-Background-blue-moon-smile-sky-star-wallpapers.jpg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http://sportkras.ru/content/product/329.jpg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http://www.foodclub.ru/upload/resize_cache/blog/8c6/600_9999999_1/Potatoes.jpg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http://f13.ifotki.info/org/65dd07499902fa9afa9eaf700cae64a45d7c72143763309.jpg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http://copypast.ru/uploads/posts/thumbs/1363086369_20770.jpg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http://s2.hostingkartinok.com/uploads/images/2013/02/d8feb86f17acc6881f0c04ad6ac696ae.jpg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http://images.stopgame.ru/uploads/images/264073/form/normal_1330611551.jpg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http://img0.liveinternet.ru/images/attach/c/4/83/666/83666036_large_0_34d96_7085be44_XL.gif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15"/>
              </a:rPr>
              <a:t> 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15"/>
              </a:rPr>
              <a:t>http://kunakovskaj.ucoz.ru/load/russkij_jazyk_2_4_klass_teksty_dlja_diktantov_izlozhenij_spisyvanija/1-1-0</a:t>
            </a:r>
            <a:endParaRPr lang="ru-RU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285728"/>
            <a:ext cx="2500330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286124"/>
            <a:ext cx="257176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3071810"/>
            <a:ext cx="214314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214290"/>
            <a:ext cx="23050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74" y="2571744"/>
            <a:ext cx="2238369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15140" y="4714884"/>
            <a:ext cx="2000264" cy="197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3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142852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214290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2500306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00892" y="2786058"/>
            <a:ext cx="183353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2500306"/>
            <a:ext cx="27146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71736" y="4500570"/>
            <a:ext cx="2500310" cy="213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Безударный хитрый гласный: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Слышим мы его прекрасно.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 письме какая буква?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поможет нам наука: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Гласный ставь под ударенье,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 развеять все сомненья!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285861"/>
            <a:ext cx="428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143380"/>
            <a:ext cx="13430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785795"/>
            <a:ext cx="72866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Вет_р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завтр_к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м_роз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зап_д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мес_ц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в_сток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к_ньки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к_ртофель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_прель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в_сна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с_рёжки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б_рёза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гр_чи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скв_рец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2786059"/>
            <a:ext cx="3429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Проверка.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714612" y="3714752"/>
          <a:ext cx="4714908" cy="2103120"/>
        </p:xfrm>
        <a:graphic>
          <a:graphicData uri="http://schemas.openxmlformats.org/drawingml/2006/table">
            <a:tbl>
              <a:tblPr/>
              <a:tblGrid>
                <a:gridCol w="2238922"/>
                <a:gridCol w="2475986"/>
              </a:tblGrid>
              <a:tr h="22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рёжки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ртофель,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прель,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скв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рец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рёза.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6357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Вставь  нужную  букву  в  слово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Кликни  мышкой  на  букву. 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2836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 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нтябрь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928802"/>
            <a:ext cx="2637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ктябрь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1928802"/>
            <a:ext cx="2255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н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ябрь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429000"/>
            <a:ext cx="2702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кабрь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429000"/>
            <a:ext cx="4929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нварь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,  </a:t>
            </a:r>
            <a:r>
              <a:rPr lang="ru-RU" sz="3600" b="1" dirty="0" smtClean="0">
                <a:solidFill>
                  <a:srgbClr val="00B050"/>
                </a:solidFill>
              </a:rPr>
              <a:t>а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прель, 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4929198"/>
            <a:ext cx="1967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мес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ц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86116" y="4929198"/>
            <a:ext cx="47863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роз,     цв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ток.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1357298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1357298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868" y="1428736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6248" y="1428736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86512" y="1428736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1428736"/>
            <a:ext cx="500066" cy="50006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2857496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43042" y="2857496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14744" y="2928934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429124" y="2928934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00166" y="4429132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14546" y="4429132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428992" y="4429132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143372" y="4429132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28662" y="1928802"/>
            <a:ext cx="357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3714744" y="1928802"/>
            <a:ext cx="5714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</a:rPr>
              <a:t>о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6429388" y="1928802"/>
            <a:ext cx="500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1142976" y="3429000"/>
            <a:ext cx="500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3929058" y="3429000"/>
            <a:ext cx="500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643042" y="4929198"/>
            <a:ext cx="6429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3571868" y="4929198"/>
            <a:ext cx="500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7786710" y="6000768"/>
            <a:ext cx="714380" cy="357190"/>
          </a:xfrm>
          <a:prstGeom prst="actionButtonForwardNext">
            <a:avLst/>
          </a:prstGeom>
          <a:solidFill>
            <a:srgbClr val="FF6600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357950" y="2928934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153292" y="2928934"/>
            <a:ext cx="500066" cy="50006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643570" y="4500570"/>
            <a:ext cx="571504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510350" y="4500570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028" grpId="0"/>
      <p:bldP spid="26" grpId="0"/>
      <p:bldP spid="27" grpId="0"/>
      <p:bldP spid="28" grpId="0"/>
      <p:bldP spid="29" grpId="0"/>
      <p:bldP spid="30" grpId="0"/>
      <p:bldP spid="31" grpId="0"/>
      <p:bldP spid="34" grpId="0" animBg="1"/>
      <p:bldP spid="35" grpId="0" animBg="1"/>
      <p:bldP spid="36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357298"/>
            <a:ext cx="2004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</a:rPr>
              <a:t>_жата</a:t>
            </a:r>
            <a:r>
              <a:rPr lang="ru-RU" sz="3600" b="1" dirty="0" smtClean="0">
                <a:solidFill>
                  <a:srgbClr val="0070C0"/>
                </a:solidFill>
              </a:rPr>
              <a:t>,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1357298"/>
            <a:ext cx="2483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  </a:t>
            </a:r>
            <a:r>
              <a:rPr lang="ru-RU" sz="3600" b="1" dirty="0" err="1" smtClean="0">
                <a:solidFill>
                  <a:srgbClr val="0070C0"/>
                </a:solidFill>
              </a:rPr>
              <a:t>лчата</a:t>
            </a:r>
            <a:r>
              <a:rPr lang="ru-RU" sz="3600" b="1" dirty="0" smtClean="0">
                <a:solidFill>
                  <a:srgbClr val="0070C0"/>
                </a:solidFill>
              </a:rPr>
              <a:t>,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4500570"/>
            <a:ext cx="2137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л  </a:t>
            </a:r>
            <a:r>
              <a:rPr lang="ru-RU" sz="3600" b="1" dirty="0" err="1" smtClean="0">
                <a:solidFill>
                  <a:srgbClr val="0070C0"/>
                </a:solidFill>
              </a:rPr>
              <a:t>сята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928934"/>
            <a:ext cx="24465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</a:rPr>
              <a:t>з</a:t>
            </a:r>
            <a:r>
              <a:rPr lang="ru-RU" sz="3600" b="1" dirty="0" smtClean="0">
                <a:solidFill>
                  <a:srgbClr val="0070C0"/>
                </a:solidFill>
              </a:rPr>
              <a:t>  </a:t>
            </a:r>
            <a:r>
              <a:rPr lang="ru-RU" sz="3600" b="1" dirty="0" err="1" smtClean="0">
                <a:solidFill>
                  <a:srgbClr val="0070C0"/>
                </a:solidFill>
              </a:rPr>
              <a:t>йчата</a:t>
            </a:r>
            <a:r>
              <a:rPr lang="ru-RU" sz="3600" b="1" dirty="0" smtClean="0">
                <a:solidFill>
                  <a:srgbClr val="0070C0"/>
                </a:solidFill>
              </a:rPr>
              <a:t>,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928934"/>
            <a:ext cx="2597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</a:rPr>
              <a:t>зв</a:t>
            </a:r>
            <a:r>
              <a:rPr lang="ru-RU" sz="3600" b="1" dirty="0" smtClean="0">
                <a:solidFill>
                  <a:srgbClr val="0070C0"/>
                </a:solidFill>
              </a:rPr>
              <a:t>  </a:t>
            </a:r>
            <a:r>
              <a:rPr lang="ru-RU" sz="3600" b="1" dirty="0" err="1" smtClean="0">
                <a:solidFill>
                  <a:srgbClr val="0070C0"/>
                </a:solidFill>
              </a:rPr>
              <a:t>рята</a:t>
            </a:r>
            <a:r>
              <a:rPr lang="ru-RU" sz="3600" b="1" dirty="0" smtClean="0">
                <a:solidFill>
                  <a:srgbClr val="0070C0"/>
                </a:solidFill>
              </a:rPr>
              <a:t>,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2928934"/>
            <a:ext cx="1976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</a:rPr>
              <a:t>кр</a:t>
            </a:r>
            <a:r>
              <a:rPr lang="ru-RU" sz="3600" b="1" dirty="0" smtClean="0">
                <a:solidFill>
                  <a:srgbClr val="0070C0"/>
                </a:solidFill>
              </a:rPr>
              <a:t>  ты,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4500570"/>
            <a:ext cx="3318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м  </a:t>
            </a:r>
            <a:r>
              <a:rPr lang="ru-RU" sz="3600" b="1" dirty="0" err="1" smtClean="0">
                <a:solidFill>
                  <a:srgbClr val="0070C0"/>
                </a:solidFill>
              </a:rPr>
              <a:t>дв</a:t>
            </a:r>
            <a:r>
              <a:rPr lang="ru-RU" sz="3600" b="1" dirty="0" smtClean="0">
                <a:solidFill>
                  <a:srgbClr val="0070C0"/>
                </a:solidFill>
              </a:rPr>
              <a:t>  жата,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1357298"/>
            <a:ext cx="2198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  рока,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57224" y="857232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е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28728" y="857232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и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43240" y="857232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а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14744" y="857232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о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857884" y="928670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а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928670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о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2428868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а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71604" y="2428868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о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000496" y="2428868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е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72000" y="2428868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и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643702" y="2428868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а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215206" y="2428868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о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71538" y="4000504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е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643042" y="4000504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и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00562" y="4000504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е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072066" y="4000504"/>
            <a:ext cx="428628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и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28662" y="1357298"/>
            <a:ext cx="4286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3357554" y="1357298"/>
            <a:ext cx="500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857884" y="1357298"/>
            <a:ext cx="571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</a:rPr>
              <a:t>о</a:t>
            </a: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1071538" y="2928934"/>
            <a:ext cx="571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</a:rPr>
              <a:t>а</a:t>
            </a:r>
          </a:p>
        </p:txBody>
      </p: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4143372" y="2928934"/>
            <a:ext cx="571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6786578" y="2928934"/>
            <a:ext cx="571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214414" y="4500570"/>
            <a:ext cx="4286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857356" y="4500570"/>
            <a:ext cx="7143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4572000" y="4500570"/>
            <a:ext cx="571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785818" cy="357190"/>
          </a:xfrm>
          <a:prstGeom prst="actionButtonForwardNext">
            <a:avLst/>
          </a:prstGeom>
          <a:solidFill>
            <a:srgbClr val="FF6600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42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A23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073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5918" y="1000108"/>
            <a:ext cx="61436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Безударных гласных пять,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Тех, что нужно повторять. </a:t>
            </a:r>
          </a:p>
          <a:p>
            <a:pPr lvl="0" eaLnBrk="0" hangingPunct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запомните, друзья,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ятно 1 5"/>
          <p:cNvSpPr/>
          <p:nvPr/>
        </p:nvSpPr>
        <p:spPr>
          <a:xfrm>
            <a:off x="1214414" y="3143248"/>
            <a:ext cx="1214446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2500298" y="3500438"/>
            <a:ext cx="1214446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3929058" y="3643314"/>
            <a:ext cx="1214446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5357818" y="3571876"/>
            <a:ext cx="1214446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6786578" y="3286124"/>
            <a:ext cx="1214446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я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857356" y="714356"/>
            <a:ext cx="5214974" cy="71438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2800" b="1" dirty="0" smtClean="0">
                <a:solidFill>
                  <a:srgbClr val="FF0000"/>
                </a:solidFill>
              </a:rPr>
              <a:t>Безударные гласные в корне</a:t>
            </a:r>
          </a:p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2009990">
            <a:off x="3334411" y="1339705"/>
            <a:ext cx="331471" cy="532194"/>
          </a:xfrm>
          <a:prstGeom prst="downArrow">
            <a:avLst/>
          </a:prstGeom>
          <a:solidFill>
            <a:srgbClr val="00B05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9593297">
            <a:off x="5119841" y="1333142"/>
            <a:ext cx="331471" cy="532194"/>
          </a:xfrm>
          <a:prstGeom prst="downArrow">
            <a:avLst/>
          </a:prstGeom>
          <a:solidFill>
            <a:srgbClr val="00B05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928802"/>
            <a:ext cx="3214710" cy="571504"/>
          </a:xfrm>
          <a:prstGeom prst="rect">
            <a:avLst/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Проверяемые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000364" y="2571744"/>
            <a:ext cx="285752" cy="428628"/>
          </a:xfrm>
          <a:prstGeom prst="downArrow">
            <a:avLst/>
          </a:prstGeom>
          <a:solidFill>
            <a:srgbClr val="00B05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3000372"/>
            <a:ext cx="2786082" cy="1071570"/>
          </a:xfrm>
          <a:prstGeom prst="roundRect">
            <a:avLst/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Подбери проверочное слово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788759">
            <a:off x="2179643" y="4054260"/>
            <a:ext cx="357190" cy="529436"/>
          </a:xfrm>
          <a:prstGeom prst="downArrow">
            <a:avLst/>
          </a:prstGeom>
          <a:solidFill>
            <a:srgbClr val="00B05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4643446"/>
            <a:ext cx="2143140" cy="1214446"/>
          </a:xfrm>
          <a:prstGeom prst="roundRect">
            <a:avLst/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Измени форму слова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20357263">
            <a:off x="4013634" y="4046103"/>
            <a:ext cx="357190" cy="543544"/>
          </a:xfrm>
          <a:prstGeom prst="downArrow">
            <a:avLst/>
          </a:prstGeom>
          <a:solidFill>
            <a:srgbClr val="00B05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14678" y="4643446"/>
            <a:ext cx="2286016" cy="1214446"/>
          </a:xfrm>
          <a:prstGeom prst="roundRect">
            <a:avLst/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Подбери однокоренное слово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928802"/>
            <a:ext cx="3143272" cy="571504"/>
          </a:xfrm>
          <a:prstGeom prst="rect">
            <a:avLst/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Непроверяемые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500826" y="2571744"/>
            <a:ext cx="285752" cy="428628"/>
          </a:xfrm>
          <a:prstGeom prst="downArrow">
            <a:avLst/>
          </a:prstGeom>
          <a:solidFill>
            <a:srgbClr val="00B05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43570" y="3000372"/>
            <a:ext cx="2143140" cy="2000264"/>
          </a:xfrm>
          <a:prstGeom prst="roundRect">
            <a:avLst/>
          </a:prstGeom>
          <a:solidFill>
            <a:schemeClr val="bg1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Вспомни написание слова или обратись к словарю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109</TotalTime>
  <Words>376</Words>
  <Application>Microsoft Office PowerPoint</Application>
  <PresentationFormat>Экран (4:3)</PresentationFormat>
  <Paragraphs>131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51</vt:lpstr>
      <vt:lpstr> Презентация на тему:  Правописание безударных гласных в корне слова 2 класс.</vt:lpstr>
      <vt:lpstr>Слайд 2</vt:lpstr>
      <vt:lpstr>Слайд 3</vt:lpstr>
      <vt:lpstr>Запомни!</vt:lpstr>
      <vt:lpstr>Слайд 5</vt:lpstr>
      <vt:lpstr>Слайд 6</vt:lpstr>
      <vt:lpstr>Слайд 7</vt:lpstr>
      <vt:lpstr>Слайд 8</vt:lpstr>
      <vt:lpstr>Слайд 9</vt:lpstr>
      <vt:lpstr>Слайд 10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Правописание безударных гласных в корне слова</dc:title>
  <dc:creator>Я</dc:creator>
  <cp:lastModifiedBy>OLEG</cp:lastModifiedBy>
  <cp:revision>13</cp:revision>
  <dcterms:created xsi:type="dcterms:W3CDTF">2014-04-12T12:43:13Z</dcterms:created>
  <dcterms:modified xsi:type="dcterms:W3CDTF">2014-04-12T17:37:46Z</dcterms:modified>
</cp:coreProperties>
</file>