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2"/>
    <p:sldMasterId id="2147483674" r:id="rId3"/>
  </p:sldMasterIdLst>
  <p:notesMasterIdLst>
    <p:notesMasterId r:id="rId13"/>
  </p:notesMasterIdLst>
  <p:sldIdLst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notesMaster" Target="notesMasters/notesMaster1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1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361BC1-553B-4E4E-884C-6CE9C97B2812}" type="datetimeFigureOut">
              <a:rPr lang="en-US" smtClean="0"/>
              <a:pPr/>
              <a:t>2/28/2013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6334B5-FF18-49B6-8CE3-76A56E833F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8545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 algn="r" defTabSz="914400">
              <a:buNone/>
            </a:pPr>
            <a:fld id="{81331B57-0BE5-4F82-AA58-76F53EFF3ADA}" type="datetime8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2/28/2013 7:55 PM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0" y="8685213"/>
            <a:ext cx="6172200" cy="457200"/>
          </a:xfrm>
        </p:spPr>
        <p:txBody>
          <a:bodyPr/>
          <a:lstStyle/>
          <a:p>
            <a:pPr algn="l" defTabSz="914400">
              <a:buNone/>
            </a:pPr>
            <a: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© Корпорация Майкрософт (Microsoft Corporation), 2007. Все права защищены. Microsoft, Windows, Windows Vista и другие названия продуктов являются или могут являться зарегистрированными товарными знаками и/или товарными знаками в США и/или других странах.</a:t>
            </a:r>
          </a:p>
          <a:p>
            <a:pPr algn="l" defTabSz="914400">
              <a:buNone/>
            </a:pPr>
            <a: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Информация приведена в этом документе только в демонстрационных целях и не отражает точку зрения представителей корпорации Майкрософт на момент составления данной презентации.  Поскольку корпорация Майкрософт вынуждена учитывать меняющиеся рыночные условия, она не гарантирует точность информации, указанной после составления этой презентации, а также не берет на себя подобной обязанности.  </a:t>
            </a:r>
            <a:b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</a:br>
            <a:r>
              <a:rPr lang="en-US" sz="500" b="0" i="0">
                <a:solidFill>
                  <a:srgbClr val="000000"/>
                </a:solidFill>
                <a:latin typeface="Calibri"/>
                <a:ea typeface="+mn-ea"/>
                <a:cs typeface="+mn-cs"/>
              </a:rPr>
              <a:t>КОРПОРАЦИЯ МАЙКРОСОФТ НЕ ДАЕТ НИКАКИХ ЯВНЫХ, ПОДРАЗУМЕВАЕМЫХ ИЛИ ЗАКРЕПЛЕННЫХ ЗАКОНОДАТЕЛЬСТВОМ ГАРАНТИЙ В ОТНОШЕНИИ СВЕДЕНИЙ ИЗ ЭТОЙ ПРЕЗЕНТАЦИИ.</a:t>
            </a:r>
          </a:p>
          <a:p>
            <a:pPr algn="l" defTabSz="914400">
              <a:buNone/>
            </a:pPr>
            <a:endParaRPr lang="en-US" sz="500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6172199" y="8685213"/>
            <a:ext cx="684213" cy="457200"/>
          </a:xfrm>
        </p:spPr>
        <p:txBody>
          <a:bodyPr/>
          <a:lstStyle/>
          <a:p>
            <a:pPr algn="r" defTabSz="914400">
              <a:buNone/>
            </a:pPr>
            <a:fld id="{EC87E0CF-87F6-4B58-B8B8-DCAB2DAAF3CA}" type="slidenum">
              <a:rPr lang="en-US" sz="1200" b="0" i="0">
                <a:latin typeface="Calibri"/>
                <a:ea typeface="+mn-ea"/>
                <a:cs typeface="+mn-cs"/>
              </a:rPr>
              <a:pPr algn="r" defTabSz="914400">
                <a:buNone/>
              </a:pPr>
              <a:t>1</a:t>
            </a:fld>
            <a:endParaRPr lang="en-US" sz="1200" b="0" i="0">
              <a:latin typeface="Calibri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0250" y="1905000"/>
            <a:ext cx="7681913" cy="1523495"/>
          </a:xfrm>
        </p:spPr>
        <p:txBody>
          <a:bodyPr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30249" y="4344988"/>
            <a:ext cx="7681913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Заголовок и объект">
    <p:bg bwMode="black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 bwMode="white">
          <a:xfrm>
            <a:off x="381000" y="1411553"/>
            <a:ext cx="8382000" cy="2200602"/>
          </a:xfrm>
        </p:spPr>
        <p:txBody>
          <a:bodyPr/>
          <a:lstStyle>
            <a:lvl1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1pPr>
            <a:lvl2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2pPr>
            <a:lvl3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3pPr>
            <a:lvl4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4pPr>
            <a:lvl5pPr>
              <a:buClr>
                <a:schemeClr val="tx1"/>
              </a:buClr>
              <a:buSzPct val="70000"/>
              <a:buFont typeface="Wingdings" pitchFamily="2" charset="2"/>
              <a:buChar char="l"/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Текст 6"/>
          <p:cNvSpPr>
            <a:spLocks noGrp="1"/>
          </p:cNvSpPr>
          <p:nvPr>
            <p:ph type="body" sz="quarter" idx="11"/>
          </p:nvPr>
        </p:nvSpPr>
        <p:spPr>
          <a:xfrm>
            <a:off x="0" y="6238875"/>
            <a:ext cx="9144001" cy="619125"/>
          </a:xfrm>
          <a:solidFill>
            <a:srgbClr val="FFFF99"/>
          </a:solidFill>
        </p:spPr>
        <p:txBody>
          <a:bodyPr wrap="square" lIns="152394" tIns="76197" rIns="152394" bIns="76197" anchor="b" anchorCtr="0">
            <a:noAutofit/>
          </a:bodyPr>
          <a:lstStyle>
            <a:lvl1pPr algn="r">
              <a:buFont typeface="Arial" pitchFamily="34" charset="0"/>
              <a:buNone/>
              <a:defRPr>
                <a:solidFill>
                  <a:srgbClr val="000000"/>
                </a:solidFill>
                <a:effectLst/>
                <a:latin typeface="+mj-lt"/>
              </a:defRPr>
            </a:lvl1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пользуется для слайдов с кодом программного обеспечени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722313" y="1905000"/>
            <a:ext cx="8040688" cy="2117503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ролик, видео и прочие особые слайд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69219" y="649805"/>
            <a:ext cx="7043208" cy="1523494"/>
          </a:xfrm>
        </p:spPr>
        <p:txBody>
          <a:bodyPr anchor="ctr" anchorCtr="0">
            <a:noAutofit/>
          </a:bodyPr>
          <a:lstStyle>
            <a:lvl1pPr>
              <a:lnSpc>
                <a:spcPct val="90000"/>
              </a:lnSpc>
              <a:defRPr sz="5400"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8955" y="4344988"/>
            <a:ext cx="7043208" cy="461665"/>
          </a:xfrm>
        </p:spPr>
        <p:txBody>
          <a:bodyPr>
            <a:no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10" hasCustomPrompt="1"/>
          </p:nvPr>
        </p:nvSpPr>
        <p:spPr>
          <a:xfrm>
            <a:off x="722049" y="2355850"/>
            <a:ext cx="7690114" cy="1384994"/>
          </a:xfrm>
        </p:spPr>
        <p:txBody>
          <a:bodyPr anchor="t" anchorCtr="0">
            <a:noAutofit/>
            <a:scene3d>
              <a:camera prst="orthographicFront"/>
              <a:lightRig rig="flat" dir="t"/>
            </a:scene3d>
            <a:sp3d extrusionH="88900" contourW="2540">
              <a:bevelT w="38100" h="31750"/>
              <a:contourClr>
                <a:srgbClr val="F4A234"/>
              </a:contourClr>
            </a:sp3d>
          </a:bodyPr>
          <a:lstStyle>
            <a:lvl1pPr marL="0" indent="0" algn="l">
              <a:buFont typeface="Arial" pitchFamily="34" charset="0"/>
              <a:buNone/>
              <a:defRPr kumimoji="0" lang="en-US" sz="7000" b="1" i="1" u="none" strike="noStrike" kern="1200" cap="none" spc="-642" normalizeH="0" baseline="0" noProof="0" dirty="0" smtClean="0">
                <a:ln w="11430"/>
                <a:gradFill>
                  <a:gsLst>
                    <a:gs pos="0">
                      <a:srgbClr val="FF9929">
                        <a:lumMod val="20000"/>
                        <a:lumOff val="80000"/>
                      </a:srgbClr>
                    </a:gs>
                    <a:gs pos="28000">
                      <a:srgbClr val="F8F57B"/>
                    </a:gs>
                    <a:gs pos="62000">
                      <a:srgbClr val="D5B953"/>
                    </a:gs>
                    <a:gs pos="88000">
                      <a:srgbClr val="D1943B"/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щелкните, чтобы…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10"/>
          </p:nvPr>
        </p:nvSpPr>
        <p:spPr>
          <a:xfrm>
            <a:off x="381000" y="1411552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1000" y="1412875"/>
            <a:ext cx="8382000" cy="2210862"/>
          </a:xfrm>
        </p:spPr>
        <p:txBody>
          <a:bodyPr/>
          <a:lstStyle>
            <a:lvl1pPr>
              <a:lnSpc>
                <a:spcPct val="90000"/>
              </a:lnSpc>
              <a:defRPr/>
            </a:lvl1pPr>
            <a:lvl2pPr>
              <a:lnSpc>
                <a:spcPct val="90000"/>
              </a:lnSpc>
              <a:defRPr/>
            </a:lvl2pPr>
            <a:lvl3pPr>
              <a:lnSpc>
                <a:spcPct val="90000"/>
              </a:lnSpc>
              <a:defRPr/>
            </a:lvl3pPr>
            <a:lvl4pPr>
              <a:lnSpc>
                <a:spcPct val="90000"/>
              </a:lnSpc>
              <a:defRPr/>
            </a:lvl4pPr>
            <a:lvl5pPr>
              <a:lnSpc>
                <a:spcPct val="90000"/>
              </a:lnSpc>
              <a:defRPr/>
            </a:lvl5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81000" y="1411553"/>
            <a:ext cx="4114800" cy="1742015"/>
          </a:xfrm>
        </p:spPr>
        <p:txBody>
          <a:bodyPr/>
          <a:lstStyle>
            <a:lvl1pPr marL="339976" indent="-339976">
              <a:lnSpc>
                <a:spcPct val="90000"/>
              </a:lnSpc>
              <a:defRPr sz="2800"/>
            </a:lvl1pPr>
            <a:lvl2pPr marL="673338" indent="-325424">
              <a:lnSpc>
                <a:spcPct val="90000"/>
              </a:lnSpc>
              <a:defRPr sz="2400"/>
            </a:lvl2pPr>
            <a:lvl3pPr marL="953785" indent="-288384">
              <a:lnSpc>
                <a:spcPct val="90000"/>
              </a:lnSpc>
              <a:defRPr sz="2000"/>
            </a:lvl3pPr>
            <a:lvl4pPr marL="1227618" indent="-273833">
              <a:lnSpc>
                <a:spcPct val="90000"/>
              </a:lnSpc>
              <a:defRPr sz="1800"/>
            </a:lvl4pPr>
            <a:lvl5pPr marL="1516002" indent="-280447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11553"/>
            <a:ext cx="4114800" cy="1742015"/>
          </a:xfrm>
        </p:spPr>
        <p:txBody>
          <a:bodyPr/>
          <a:lstStyle>
            <a:lvl1pPr marL="347914" indent="-347914">
              <a:lnSpc>
                <a:spcPct val="90000"/>
              </a:lnSpc>
              <a:defRPr sz="2800"/>
            </a:lvl1pPr>
            <a:lvl2pPr marL="673338" indent="-339976">
              <a:lnSpc>
                <a:spcPct val="90000"/>
              </a:lnSpc>
              <a:defRPr sz="2400"/>
            </a:lvl2pPr>
            <a:lvl3pPr marL="961722" indent="-302936">
              <a:lnSpc>
                <a:spcPct val="90000"/>
              </a:lnSpc>
              <a:defRPr sz="2000"/>
            </a:lvl3pPr>
            <a:lvl4pPr marL="1227618" indent="-265896">
              <a:lnSpc>
                <a:spcPct val="90000"/>
              </a:lnSpc>
              <a:defRPr sz="1800"/>
            </a:lvl4pPr>
            <a:lvl5pPr marL="1516002" indent="-273833">
              <a:lnSpc>
                <a:spcPct val="90000"/>
              </a:lnSpc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757802"/>
            <a:ext cx="4114800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80999" y="2174875"/>
            <a:ext cx="4114800" cy="1537344"/>
          </a:xfrm>
        </p:spPr>
        <p:txBody>
          <a:bodyPr/>
          <a:lstStyle>
            <a:lvl1pPr marL="281770" indent="-281770">
              <a:defRPr sz="2300"/>
            </a:lvl1pPr>
            <a:lvl2pPr marL="562218" indent="-265896">
              <a:defRPr sz="2000"/>
            </a:lvl2pPr>
            <a:lvl3pPr marL="813562" indent="-243407">
              <a:defRPr sz="1800"/>
            </a:lvl3pPr>
            <a:lvl4pPr marL="1050354" indent="-228856">
              <a:defRPr sz="1700"/>
            </a:lvl4pPr>
            <a:lvl5pPr marL="1279210" indent="-206367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981" y="1757802"/>
            <a:ext cx="4117019" cy="346249"/>
          </a:xfrm>
        </p:spPr>
        <p:txBody>
          <a:bodyPr anchor="b"/>
          <a:lstStyle>
            <a:lvl1pPr marL="0" indent="0">
              <a:lnSpc>
                <a:spcPct val="90000"/>
              </a:lnSpc>
              <a:spcBef>
                <a:spcPts val="0"/>
              </a:spcBef>
              <a:buNone/>
              <a:defRPr sz="2500" b="1"/>
            </a:lvl1pPr>
            <a:lvl2pPr marL="457182" indent="0">
              <a:buNone/>
              <a:defRPr sz="2000" b="1"/>
            </a:lvl2pPr>
            <a:lvl3pPr marL="914363" indent="0">
              <a:buNone/>
              <a:defRPr sz="1800" b="1"/>
            </a:lvl3pPr>
            <a:lvl4pPr marL="1371545" indent="0">
              <a:buNone/>
              <a:defRPr sz="1600" b="1"/>
            </a:lvl4pPr>
            <a:lvl5pPr marL="1828727" indent="0">
              <a:buNone/>
              <a:defRPr sz="1600" b="1"/>
            </a:lvl5pPr>
            <a:lvl6pPr marL="2285909" indent="0">
              <a:buNone/>
              <a:defRPr sz="1600" b="1"/>
            </a:lvl6pPr>
            <a:lvl7pPr marL="2743090" indent="0">
              <a:buNone/>
              <a:defRPr sz="1600" b="1"/>
            </a:lvl7pPr>
            <a:lvl8pPr marL="3200272" indent="0">
              <a:buNone/>
              <a:defRPr sz="1600" b="1"/>
            </a:lvl8pPr>
            <a:lvl9pPr marL="3657454" indent="0">
              <a:buNone/>
              <a:defRPr sz="1600" b="1"/>
            </a:lvl9pPr>
          </a:lstStyle>
          <a:p>
            <a:pPr lvl="0"/>
            <a:r>
              <a:rPr lang="ru-RU" noProof="0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117974" cy="1537344"/>
          </a:xfrm>
        </p:spPr>
        <p:txBody>
          <a:bodyPr/>
          <a:lstStyle>
            <a:lvl1pPr marL="296321" indent="-296321">
              <a:defRPr sz="2300"/>
            </a:lvl1pPr>
            <a:lvl2pPr marL="570155" indent="-273833">
              <a:defRPr sz="2000"/>
            </a:lvl2pPr>
            <a:lvl3pPr marL="821499" indent="-244730">
              <a:defRPr sz="1800"/>
            </a:lvl3pPr>
            <a:lvl4pPr marL="1050354" indent="-236793">
              <a:defRPr sz="1700"/>
            </a:lvl4pPr>
            <a:lvl5pPr marL="1279210" indent="-220919">
              <a:defRPr sz="17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WALKIN: печать с использованием оттенков серог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4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412875"/>
            <a:ext cx="8382000" cy="2135969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61" r:id="rId12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50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396875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5"/>
        </a:buBlip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3968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258888" indent="-344488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4963" indent="-346075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1941513" indent="-336550" algn="l" defTabSz="914363" rtl="0" eaLnBrk="1" latinLnBrk="0" hangingPunct="1">
        <a:lnSpc>
          <a:spcPct val="90000"/>
        </a:lnSpc>
        <a:spcBef>
          <a:spcPct val="20000"/>
        </a:spcBef>
        <a:buFontTx/>
        <a:buBlip>
          <a:blip r:embed="rId16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hite rectangle.png"/>
          <p:cNvPicPr>
            <a:picLocks noChangeAspect="1"/>
          </p:cNvPicPr>
          <p:nvPr/>
        </p:nvPicPr>
        <p:blipFill>
          <a:blip r:embed="rId4" cstate="print"/>
          <a:srcRect b="10453"/>
          <a:stretch>
            <a:fillRect/>
          </a:stretch>
        </p:blipFill>
        <p:spPr>
          <a:xfrm>
            <a:off x="0" y="1299706"/>
            <a:ext cx="9144000" cy="555829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30188"/>
            <a:ext cx="8382000" cy="664797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/>
          <a:p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2" y="1905000"/>
            <a:ext cx="8040688" cy="210826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ransition>
    <p:fade/>
  </p:transition>
  <p:txStyles>
    <p:titleStyle>
      <a:lvl1pPr algn="l" defTabSz="914363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25" dirty="0" smtClean="0">
          <a:ln w="3175">
            <a:noFill/>
          </a:ln>
          <a:gradFill flip="none" rotWithShape="1">
            <a:gsLst>
              <a:gs pos="0">
                <a:srgbClr val="FFFFB9"/>
              </a:gs>
              <a:gs pos="36000">
                <a:srgbClr val="FFFF99"/>
              </a:gs>
              <a:gs pos="86000">
                <a:srgbClr val="F6AE1E"/>
              </a:gs>
            </a:gsLst>
            <a:lin ang="5400000" scaled="0"/>
            <a:tileRect/>
          </a:gra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n-ea"/>
          <a:cs typeface="Arial" charset="0"/>
        </a:defRPr>
      </a:lvl1pPr>
    </p:titleStyle>
    <p:bodyStyle>
      <a:lvl1pPr marL="0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30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1pPr>
      <a:lvl2pPr marL="384954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8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2pPr>
      <a:lvl3pPr marL="761970" indent="-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3pPr>
      <a:lvl4pPr marL="1094009" indent="7937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4pPr>
      <a:lvl5pPr marL="1426047" indent="0" algn="l" defTabSz="914363" rtl="0" eaLnBrk="1" latinLnBrk="0" hangingPunct="1">
        <a:lnSpc>
          <a:spcPct val="90000"/>
        </a:lnSpc>
        <a:spcBef>
          <a:spcPct val="20000"/>
        </a:spcBef>
        <a:buFont typeface="Arial" pitchFamily="34" charset="0"/>
        <a:buNone/>
        <a:defRPr sz="2400" b="1" kern="1200">
          <a:solidFill>
            <a:schemeClr val="tx1"/>
          </a:solidFill>
          <a:latin typeface="Courier New" pitchFamily="49" charset="0"/>
          <a:ea typeface="+mn-ea"/>
          <a:cs typeface="Courier New" pitchFamily="49" charset="0"/>
        </a:defRPr>
      </a:lvl5pPr>
      <a:lvl6pPr marL="2514499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1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3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5" indent="-228591" algn="l" defTabSz="91436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3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5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7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09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0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2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4" algn="l" defTabSz="91436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905000"/>
            <a:ext cx="9144000" cy="1523495"/>
          </a:xfrm>
        </p:spPr>
        <p:txBody>
          <a:bodyPr/>
          <a:lstStyle/>
          <a:p>
            <a:pPr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5400" b="0" i="0" spc="-150" dirty="0" smtClean="0">
                <a:effectLst>
                  <a:outerShdw blurRad="50800" dist="38100" dir="2700000" algn="tl">
                    <a:prstClr val="black">
                      <a:alpha val="40000"/>
                    </a:prstClr>
                  </a:outerShdw>
                </a:effectLst>
                <a:latin typeface="Calibri"/>
                <a:ea typeface="+mn-ea"/>
                <a:cs typeface="Arial"/>
              </a:rPr>
              <a:t>Архей и протерозой.</a:t>
            </a:r>
            <a:br>
              <a:rPr lang="ru-RU" sz="5400" b="0" i="0" spc="-150" dirty="0" smtClean="0">
                <a:effectLst>
                  <a:outerShdw blurRad="50800" dist="38100" dir="2700000" algn="tl">
                    <a:prstClr val="black">
                      <a:alpha val="40000"/>
                    </a:prstClr>
                  </a:outerShdw>
                </a:effectLst>
                <a:latin typeface="Calibri"/>
                <a:ea typeface="+mn-ea"/>
                <a:cs typeface="Arial"/>
              </a:rPr>
            </a:br>
            <a:r>
              <a:rPr lang="ru-RU" dirty="0" smtClean="0">
                <a:effectLst>
                  <a:outerShdw blurRad="50800" dist="38100" dir="2700000" algn="tl">
                    <a:prstClr val="black">
                      <a:alpha val="40000"/>
                    </a:prstClr>
                  </a:outerShdw>
                </a:effectLst>
                <a:latin typeface="Calibri"/>
                <a:cs typeface="Arial"/>
              </a:rPr>
              <a:t>Возникновение жизни на Земле</a:t>
            </a:r>
            <a:endParaRPr lang="ru-RU" sz="5400" b="0" i="0" spc="-150" dirty="0">
              <a:effectLst>
                <a:outerShdw blurRad="50800" dist="38100" dir="2700000" algn="tl">
                  <a:prstClr val="black">
                    <a:alpha val="40000"/>
                  </a:prstClr>
                </a:outerShdw>
              </a:effectLst>
              <a:latin typeface="Calibri"/>
              <a:ea typeface="+mn-ea"/>
              <a:cs typeface="Arial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2800" y="0"/>
            <a:ext cx="2364581" cy="1026595"/>
          </a:xfrm>
        </p:spPr>
        <p:txBody>
          <a:bodyPr/>
          <a:lstStyle/>
          <a:p>
            <a:r>
              <a:rPr lang="ru-RU" sz="4000" dirty="0" smtClean="0"/>
              <a:t>Вступление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447800"/>
            <a:ext cx="8447856" cy="4876800"/>
          </a:xfrm>
        </p:spPr>
        <p:txBody>
          <a:bodyPr/>
          <a:lstStyle/>
          <a:p>
            <a:r>
              <a:rPr lang="ru-RU" sz="2800" dirty="0" smtClean="0"/>
              <a:t>Ученые подразделяют историю Земли на пять геологических эр. Самая древняя - архейская эра, следующая протерозойская. </a:t>
            </a:r>
          </a:p>
          <a:p>
            <a:r>
              <a:rPr lang="ru-RU" sz="2800" dirty="0" smtClean="0"/>
              <a:t>Архей делится на две эры: ранний архей и поздний архей. Ранним археем датируются первые ископаемые остатки бактерий и </a:t>
            </a:r>
            <a:r>
              <a:rPr lang="ru-RU" sz="2800" dirty="0" err="1" smtClean="0"/>
              <a:t>цианобактерий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Палеонтологические данные древнейших осадочных пластов свидетельствуют, что </a:t>
            </a:r>
            <a:r>
              <a:rPr lang="ru-RU" sz="2800" dirty="0" err="1" smtClean="0"/>
              <a:t>доорганизменный</a:t>
            </a:r>
            <a:r>
              <a:rPr lang="ru-RU" sz="2800" dirty="0" smtClean="0"/>
              <a:t> этап эволюции продолжался 1,5-1,6 млрд. лет после образования Земли как планеты. </a:t>
            </a:r>
            <a:r>
              <a:rPr lang="ru-RU" sz="2800" dirty="0" err="1" smtClean="0"/>
              <a:t>Катархей</a:t>
            </a:r>
            <a:r>
              <a:rPr lang="ru-RU" sz="2800" dirty="0" smtClean="0"/>
              <a:t> был "спектаклем без зрителей". Жизнь возникла на грани </a:t>
            </a:r>
            <a:r>
              <a:rPr lang="ru-RU" sz="2800" dirty="0" err="1" smtClean="0"/>
              <a:t>катархея</a:t>
            </a:r>
            <a:r>
              <a:rPr lang="ru-RU" sz="2800" dirty="0" smtClean="0"/>
              <a:t> и архея.</a:t>
            </a:r>
          </a:p>
          <a:p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84450" y="116632"/>
            <a:ext cx="3957216" cy="416995"/>
          </a:xfrm>
        </p:spPr>
        <p:txBody>
          <a:bodyPr/>
          <a:lstStyle/>
          <a:p>
            <a:pPr algn="ctr"/>
            <a:r>
              <a:rPr lang="ru-RU" sz="4800" dirty="0" smtClean="0"/>
              <a:t>Архейская </a:t>
            </a:r>
            <a:r>
              <a:rPr lang="ru-RU" sz="4800" dirty="0" smtClean="0"/>
              <a:t>эра</a:t>
            </a:r>
            <a:endParaRPr lang="ru-RU" sz="4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54013"/>
            <a:ext cx="8892480" cy="3048000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1800" dirty="0" smtClean="0">
                <a:solidFill>
                  <a:schemeClr val="tx1"/>
                </a:solidFill>
              </a:rPr>
              <a:t>Архейский эон, или архей, охватывает период от 3900 до 2600 млн. лет тому назад. К этому времени относится возникновение древнейших осадочных пород , часть которых сохранилась в районах </a:t>
            </a:r>
            <a:r>
              <a:rPr lang="ru-RU" sz="1800" dirty="0" err="1" smtClean="0">
                <a:solidFill>
                  <a:schemeClr val="tx1"/>
                </a:solidFill>
              </a:rPr>
              <a:t>Лимпопо</a:t>
            </a:r>
            <a:r>
              <a:rPr lang="ru-RU" sz="1800" dirty="0" smtClean="0">
                <a:solidFill>
                  <a:schemeClr val="tx1"/>
                </a:solidFill>
              </a:rPr>
              <a:t> (Африка), </a:t>
            </a:r>
            <a:r>
              <a:rPr lang="ru-RU" sz="1800" dirty="0" err="1" smtClean="0">
                <a:solidFill>
                  <a:schemeClr val="tx1"/>
                </a:solidFill>
              </a:rPr>
              <a:t>Исуа</a:t>
            </a:r>
            <a:r>
              <a:rPr lang="ru-RU" sz="1800" dirty="0" smtClean="0">
                <a:solidFill>
                  <a:schemeClr val="tx1"/>
                </a:solidFill>
              </a:rPr>
              <a:t> (Гренландия), </a:t>
            </a:r>
            <a:r>
              <a:rPr lang="ru-RU" sz="1800" dirty="0" err="1" smtClean="0">
                <a:solidFill>
                  <a:schemeClr val="tx1"/>
                </a:solidFill>
              </a:rPr>
              <a:t>Варавууна</a:t>
            </a:r>
            <a:r>
              <a:rPr lang="ru-RU" sz="1800" dirty="0" smtClean="0">
                <a:solidFill>
                  <a:schemeClr val="tx1"/>
                </a:solidFill>
              </a:rPr>
              <a:t> (Австралия), Алдана (Азия). Эти породы содержат либо биогенный углерод, связанный в своем происхождении с жизнедеятельностью организмов, либо строматолиты и </a:t>
            </a:r>
            <a:r>
              <a:rPr lang="ru-RU" sz="1800" dirty="0" err="1" smtClean="0">
                <a:solidFill>
                  <a:schemeClr val="tx1"/>
                </a:solidFill>
              </a:rPr>
              <a:t>микрофоссилии</a:t>
            </a:r>
            <a:r>
              <a:rPr lang="ru-RU" sz="1800" dirty="0" smtClean="0">
                <a:solidFill>
                  <a:schemeClr val="tx1"/>
                </a:solidFill>
              </a:rPr>
              <a:t>. Строматолиты  - </a:t>
            </a:r>
            <a:r>
              <a:rPr lang="ru-RU" sz="1800" dirty="0" err="1" smtClean="0">
                <a:solidFill>
                  <a:schemeClr val="tx1"/>
                </a:solidFill>
              </a:rPr>
              <a:t>кораллоподобные</a:t>
            </a:r>
            <a:r>
              <a:rPr lang="ru-RU" sz="1800" dirty="0" smtClean="0">
                <a:solidFill>
                  <a:schemeClr val="tx1"/>
                </a:solidFill>
              </a:rPr>
              <a:t> осадочные образования (карбонатные, реже кремниевые), представляющие собой продукты жизнедеятельности древнейших автотрофов . В протерозое они всегда связаны с </a:t>
            </a:r>
            <a:r>
              <a:rPr lang="ru-RU" sz="1800" dirty="0" err="1" smtClean="0">
                <a:solidFill>
                  <a:schemeClr val="tx1"/>
                </a:solidFill>
              </a:rPr>
              <a:t>цианобактериями</a:t>
            </a:r>
            <a:r>
              <a:rPr lang="ru-RU" sz="1800" dirty="0" smtClean="0">
                <a:solidFill>
                  <a:schemeClr val="tx1"/>
                </a:solidFill>
              </a:rPr>
              <a:t> , но их происхождение в архее не вполне ясно. </a:t>
            </a:r>
            <a:r>
              <a:rPr lang="ru-RU" sz="1800" dirty="0" err="1" smtClean="0">
                <a:solidFill>
                  <a:schemeClr val="tx1"/>
                </a:solidFill>
              </a:rPr>
              <a:t>Микрофоссилии</a:t>
            </a:r>
            <a:r>
              <a:rPr lang="ru-RU" sz="1800" dirty="0" smtClean="0">
                <a:solidFill>
                  <a:schemeClr val="tx1"/>
                </a:solidFill>
              </a:rPr>
              <a:t> - микроскопические включения в осадочные породы ископаемых микроорганизмов. В архее все организмы относились к прокариотам 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233" y="3912791"/>
            <a:ext cx="4314825" cy="2533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Руслан\Desktop\primordial_eart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3573016"/>
            <a:ext cx="3387314" cy="3113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4600" y="381000"/>
            <a:ext cx="7043208" cy="340795"/>
          </a:xfrm>
        </p:spPr>
        <p:txBody>
          <a:bodyPr/>
          <a:lstStyle/>
          <a:p>
            <a:r>
              <a:rPr lang="ru-RU" dirty="0" smtClean="0"/>
              <a:t>Жизнь в архее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0" y="914400"/>
            <a:ext cx="6096000" cy="2743200"/>
          </a:xfrm>
        </p:spPr>
        <p:txBody>
          <a:bodyPr/>
          <a:lstStyle/>
          <a:p>
            <a:r>
              <a:rPr lang="ru-RU" sz="1800" dirty="0" smtClean="0"/>
              <a:t>Получение энергии у большинства архейских организмов осуществлялось путем брожения или специфического анаэробного дыхания , при котором источником кислорода, отсутствующего в атмосфере, служили сульфаты, нитриты, нитраты и т. д. На стадии </a:t>
            </a:r>
            <a:r>
              <a:rPr lang="ru-RU" sz="1800" dirty="0" err="1" smtClean="0"/>
              <a:t>аноксигенного</a:t>
            </a:r>
            <a:r>
              <a:rPr lang="ru-RU" sz="1800" dirty="0" smtClean="0"/>
              <a:t> фотосинтеза остались современные пурпурные, серые и зелёные серный фотобактерии . Донором электронов в процессе фотосинтеза у них служил главным образом H2, а не Н2О. Микроорганизмы-продуценты уже могли фиксировать атмосферный азот.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914400" y="3995678"/>
            <a:ext cx="7772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Древнейшие бактериальные биоценозы, т. е. сообщества живых организмов, включавшие только продуцентов и деструкторов, были похожи на плёнки плесени, располагавшиеся на дне водоемов или в их прибрежной зоне. Оазисами жизни часто служили вулканические области, где на поверхность из литосферы поступали водород, сера и сероводород - основные доноры электронов. Геохимический цикл (круговорот веществ), существовавший на планете до возникновения жизни и наиболее ярко проявлявшийся, очевидно, в циркуляции атмосферы, пополнился биогеохимическим циклом.</a:t>
            </a:r>
          </a:p>
          <a:p>
            <a:endParaRPr lang="ru-RU" dirty="0"/>
          </a:p>
        </p:txBody>
      </p:sp>
      <p:pic>
        <p:nvPicPr>
          <p:cNvPr id="2050" name="Picture 2" descr="http://pochemy.net/pic/arhe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32" y="980728"/>
            <a:ext cx="2706576" cy="2950168"/>
          </a:xfrm>
          <a:prstGeom prst="rect">
            <a:avLst/>
          </a:prstGeom>
          <a:noFill/>
          <a:ln>
            <a:solidFill>
              <a:schemeClr val="tx2">
                <a:lumMod val="9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332656"/>
            <a:ext cx="8640960" cy="4051176"/>
          </a:xfrm>
        </p:spPr>
        <p:txBody>
          <a:bodyPr/>
          <a:lstStyle/>
          <a:p>
            <a:r>
              <a:rPr lang="ru-RU" sz="2000" dirty="0" smtClean="0"/>
              <a:t>В конце архея земная кора приросла на треть. Почти вся Африка, Северная Америка, Сибирь, Индия, Северный Китай и восточная часть Европы сложились в то время. С увеличением площади материков расширялась и площадь суши. В конце архея был пройден критический рубеж, когда суша расширилась настолько, чтобы повлиять на земное альбедо. Тогда же кислорода стало достаточно, чтобы разложить почти весь атмосферный метан. Всё это вместе и возвестило начало первой ледниковой эры. Белоснежный покров усилил альбедо ещё больше</a:t>
            </a:r>
          </a:p>
          <a:p>
            <a:endParaRPr lang="ru-RU" sz="2000" dirty="0" smtClean="0"/>
          </a:p>
          <a:p>
            <a:r>
              <a:rPr lang="ru-RU" sz="2000" dirty="0" smtClean="0"/>
              <a:t>  По мере перехода Земли в режим </a:t>
            </a:r>
            <a:r>
              <a:rPr lang="ru-RU" sz="2000" dirty="0" err="1" smtClean="0"/>
              <a:t>самооттаивающего</a:t>
            </a:r>
            <a:r>
              <a:rPr lang="ru-RU" sz="2000" dirty="0" smtClean="0"/>
              <a:t> холодильника (из-за парникового эффекта)ухудшалось положение </a:t>
            </a:r>
            <a:r>
              <a:rPr lang="ru-RU" sz="2000" dirty="0" err="1" smtClean="0"/>
              <a:t>строматолитостроителей</a:t>
            </a:r>
            <a:r>
              <a:rPr lang="ru-RU" sz="2000" dirty="0" smtClean="0"/>
              <a:t>. И повышение уровня кислорода, и понижение температуры океана мешали их нормальному развитию. Размеры </a:t>
            </a:r>
            <a:r>
              <a:rPr lang="ru-RU" sz="2000" dirty="0" err="1" smtClean="0"/>
              <a:t>строматолитовых</a:t>
            </a:r>
            <a:r>
              <a:rPr lang="ru-RU" sz="2000" dirty="0" smtClean="0"/>
              <a:t> построек и площадь их распространения стали сокращаться. Приближалось время эукариот.</a:t>
            </a:r>
          </a:p>
          <a:p>
            <a:endParaRPr lang="ru-RU" sz="2000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5673" y="4509120"/>
            <a:ext cx="3794754" cy="21122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360276"/>
            <a:ext cx="3312368" cy="2261087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064" y="1617737"/>
            <a:ext cx="3912577" cy="2836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67000" y="0"/>
            <a:ext cx="7043208" cy="493195"/>
          </a:xfrm>
        </p:spPr>
        <p:txBody>
          <a:bodyPr/>
          <a:lstStyle/>
          <a:p>
            <a:r>
              <a:rPr lang="ru-RU" dirty="0" smtClean="0"/>
              <a:t>Протерозой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609600"/>
            <a:ext cx="7315200" cy="6248400"/>
          </a:xfrm>
        </p:spPr>
        <p:txBody>
          <a:bodyPr/>
          <a:lstStyle/>
          <a:p>
            <a:r>
              <a:rPr lang="ru-RU" sz="2400" dirty="0" smtClean="0"/>
              <a:t>Протерозойская эра - </a:t>
            </a:r>
            <a:r>
              <a:rPr lang="ru-RU" sz="2400" dirty="0" err="1" smtClean="0"/>
              <a:t>эра</a:t>
            </a:r>
            <a:r>
              <a:rPr lang="ru-RU" sz="2400" dirty="0" smtClean="0"/>
              <a:t> ранней жизни. Начало 2600 ± 100 млн. назад, продолжительность 2000 млн. лет.</a:t>
            </a:r>
          </a:p>
          <a:p>
            <a:r>
              <a:rPr lang="ru-RU" sz="2400" dirty="0" smtClean="0"/>
              <a:t>На ранний и начало позднего протерозоя (2,5—1,5 миллиарда лет назад) пришёлся сво</a:t>
            </a:r>
            <a:r>
              <a:rPr lang="ru-RU" sz="2400" dirty="0" smtClean="0">
                <a:solidFill>
                  <a:schemeClr val="bg1"/>
                </a:solidFill>
              </a:rPr>
              <a:t>еобразный застой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Практически не меняясь внешне, организмы совершенствовались изнутри.</a:t>
            </a:r>
          </a:p>
          <a:p>
            <a:endParaRPr lang="ru-RU" sz="2400" dirty="0" smtClean="0"/>
          </a:p>
          <a:p>
            <a:r>
              <a:rPr lang="ru-RU" sz="2400" dirty="0" err="1" smtClean="0"/>
              <a:t>Окремнелые</a:t>
            </a:r>
            <a:r>
              <a:rPr lang="ru-RU" sz="2400" dirty="0" smtClean="0"/>
              <a:t> остатки живых существ обнаружены более, чем в тысяче местонахождений этого возраста. Среди этих остатков особенно много попадается простых округлых телец до 0,025, реже до 0,04 миллиметра в поперечнике. Встречаются тонкие нити с перегородками, трубки и ветвящиеся нити. Многие из них напоминают современных </a:t>
            </a:r>
            <a:r>
              <a:rPr lang="ru-RU" sz="2400" dirty="0" err="1" smtClean="0"/>
              <a:t>цианобактерий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В отдалении от бактериальных сообществ селились первые эукариоты. Тогда это были очень незатейливые шаровидные клетки. Время соперничества с бактериями за лучшие местообитания для них ещё не наступило.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08433" y="188640"/>
            <a:ext cx="5040560" cy="416995"/>
          </a:xfrm>
        </p:spPr>
        <p:txBody>
          <a:bodyPr/>
          <a:lstStyle/>
          <a:p>
            <a:pPr algn="ctr"/>
            <a:r>
              <a:rPr lang="ru-RU" dirty="0" smtClean="0"/>
              <a:t>Фауна протерозоя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4437112"/>
            <a:ext cx="8655571" cy="2208726"/>
          </a:xfrm>
        </p:spPr>
        <p:txBody>
          <a:bodyPr/>
          <a:lstStyle/>
          <a:p>
            <a:r>
              <a:rPr lang="ru-RU" sz="1800" dirty="0" smtClean="0"/>
              <a:t>Первыми из известных в настоящее время групп существ в протерозойских морях были, по видимому, жгутиковые, находящиеся на грани между растительным и животным миром. От них произошли водоросли, грибы и все группы животного мира.</a:t>
            </a:r>
          </a:p>
          <a:p>
            <a:r>
              <a:rPr lang="ru-RU" sz="1800" dirty="0" smtClean="0"/>
              <a:t>В протерозойскую эру от колониальных одноклеточных организмов, клетки которых стали выполнять различные функции, произошли первые многоклеточные организмы. Ими были губки, археоциаты (похожие на губок животные). Жизнь в то время была тесно связана с морем. На суше никаких организмов не было, кроме, возможно, бактерий, которые могли приспособляться к самым разнообразным условиям.</a:t>
            </a:r>
            <a:endParaRPr lang="ru-RU" sz="1800" dirty="0"/>
          </a:p>
        </p:txBody>
      </p:sp>
      <p:pic>
        <p:nvPicPr>
          <p:cNvPr id="5122" name="Picture 2" descr="C:\Users\Руслан\Desktop\MAL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698798"/>
            <a:ext cx="5098072" cy="3672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2895600"/>
            <a:ext cx="8915400" cy="3505200"/>
          </a:xfrm>
        </p:spPr>
        <p:txBody>
          <a:bodyPr/>
          <a:lstStyle/>
          <a:p>
            <a:r>
              <a:rPr lang="ru-RU" sz="2000" dirty="0" smtClean="0"/>
              <a:t>На основании того, что в отложениях этого времени находят остатки даже высоко развитых беспозвоночных (например членистоногих и иглокожих), можно сделать вывод, что в протерозое животный мир уже проделал бесконечно длинный путь развития и что сегодня мы имеем возможность видеть только незначительную часть последнего акта этого развития. О разнообразии и богатстве фауны протерозоя свидетельствует также и то обстоятельство, что уже в самом начале следующей геологической эры — палеозойской, — а именно в морях кембрия мы встречаемся со всеми ранее указанными типами животного царства в таком разнообразии, что можно предположить его длительное развитие в предшествующее время.</a:t>
            </a:r>
            <a:endParaRPr lang="ru-RU" sz="2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3810000" cy="28670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216898"/>
            <a:ext cx="4128655" cy="25951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">
  <a:themeElements>
    <a:clrScheme name="Gray Template Template">
      <a:dk1>
        <a:srgbClr val="000000"/>
      </a:dk1>
      <a:lt1>
        <a:srgbClr val="FFFFFF"/>
      </a:lt1>
      <a:dk2>
        <a:srgbClr val="5F5F5F"/>
      </a:dk2>
      <a:lt2>
        <a:srgbClr val="FFFF99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7DDDFF"/>
      </a:hlink>
      <a:folHlink>
        <a:srgbClr val="F0ED7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91436" tIns="45718" rIns="91436" bIns="45718" numCol="1" rtlCol="0" anchor="ctr" anchorCtr="0" compatLnSpc="1">
        <a:prstTxWarp prst="textNoShape">
          <a:avLst/>
        </a:prstTxWarp>
      </a:bodyPr>
      <a:lstStyle>
        <a:defPPr algn="ctr" defTabSz="914099" fontAlgn="base">
          <a:spcBef>
            <a:spcPct val="0"/>
          </a:spcBef>
          <a:spcAft>
            <a:spcPct val="0"/>
          </a:spcAft>
          <a:defRPr sz="2300" dirty="0" smtClean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Белый текст и шрифт Courier для слайдов с кодом">
  <a:themeElements>
    <a:clrScheme name="Blue Template-Template">
      <a:dk1>
        <a:srgbClr val="000000"/>
      </a:dk1>
      <a:lt1>
        <a:srgbClr val="FFFFFF"/>
      </a:lt1>
      <a:dk2>
        <a:srgbClr val="050595"/>
      </a:dk2>
      <a:lt2>
        <a:srgbClr val="FFFFFF"/>
      </a:lt2>
      <a:accent1>
        <a:srgbClr val="FFC000"/>
      </a:accent1>
      <a:accent2>
        <a:srgbClr val="3497AE"/>
      </a:accent2>
      <a:accent3>
        <a:srgbClr val="DF8045"/>
      </a:accent3>
      <a:accent4>
        <a:srgbClr val="7DCC2E"/>
      </a:accent4>
      <a:accent5>
        <a:srgbClr val="FF9929"/>
      </a:accent5>
      <a:accent6>
        <a:srgbClr val="7D3DA1"/>
      </a:accent6>
      <a:hlink>
        <a:srgbClr val="F3EB4F"/>
      </a:hlink>
      <a:folHlink>
        <a:srgbClr val="7DDD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headEnd type="none" w="med" len="med"/>
          <a:tailEnd type="none" w="med" len="med"/>
        </a:ln>
      </a:spPr>
      <a:bodyPr vert="horz" wrap="square" lIns="109728" tIns="54864" rIns="109728" bIns="54864" numCol="1" rtlCol="0" anchor="ctr" anchorCtr="0" compatLnSpc="1">
        <a:prstTxWarp prst="textNoShape">
          <a:avLst/>
        </a:prstTxWarp>
      </a:bodyPr>
      <a:lstStyle>
        <a:defPPr marL="0" marR="0" indent="0" algn="ctr" defTabSz="10969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800" b="0" i="0" u="none" strike="noStrike" cap="none" normalizeH="0" baseline="0" dirty="0" smtClean="0">
            <a:solidFill>
              <a:schemeClr val="tx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Segoe" pitchFamily="34" charset="0"/>
          </a:defRPr>
        </a:defPPr>
      </a:lstStyle>
      <a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A9B3C43C-0B3F-4B42-A972-1F196980CDA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</Template>
  <TotalTime>5</TotalTime>
  <Words>706</Words>
  <Application>Microsoft Office PowerPoint</Application>
  <PresentationFormat>Экран (4:3)</PresentationFormat>
  <Paragraphs>30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Презентация</vt:lpstr>
      <vt:lpstr>Белый текст и шрифт Courier для слайдов с кодом</vt:lpstr>
      <vt:lpstr>Архей и протерозой. Возникновение жизни на Земле</vt:lpstr>
      <vt:lpstr>Вступление</vt:lpstr>
      <vt:lpstr>Архейская эра</vt:lpstr>
      <vt:lpstr>Жизнь в архее</vt:lpstr>
      <vt:lpstr>Презентация PowerPoint</vt:lpstr>
      <vt:lpstr>Протерозой</vt:lpstr>
      <vt:lpstr>Фауна протерозоя</vt:lpstr>
      <vt:lpstr>Презентация PowerPoint</vt:lpstr>
      <vt:lpstr>Презентация PowerPoint</vt:lpstr>
    </vt:vector>
  </TitlesOfParts>
  <Company>*Питер-Company*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Архей и протерозой. Возникновение жизни на Земле</dc:title>
  <dc:creator>Дмитрий Каленюк</dc:creator>
  <cp:lastModifiedBy>Дмитрий Каленюк</cp:lastModifiedBy>
  <cp:revision>1</cp:revision>
  <dcterms:created xsi:type="dcterms:W3CDTF">2013-02-28T15:55:37Z</dcterms:created>
  <dcterms:modified xsi:type="dcterms:W3CDTF">2013-02-28T16:01:34Z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TC102867239990</vt:lpwstr>
  </property>
</Properties>
</file>