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1" r:id="rId2"/>
    <p:sldId id="256" r:id="rId3"/>
    <p:sldId id="258" r:id="rId4"/>
    <p:sldId id="257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5" r:id="rId29"/>
    <p:sldId id="284" r:id="rId30"/>
    <p:sldId id="286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01.01.2007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hyperlink" Target="http://i014.radikal.ru/0806/96/5d4215a8eade.jpg" TargetMode="Externa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ursa-tm.ru/forum/index" TargetMode="External"/><Relationship Id="rId2" Type="http://schemas.openxmlformats.org/officeDocument/2006/relationships/hyperlink" Target="http://referat.mirslovarei.com/d/235797/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://www.vestnik57.ru/page/no-title-12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07504" y="116632"/>
            <a:ext cx="8784976" cy="1143000"/>
          </a:xfrm>
        </p:spPr>
        <p:txBody>
          <a:bodyPr>
            <a:normAutofit fontScale="90000"/>
          </a:bodyPr>
          <a:lstStyle/>
          <a:p>
            <a:pPr marL="0" indent="0" algn="l">
              <a:buNone/>
            </a:pP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78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И.А. Бунин</a:t>
            </a:r>
            <a:r>
              <a:rPr lang="ru-RU" sz="7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7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0" i="1" dirty="0" smtClean="0">
                <a:effectLst/>
              </a:rPr>
              <a:t>10 </a:t>
            </a:r>
            <a:r>
              <a:rPr lang="ru-RU" sz="3100" b="0" i="1" dirty="0">
                <a:effectLst/>
              </a:rPr>
              <a:t>(22) октября </a:t>
            </a:r>
            <a:r>
              <a:rPr lang="ru-RU" sz="3100" b="0" i="1" dirty="0" smtClean="0">
                <a:effectLst/>
              </a:rPr>
              <a:t>1870,— </a:t>
            </a:r>
            <a:r>
              <a:rPr lang="ru-RU" sz="3100" b="0" i="1" dirty="0">
                <a:effectLst/>
              </a:rPr>
              <a:t>8 ноября </a:t>
            </a:r>
            <a:r>
              <a:rPr lang="ru-RU" sz="3100" b="0" i="1" dirty="0" smtClean="0">
                <a:effectLst/>
              </a:rPr>
              <a:t>1953</a:t>
            </a: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>русский писатель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;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прозаик, 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поэт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effectLst/>
              </a:rPr>
              <a:t>, </a:t>
            </a: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effectLst/>
              </a:rPr>
              <a:t>переводчик.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1027" name="Picture 3" descr="http://www.segodnya.ua/img/ui/_fd173ee1cafa9317d81436a748bbdfd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916832"/>
            <a:ext cx="3384376" cy="4889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544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12968" cy="2016224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ru-RU" sz="2800" dirty="0"/>
              <a:t>В 1930 году Иван Алексеевич издает роман "Жизнь Арсеньева". В 1933 году Бунину присуждают Нобелевскую премию.</a:t>
            </a:r>
          </a:p>
          <a:p>
            <a:pPr algn="ctr"/>
            <a:r>
              <a:rPr lang="ru-RU" sz="2800" dirty="0"/>
              <a:t>В годы Второй мировой войны писатель жил в </a:t>
            </a:r>
            <a:r>
              <a:rPr lang="ru-RU" sz="2800" dirty="0" err="1"/>
              <a:t>Грассе</a:t>
            </a:r>
            <a:r>
              <a:rPr lang="ru-RU" sz="2800" dirty="0"/>
              <a:t>, в своем доме он прятал от гестаповцев евреев.</a:t>
            </a:r>
          </a:p>
          <a:p>
            <a:pPr algn="ctr"/>
            <a:endParaRPr lang="ru-RU" dirty="0"/>
          </a:p>
        </p:txBody>
      </p:sp>
      <p:pic>
        <p:nvPicPr>
          <p:cNvPr id="10243" name="Picture 3" descr="http://betelgejze.ru/uploads/posts/2012-05/1338191891_ivan-bunin-zhizn-arseneva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2132856"/>
            <a:ext cx="2664296" cy="43204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http://s1.afisha.net/Afisha7Files/UGPhotos/100928095128/101004140503/p_F.jpg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988840"/>
            <a:ext cx="5904656" cy="4735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 descr="http://assets2.lookatme.ru/assets/article_image-image/fc/b8/2505557/article_image-image-article.d54f85be-5188-4761-b8b5-24b44e0ae444.jpg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24" y="2035985"/>
            <a:ext cx="3333750" cy="4400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9" name="Picture 9" descr="http://www.avtoradio.ru/vardata/modules/lenta/images/140000/137504_2_1286341978.jpg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8902" y="2703971"/>
            <a:ext cx="4762500" cy="3305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154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16632"/>
            <a:ext cx="8568952" cy="1465286"/>
          </a:xfrm>
        </p:spPr>
        <p:txBody>
          <a:bodyPr>
            <a:noAutofit/>
          </a:bodyPr>
          <a:lstStyle/>
          <a:p>
            <a:r>
              <a:rPr lang="ru-RU" sz="2400" dirty="0"/>
              <a:t>В последние годы жизни Бунин работал над книгой о </a:t>
            </a:r>
            <a:r>
              <a:rPr lang="ru-RU" sz="2400" dirty="0" err="1"/>
              <a:t>А.П.Чехове</a:t>
            </a:r>
            <a:r>
              <a:rPr lang="ru-RU" sz="2400" dirty="0"/>
              <a:t>, которого считал своим литературным учителем.</a:t>
            </a:r>
          </a:p>
          <a:p>
            <a:r>
              <a:rPr lang="ru-RU" sz="2400" dirty="0"/>
              <a:t>8 ноября 1953 года в Париже Иван Алексеевич Бунин скончался.</a:t>
            </a:r>
            <a:endParaRPr lang="ru-RU" sz="2400" dirty="0"/>
          </a:p>
        </p:txBody>
      </p:sp>
      <p:pic>
        <p:nvPicPr>
          <p:cNvPr id="11267" name="Picture 3" descr="http://cv01.twirpx.net/0231/023190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26" y="2132856"/>
            <a:ext cx="3003814" cy="460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http://irina480.narod.ru/bunin/pamyat/pam/files/p0000001.jpg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72816"/>
            <a:ext cx="3486150" cy="4962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1" name="Picture 7" descr="large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3672408" cy="4602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673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051720" y="44624"/>
            <a:ext cx="6941974" cy="347472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/>
              <a:t>Смерть ради жизни</a:t>
            </a:r>
          </a:p>
          <a:p>
            <a:pPr marL="45720" indent="0" algn="ctr">
              <a:buNone/>
            </a:pPr>
            <a:r>
              <a:rPr lang="ru-RU" sz="4400" dirty="0" smtClean="0"/>
              <a:t>По рассказу И.А. Бунина «Лапти»</a:t>
            </a:r>
            <a:endParaRPr lang="ru-RU" sz="4400" dirty="0"/>
          </a:p>
        </p:txBody>
      </p:sp>
      <p:pic>
        <p:nvPicPr>
          <p:cNvPr id="12291" name="Picture 3" descr="http://i394.photobucket.com/albums/pp25/msruble/books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60" y="290298"/>
            <a:ext cx="2304256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http://www.tachkiremont.ru/xml_my_shop_new/img/281496.jpg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762710">
            <a:off x="311089" y="2792467"/>
            <a:ext cx="4104456" cy="3591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http://media.ffclub.ru/up25737-Lapti.jpg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92892">
            <a:off x="3857662" y="2635897"/>
            <a:ext cx="4708884" cy="3757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951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964488" cy="6624736"/>
          </a:xfrm>
        </p:spPr>
        <p:txBody>
          <a:bodyPr>
            <a:normAutofit fontScale="25000" lnSpcReduction="20000"/>
          </a:bodyPr>
          <a:lstStyle/>
          <a:p>
            <a:r>
              <a:rPr lang="ru-RU" sz="14400" b="1" i="1" dirty="0"/>
              <a:t>Как вы думаете, о чём пойдёт речь на уроке</a:t>
            </a:r>
            <a:r>
              <a:rPr lang="ru-RU" sz="14400" b="1" i="1" dirty="0" smtClean="0"/>
              <a:t>?</a:t>
            </a:r>
            <a:r>
              <a:rPr lang="ru-RU" sz="16000" dirty="0"/>
              <a:t/>
            </a:r>
            <a:br>
              <a:rPr lang="ru-RU" sz="16000" dirty="0"/>
            </a:br>
            <a:endParaRPr lang="ru-RU" sz="16000" dirty="0" smtClean="0"/>
          </a:p>
          <a:p>
            <a:r>
              <a:rPr lang="ru-RU" sz="14400" b="1" i="1" dirty="0" smtClean="0"/>
              <a:t>Как </a:t>
            </a:r>
            <a:r>
              <a:rPr lang="ru-RU" sz="14400" b="1" i="1" dirty="0"/>
              <a:t>вы понимаете выражение «смерть ради жизни</a:t>
            </a:r>
            <a:r>
              <a:rPr lang="ru-RU" sz="14400" b="1" i="1" dirty="0" smtClean="0"/>
              <a:t>»?</a:t>
            </a:r>
          </a:p>
          <a:p>
            <a:pPr marL="45720" indent="0">
              <a:buNone/>
            </a:pPr>
            <a:endParaRPr lang="ru-RU" sz="16000" b="1" i="1" dirty="0" smtClean="0"/>
          </a:p>
          <a:p>
            <a:r>
              <a:rPr lang="ru-RU" sz="16000" b="1" i="1" dirty="0" smtClean="0"/>
              <a:t>А </a:t>
            </a:r>
            <a:r>
              <a:rPr lang="ru-RU" sz="16000" b="1" i="1" dirty="0"/>
              <a:t>можно ли погибнуть в мирное время? Приведите примеры</a:t>
            </a:r>
            <a:r>
              <a:rPr lang="ru-RU" sz="16000" dirty="0"/>
              <a:t>.</a:t>
            </a:r>
            <a:br>
              <a:rPr lang="ru-RU" sz="16000" dirty="0"/>
            </a:br>
            <a:endParaRPr lang="ru-RU" sz="16000" b="1" i="1" dirty="0" smtClean="0"/>
          </a:p>
          <a:p>
            <a:r>
              <a:rPr lang="ru-RU" sz="16000" b="1" i="1" dirty="0" smtClean="0"/>
              <a:t>Как </a:t>
            </a:r>
            <a:r>
              <a:rPr lang="ru-RU" sz="16000" b="1" i="1" dirty="0"/>
              <a:t>вы думаете будет связана тема урока с названием рассказа?</a:t>
            </a:r>
            <a:r>
              <a:rPr lang="ru-RU" sz="16000" dirty="0"/>
              <a:t/>
            </a:r>
            <a:br>
              <a:rPr lang="ru-RU" sz="16000" dirty="0"/>
            </a:br>
            <a:r>
              <a:rPr lang="ru-RU" sz="16000" dirty="0"/>
              <a:t/>
            </a:r>
            <a:br>
              <a:rPr lang="ru-RU" sz="16000" dirty="0"/>
            </a:br>
            <a:r>
              <a:rPr lang="ru-RU" sz="16000" dirty="0"/>
              <a:t/>
            </a:r>
            <a:br>
              <a:rPr lang="ru-RU" sz="16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3288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dirty="0">
                <a:solidFill>
                  <a:schemeClr val="accent6">
                    <a:lumMod val="75000"/>
                  </a:schemeClr>
                </a:solidFill>
              </a:rPr>
              <a:t>+Больной ребёнок, Нефёд, барыня, муж</a:t>
            </a:r>
            <a:r>
              <a:rPr lang="ru-RU" sz="96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r>
              <a:rPr lang="ru-RU" sz="9600" dirty="0"/>
              <a:t/>
            </a:r>
            <a:br>
              <a:rPr lang="ru-RU" sz="9600" dirty="0"/>
            </a:br>
            <a:endParaRPr lang="ru-RU" sz="9600" dirty="0" smtClean="0"/>
          </a:p>
          <a:p>
            <a:pPr marL="45720" indent="0">
              <a:buNone/>
            </a:pPr>
            <a:endParaRPr lang="ru-RU" sz="9600" dirty="0"/>
          </a:p>
          <a:p>
            <a:pPr marL="45720" indent="0">
              <a:buNone/>
            </a:pPr>
            <a:r>
              <a:rPr lang="ru-RU" sz="9600" dirty="0"/>
              <a:t/>
            </a:r>
            <a:br>
              <a:rPr lang="ru-RU" sz="9600" dirty="0"/>
            </a:br>
            <a:r>
              <a:rPr lang="ru-RU" sz="9600" dirty="0"/>
              <a:t/>
            </a:r>
            <a:br>
              <a:rPr lang="ru-RU" sz="9600" dirty="0"/>
            </a:b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179512" y="116632"/>
            <a:ext cx="8784976" cy="3888432"/>
          </a:xfrm>
        </p:spPr>
        <p:txBody>
          <a:bodyPr/>
          <a:lstStyle/>
          <a:p>
            <a:r>
              <a:rPr lang="ru-RU" sz="2400" dirty="0"/>
              <a:t>Цель: проанализировать рассказ и подумать над выражением «смерть ради жизни»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Весь рассказ мы читать сразу не будем. А будем читать с остановками.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IV Осмысление содержания. </a:t>
            </a:r>
            <a:br>
              <a:rPr lang="ru-RU" sz="2400" dirty="0"/>
            </a:br>
            <a:r>
              <a:rPr lang="ru-RU" sz="2400" dirty="0"/>
              <a:t>Чтение учителем до первой остановки. (до слов …ужас дойти!)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1-я остановка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-С какими героями вы познакомились?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67333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4"/>
          <p:cNvSpPr>
            <a:spLocks noGrp="1"/>
          </p:cNvSpPr>
          <p:nvPr>
            <p:ph type="pic" idx="1"/>
          </p:nvPr>
        </p:nvSpPr>
        <p:spPr/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5076056" y="1916832"/>
            <a:ext cx="2952328" cy="2174756"/>
          </a:xfrm>
        </p:spPr>
        <p:txBody>
          <a:bodyPr>
            <a:noAutofit/>
          </a:bodyPr>
          <a:lstStyle/>
          <a:p>
            <a:r>
              <a:rPr lang="ru-RU" sz="2000" b="1" dirty="0"/>
              <a:t>Фуксин – красная анилиновая краска; широко применяется для окрашивания волокон, текстильных изделий, кожи.</a:t>
            </a: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27268" y="4464420"/>
            <a:ext cx="6797060" cy="2132932"/>
          </a:xfrm>
        </p:spPr>
        <p:txBody>
          <a:bodyPr/>
          <a:lstStyle/>
          <a:p>
            <a:r>
              <a:rPr lang="ru-RU" sz="3600" dirty="0"/>
              <a:t>+Вьюжной зимой.</a:t>
            </a:r>
            <a:br>
              <a:rPr lang="ru-RU" sz="3600" dirty="0"/>
            </a:br>
            <a:r>
              <a:rPr lang="ru-RU" sz="3600" i="1" dirty="0"/>
              <a:t>- Какая стоит погода и сколько дней? Найдите описание в тексте.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51520" y="188640"/>
            <a:ext cx="56166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75000"/>
                  </a:schemeClr>
                </a:solidFill>
              </a:rPr>
              <a:t>Словарная работа.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- Вам встретилось слово «фуксин</a:t>
            </a:r>
            <a:r>
              <a:rPr lang="ru-RU" sz="2400" b="1" i="1" dirty="0" smtClean="0"/>
              <a:t>». Кто </a:t>
            </a:r>
            <a:r>
              <a:rPr lang="ru-RU" sz="2400" b="1" i="1" dirty="0"/>
              <a:t>знает, что оно обозначает</a:t>
            </a:r>
            <a:r>
              <a:rPr lang="ru-RU" sz="2400" b="1" i="1" dirty="0" smtClean="0"/>
              <a:t>?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19588" y="2420888"/>
            <a:ext cx="3960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/>
              <a:t>-В какое время года происходит действие </a:t>
            </a:r>
            <a:r>
              <a:rPr lang="ru-RU" b="1" i="1" dirty="0" smtClean="0"/>
              <a:t>рассказа?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5004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4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068960"/>
            <a:ext cx="7550225" cy="3096344"/>
          </a:xfrm>
        </p:spPr>
        <p:txBody>
          <a:bodyPr/>
          <a:lstStyle/>
          <a:p>
            <a:r>
              <a:rPr lang="ru-RU" sz="4800" dirty="0"/>
              <a:t>+ Эпитет – «непроглядная вьюга»</a:t>
            </a:r>
            <a:br>
              <a:rPr lang="ru-RU" sz="4800" dirty="0"/>
            </a:br>
            <a:r>
              <a:rPr lang="ru-RU" sz="4800" i="1" dirty="0"/>
              <a:t>- Что просит больной ребёнок?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16632"/>
            <a:ext cx="8208912" cy="3474720"/>
          </a:xfrm>
        </p:spPr>
        <p:txBody>
          <a:bodyPr>
            <a:normAutofit fontScale="40000" lnSpcReduction="20000"/>
          </a:bodyPr>
          <a:lstStyle/>
          <a:p>
            <a:pPr marL="45720" indent="0">
              <a:buNone/>
            </a:pP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>+ Пятый день несло непроглядной вьюгой</a:t>
            </a:r>
            <a:r>
              <a:rPr lang="ru-RU" sz="7200" dirty="0" smtClean="0"/>
              <a:t>.</a:t>
            </a:r>
          </a:p>
          <a:p>
            <a:pPr marL="45720" indent="0">
              <a:buNone/>
            </a:pPr>
            <a:r>
              <a:rPr lang="ru-RU" sz="7200" dirty="0"/>
              <a:t/>
            </a:r>
            <a:br>
              <a:rPr lang="ru-RU" sz="7200" dirty="0"/>
            </a:br>
            <a:r>
              <a:rPr lang="ru-RU" sz="7200" b="1" i="1" dirty="0"/>
              <a:t>- Какое художественное средство использует автор в 1-ом предложении?</a:t>
            </a:r>
            <a:r>
              <a:rPr lang="ru-RU" sz="7200" dirty="0"/>
              <a:t/>
            </a:r>
            <a:br>
              <a:rPr lang="ru-RU" sz="7200" dirty="0"/>
            </a:br>
            <a:r>
              <a:rPr lang="ru-RU" sz="7200" dirty="0"/>
              <a:t/>
            </a:r>
            <a:br>
              <a:rPr lang="ru-RU" sz="7200" dirty="0"/>
            </a:br>
            <a:endParaRPr lang="ru-RU" sz="7200" dirty="0"/>
          </a:p>
          <a:p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1961143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20888"/>
            <a:ext cx="8424936" cy="3528392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 smtClean="0"/>
              <a:t>+ </a:t>
            </a:r>
            <a:r>
              <a:rPr lang="ru-RU" sz="3200" dirty="0"/>
              <a:t>У крестьянских детей.</a:t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2400" dirty="0"/>
              <a:t>- Правильно. Крестьянские дети носили лапти, летом чаще всего бегали босиком, валенки были роскошью, если и были, то одни на несколько детей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- Ребята, как вы поняли, кем в доме барыни был Нефёд</a:t>
            </a:r>
            <a:r>
              <a:rPr lang="ru-RU" sz="4800" i="1" dirty="0"/>
              <a:t>?</a:t>
            </a:r>
            <a:r>
              <a:rPr lang="ru-RU" sz="4800" dirty="0"/>
              <a:t/>
            </a:r>
            <a:br>
              <a:rPr lang="ru-RU" sz="4800" dirty="0"/>
            </a:br>
            <a:r>
              <a:rPr lang="ru-RU" sz="4800" dirty="0"/>
              <a:t/>
            </a:r>
            <a:br>
              <a:rPr lang="ru-RU" sz="48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404664"/>
            <a:ext cx="6400800" cy="1545352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>+ Больной ребёнок просит красные лапти</a:t>
            </a:r>
            <a:r>
              <a:rPr lang="ru-RU" sz="2000" dirty="0" smtClean="0"/>
              <a:t>.</a:t>
            </a:r>
          </a:p>
          <a:p>
            <a:pPr marL="45720" indent="0">
              <a:buNone/>
            </a:pP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i="1" dirty="0"/>
              <a:t>- Как вы думаете, где мог видеть лапти сын барыни?</a:t>
            </a: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830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420888"/>
            <a:ext cx="8280920" cy="2952328"/>
          </a:xfrm>
        </p:spPr>
        <p:txBody>
          <a:bodyPr/>
          <a:lstStyle/>
          <a:p>
            <a:r>
              <a:rPr lang="ru-RU" sz="3600" dirty="0"/>
              <a:t>+ Шапка, борода, старый полушубок, разбитые валенки, работящий, серьёзный… </a:t>
            </a:r>
            <a:br>
              <a:rPr lang="ru-RU" sz="3600" dirty="0"/>
            </a:br>
            <a:r>
              <a:rPr lang="ru-RU" sz="3600" i="1" dirty="0"/>
              <a:t>- Какие отношения были у Нефёда и барыни? Почему вы так решили?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7389440" cy="1761376"/>
          </a:xfrm>
        </p:spPr>
        <p:txBody>
          <a:bodyPr>
            <a:normAutofit fontScale="85000" lnSpcReduction="10000"/>
          </a:bodyPr>
          <a:lstStyle/>
          <a:p>
            <a:r>
              <a:rPr lang="ru-RU" sz="3300" dirty="0"/>
              <a:t>+ Нефёд был слугой.</a:t>
            </a:r>
            <a:br>
              <a:rPr lang="ru-RU" sz="3300" dirty="0"/>
            </a:br>
            <a:r>
              <a:rPr lang="ru-RU" sz="3300" b="1" i="1" dirty="0"/>
              <a:t>- Каким вы его себе представляете? (устное словесное рисование)</a:t>
            </a:r>
            <a:r>
              <a:rPr lang="ru-RU" sz="3300" dirty="0"/>
              <a:t/>
            </a:r>
            <a:br>
              <a:rPr lang="ru-RU" sz="33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91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636912"/>
            <a:ext cx="7957392" cy="3744416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/>
              <a:t/>
            </a:r>
            <a:br>
              <a:rPr lang="ru-RU" sz="3200" dirty="0"/>
            </a:br>
            <a:r>
              <a:rPr lang="ru-RU" sz="3200" i="1" dirty="0"/>
              <a:t>- Об этом узнаем из следующего отрывка.(</a:t>
            </a:r>
            <a:r>
              <a:rPr lang="ru-RU" sz="3200" i="1" dirty="0" smtClean="0"/>
              <a:t>читаем до </a:t>
            </a:r>
            <a:r>
              <a:rPr lang="ru-RU" sz="3200" i="1" dirty="0"/>
              <a:t>слов …степном </a:t>
            </a:r>
            <a:r>
              <a:rPr lang="ru-RU" sz="3200" i="1" dirty="0" smtClean="0"/>
              <a:t>море)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2 </a:t>
            </a:r>
            <a:r>
              <a:rPr lang="ru-RU" sz="3200" dirty="0"/>
              <a:t>остановка.</a:t>
            </a:r>
            <a:br>
              <a:rPr lang="ru-RU" sz="3200" dirty="0"/>
            </a:br>
            <a:r>
              <a:rPr lang="ru-RU" sz="3200" i="1" dirty="0"/>
              <a:t>- Ребята, пошёл ли Нефёд в Новосёлки?</a:t>
            </a:r>
            <a:r>
              <a:rPr lang="ru-RU" sz="4800" dirty="0"/>
              <a:t/>
            </a:r>
            <a:br>
              <a:rPr lang="ru-RU" sz="4800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260648"/>
            <a:ext cx="7992888" cy="1728192"/>
          </a:xfrm>
        </p:spPr>
        <p:txBody>
          <a:bodyPr>
            <a:normAutofit/>
          </a:bodyPr>
          <a:lstStyle/>
          <a:p>
            <a:r>
              <a:rPr lang="ru-RU" sz="2400" dirty="0"/>
              <a:t>+ Добрые. Она называет его </a:t>
            </a:r>
            <a:r>
              <a:rPr lang="ru-RU" sz="2400" dirty="0" err="1"/>
              <a:t>Нефёдушкой</a:t>
            </a:r>
            <a:r>
              <a:rPr lang="ru-RU" sz="2400" dirty="0"/>
              <a:t>.</a:t>
            </a:r>
            <a:br>
              <a:rPr lang="ru-RU" sz="2400" dirty="0"/>
            </a:br>
            <a:r>
              <a:rPr lang="ru-RU" sz="2400" b="1" i="1" dirty="0"/>
              <a:t>- Как вы думаете пойдёт ли Нефёд в Новосёлки до которых шесть вёрст</a:t>
            </a:r>
            <a:r>
              <a:rPr lang="ru-RU" sz="2400" b="1" i="1" dirty="0" smtClean="0"/>
              <a:t>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4646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16632"/>
            <a:ext cx="8712968" cy="4968552"/>
          </a:xfrm>
        </p:spPr>
        <p:txBody>
          <a:bodyPr/>
          <a:lstStyle/>
          <a:p>
            <a:pPr marL="182880" indent="0">
              <a:buNone/>
            </a:pPr>
            <a:r>
              <a:rPr lang="ru-RU" sz="3600" dirty="0" smtClean="0">
                <a:effectLst/>
              </a:rPr>
              <a:t>Иван </a:t>
            </a:r>
            <a:r>
              <a:rPr lang="ru-RU" sz="3600" dirty="0">
                <a:effectLst/>
              </a:rPr>
              <a:t>Алексеевич Бунин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родился </a:t>
            </a:r>
            <a:r>
              <a:rPr lang="ru-RU" sz="3600" dirty="0">
                <a:effectLst/>
              </a:rPr>
              <a:t>22 октября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1870 </a:t>
            </a:r>
            <a:r>
              <a:rPr lang="ru-RU" sz="3600" dirty="0">
                <a:effectLst/>
              </a:rPr>
              <a:t>года в Воронеже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в </a:t>
            </a:r>
            <a:r>
              <a:rPr lang="ru-RU" sz="3600" dirty="0">
                <a:effectLst/>
              </a:rPr>
              <a:t>бедной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дворянской семье</a:t>
            </a:r>
            <a:r>
              <a:rPr lang="ru-RU" sz="3600" dirty="0">
                <a:effectLst/>
              </a:rPr>
              <a:t>.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Детство </a:t>
            </a:r>
            <a:r>
              <a:rPr lang="ru-RU" sz="3600" dirty="0">
                <a:effectLst/>
              </a:rPr>
              <a:t>Бунина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прошло </a:t>
            </a:r>
            <a:r>
              <a:rPr lang="ru-RU" sz="3600" dirty="0">
                <a:effectLst/>
              </a:rPr>
              <a:t>как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в </a:t>
            </a:r>
            <a:r>
              <a:rPr lang="ru-RU" sz="3600" dirty="0">
                <a:effectLst/>
              </a:rPr>
              <a:t>Воронеже, так </a:t>
            </a:r>
            <a:r>
              <a:rPr lang="ru-RU" sz="3600" dirty="0" smtClean="0">
                <a:effectLst/>
              </a:rPr>
              <a:t>и </a:t>
            </a:r>
            <a:r>
              <a:rPr lang="ru-RU" sz="3600" dirty="0">
                <a:effectLst/>
              </a:rPr>
              <a:t>в </a:t>
            </a:r>
            <a:r>
              <a:rPr lang="ru-RU" sz="3600" dirty="0" smtClean="0">
                <a:effectLst/>
              </a:rPr>
              <a:t/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наследственном </a:t>
            </a:r>
            <a:br>
              <a:rPr lang="ru-RU" sz="3600" dirty="0" smtClean="0">
                <a:effectLst/>
              </a:rPr>
            </a:br>
            <a:r>
              <a:rPr lang="ru-RU" sz="3600" dirty="0" smtClean="0">
                <a:effectLst/>
              </a:rPr>
              <a:t>поместье </a:t>
            </a:r>
            <a:r>
              <a:rPr lang="ru-RU" sz="3600" dirty="0">
                <a:effectLst/>
              </a:rPr>
              <a:t>недалеко от Ельца.</a:t>
            </a:r>
            <a:br>
              <a:rPr lang="ru-RU" sz="3600" dirty="0">
                <a:effectLst/>
              </a:rPr>
            </a:b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8119" y="1772816"/>
            <a:ext cx="4104456" cy="3230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283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496943" cy="3960440"/>
          </a:xfrm>
        </p:spPr>
        <p:txBody>
          <a:bodyPr/>
          <a:lstStyle/>
          <a:p>
            <a:pPr marL="0" indent="0">
              <a:buNone/>
            </a:pPr>
            <a:r>
              <a:rPr lang="ru-RU" sz="3200" dirty="0"/>
              <a:t>+ Он взял с собой кнут, потому что знал о том, что в дороге могут встретиться волки, собаки. Использовал как средство опоры в </a:t>
            </a:r>
            <a:r>
              <a:rPr lang="ru-RU" sz="3200" dirty="0" smtClean="0"/>
              <a:t>метель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i="1" dirty="0"/>
              <a:t>- Знал ли Нефёд, что в такую погоду может не добраться до Новосёлок?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6400800" cy="1296144"/>
          </a:xfrm>
        </p:spPr>
        <p:txBody>
          <a:bodyPr>
            <a:noAutofit/>
          </a:bodyPr>
          <a:lstStyle/>
          <a:p>
            <a:r>
              <a:rPr lang="ru-RU" sz="2800" dirty="0"/>
              <a:t>+ Да.</a:t>
            </a:r>
            <a:br>
              <a:rPr lang="ru-RU" sz="2800" dirty="0"/>
            </a:br>
            <a:r>
              <a:rPr lang="ru-RU" sz="2800" b="1" i="1" dirty="0"/>
              <a:t>- Что взял с собой Нефёд? Для чего?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81088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3789040"/>
            <a:ext cx="7056784" cy="2592288"/>
          </a:xfrm>
        </p:spPr>
        <p:txBody>
          <a:bodyPr/>
          <a:lstStyle/>
          <a:p>
            <a:pPr algn="l"/>
            <a:r>
              <a:rPr lang="ru-RU" sz="2400" dirty="0"/>
              <a:t>+ Он был человеком слова. Это был добрый, мужественный, смелый человек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 </a:t>
            </a:r>
            <a:br>
              <a:rPr lang="ru-RU" sz="2400" dirty="0" smtClean="0"/>
            </a:br>
            <a:r>
              <a:rPr lang="ru-RU" sz="2400" i="1" dirty="0" smtClean="0"/>
              <a:t>- </a:t>
            </a:r>
            <a:r>
              <a:rPr lang="ru-RU" sz="2400" i="1" dirty="0"/>
              <a:t>Ребята, как вы думаете, что происходило в доме в отсутствие Нефёда?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88640"/>
            <a:ext cx="6400800" cy="2016224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400" dirty="0"/>
              <a:t>+ Догадывался</a:t>
            </a:r>
            <a:r>
              <a:rPr lang="ru-RU" sz="2400" dirty="0" smtClean="0"/>
              <a:t>.</a:t>
            </a:r>
          </a:p>
          <a:p>
            <a:pPr marL="45720" indent="0">
              <a:buNone/>
            </a:pPr>
            <a:r>
              <a:rPr lang="ru-RU" sz="2400" dirty="0"/>
              <a:t/>
            </a:r>
            <a:br>
              <a:rPr lang="ru-RU" sz="2400" dirty="0"/>
            </a:br>
            <a:r>
              <a:rPr lang="ru-RU" sz="2400" b="1" i="1" dirty="0"/>
              <a:t>- Но почему это его не остановило? Какие черты характера проявляются в нём?</a:t>
            </a: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88149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789040"/>
            <a:ext cx="7704856" cy="1584176"/>
          </a:xfrm>
        </p:spPr>
        <p:txBody>
          <a:bodyPr/>
          <a:lstStyle/>
          <a:p>
            <a:r>
              <a:rPr lang="ru-RU" sz="2800" dirty="0"/>
              <a:t>+ Да, конечно. И от этого ночь казалась ещё страшней.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977400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- Об этом мы узнаем в следующем отрывке. </a:t>
            </a:r>
            <a:r>
              <a:rPr lang="ru-RU" sz="2600" b="1" i="1" dirty="0" smtClean="0"/>
              <a:t>Читаем (до </a:t>
            </a:r>
            <a:r>
              <a:rPr lang="ru-RU" sz="2600" b="1" i="1" dirty="0"/>
              <a:t>слов…стук в окно</a:t>
            </a:r>
            <a:r>
              <a:rPr lang="ru-RU" sz="2600" b="1" i="1" dirty="0" smtClean="0"/>
              <a:t>)</a:t>
            </a:r>
          </a:p>
          <a:p>
            <a:pPr marL="45720" indent="0">
              <a:buNone/>
            </a:pPr>
            <a:r>
              <a:rPr lang="ru-RU" sz="2600" dirty="0"/>
              <a:t/>
            </a:r>
            <a:br>
              <a:rPr lang="ru-RU" sz="2600" dirty="0"/>
            </a:br>
            <a:r>
              <a:rPr lang="ru-RU" sz="2600" b="1" i="1" dirty="0"/>
              <a:t>- Переживали ли домашние о Нефёде?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4511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140968"/>
            <a:ext cx="8496944" cy="3312368"/>
          </a:xfrm>
        </p:spPr>
        <p:txBody>
          <a:bodyPr/>
          <a:lstStyle/>
          <a:p>
            <a:r>
              <a:rPr lang="ru-RU" sz="3200" dirty="0">
                <a:effectLst/>
              </a:rPr>
              <a:t>+ Весь дом гудел, ужасала одна мысль, что теперь там, в поле, в бездне снежного урагана и мрака</a:t>
            </a:r>
            <a:r>
              <a:rPr lang="ru-RU" sz="3200" dirty="0" smtClean="0">
                <a:effectLst/>
              </a:rPr>
              <a:t>.</a:t>
            </a:r>
            <a:br>
              <a:rPr lang="ru-RU" sz="3200" dirty="0" smtClean="0">
                <a:effectLst/>
              </a:rPr>
            </a:b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r>
              <a:rPr lang="ru-RU" sz="3200" i="1" dirty="0">
                <a:effectLst/>
              </a:rPr>
              <a:t>- Как вы думаете, почему Бунин называет стук в дверь «зловещим»?</a:t>
            </a:r>
            <a:r>
              <a:rPr lang="ru-RU" sz="3200" dirty="0">
                <a:effectLst/>
              </a:rPr>
              <a:t/>
            </a:r>
            <a:br>
              <a:rPr lang="ru-RU" sz="3200" dirty="0">
                <a:effectLst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188640"/>
            <a:ext cx="7776864" cy="2808312"/>
          </a:xfrm>
        </p:spPr>
        <p:txBody>
          <a:bodyPr>
            <a:noAutofit/>
          </a:bodyPr>
          <a:lstStyle/>
          <a:p>
            <a:r>
              <a:rPr lang="ru-RU" sz="2800" dirty="0"/>
              <a:t>Думали, что он остался переночевать у знакомых, что придёт только к обеду завтрашнего дня.</a:t>
            </a:r>
            <a:br>
              <a:rPr lang="ru-RU" sz="2800" dirty="0"/>
            </a:br>
            <a:r>
              <a:rPr lang="ru-RU" sz="2800" b="1" i="1" dirty="0"/>
              <a:t>- Как автор показывает, что в доме в отсутствие Нефёда было неуютно. Зачитайте из текста.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51916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2636912"/>
            <a:ext cx="6696744" cy="3312368"/>
          </a:xfrm>
        </p:spPr>
        <p:txBody>
          <a:bodyPr/>
          <a:lstStyle/>
          <a:p>
            <a:r>
              <a:rPr lang="ru-RU" dirty="0"/>
              <a:t>3- я остановка</a:t>
            </a:r>
            <a:br>
              <a:rPr lang="ru-RU" dirty="0"/>
            </a:br>
            <a:r>
              <a:rPr lang="ru-RU" i="1" dirty="0"/>
              <a:t>- Почему автор назвал этот стук зловещим?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332656"/>
            <a:ext cx="7056784" cy="1800200"/>
          </a:xfrm>
        </p:spPr>
        <p:txBody>
          <a:bodyPr>
            <a:noAutofit/>
          </a:bodyPr>
          <a:lstStyle/>
          <a:p>
            <a:r>
              <a:rPr lang="ru-RU" sz="2800" dirty="0"/>
              <a:t>+ Он предвещает что- то плохое.</a:t>
            </a:r>
            <a:br>
              <a:rPr lang="ru-RU" sz="2800" dirty="0"/>
            </a:br>
            <a:r>
              <a:rPr lang="ru-RU" sz="2800" b="1" i="1" dirty="0"/>
              <a:t>- Так ,что же произойдёт дальше? Об этом мы узнаем из последнего отрывка</a:t>
            </a:r>
            <a:r>
              <a:rPr lang="ru-RU" sz="2800" dirty="0"/>
              <a:t>. </a:t>
            </a:r>
            <a:r>
              <a:rPr lang="ru-RU" sz="2800" dirty="0" smtClean="0"/>
              <a:t>читаем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96569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36912"/>
            <a:ext cx="7736647" cy="3024336"/>
          </a:xfrm>
        </p:spPr>
        <p:txBody>
          <a:bodyPr/>
          <a:lstStyle/>
          <a:p>
            <a:r>
              <a:rPr lang="ru-RU" sz="3200" dirty="0"/>
              <a:t>+ Да. Раскопав Нефёда, мужики поняли, что жильё близко.</a:t>
            </a:r>
            <a:br>
              <a:rPr lang="ru-RU" sz="3200" dirty="0"/>
            </a:br>
            <a:r>
              <a:rPr lang="ru-RU" sz="3200" i="1" dirty="0"/>
              <a:t>- Как вы думаете, увидев заветные лапти, мальчик выздоровеет</a:t>
            </a:r>
            <a:r>
              <a:rPr lang="ru-RU" i="1" dirty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640960" cy="1656184"/>
          </a:xfrm>
        </p:spPr>
        <p:txBody>
          <a:bodyPr>
            <a:noAutofit/>
          </a:bodyPr>
          <a:lstStyle/>
          <a:p>
            <a:r>
              <a:rPr lang="ru-RU" sz="2800" dirty="0"/>
              <a:t>+ Так как привезли мертвое тело Нефёда.</a:t>
            </a:r>
            <a:br>
              <a:rPr lang="ru-RU" sz="2800" dirty="0"/>
            </a:br>
            <a:r>
              <a:rPr lang="ru-RU" sz="2800" b="1" i="1" dirty="0"/>
              <a:t>- Можно ли сказать, что своей смертью Нефёд спас мужиков?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296274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883167" cy="1793136"/>
          </a:xfrm>
        </p:spPr>
        <p:txBody>
          <a:bodyPr/>
          <a:lstStyle/>
          <a:p>
            <a:r>
              <a:rPr lang="ru-RU" dirty="0" smtClean="0"/>
              <a:t>+</a:t>
            </a:r>
            <a:r>
              <a:rPr lang="ru-RU" dirty="0"/>
              <a:t>Да. Ради жизни мальчика.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332656"/>
            <a:ext cx="7389440" cy="1905392"/>
          </a:xfrm>
        </p:spPr>
        <p:txBody>
          <a:bodyPr>
            <a:noAutofit/>
          </a:bodyPr>
          <a:lstStyle/>
          <a:p>
            <a:r>
              <a:rPr lang="ru-RU" sz="2400" b="1" i="1" dirty="0" smtClean="0"/>
              <a:t>- </a:t>
            </a:r>
            <a:r>
              <a:rPr lang="ru-RU" sz="2400" b="1" i="1" dirty="0"/>
              <a:t>Я тоже с вами согласна, так как на Руси было народное поверье, что если выполнить заветное желание больного, он выздоровеет</a:t>
            </a:r>
            <a:r>
              <a:rPr lang="ru-RU" sz="2400" b="1" i="1" dirty="0" smtClean="0"/>
              <a:t>.</a:t>
            </a:r>
          </a:p>
          <a:p>
            <a:pPr marL="45720" indent="0">
              <a:buNone/>
            </a:pPr>
            <a:r>
              <a:rPr lang="ru-RU" sz="2400" i="1" dirty="0" smtClean="0"/>
              <a:t> </a:t>
            </a:r>
          </a:p>
          <a:p>
            <a:r>
              <a:rPr lang="ru-RU" sz="2400" i="1" dirty="0" smtClean="0"/>
              <a:t>Можно </a:t>
            </a:r>
            <a:r>
              <a:rPr lang="ru-RU" sz="2400" i="1" dirty="0"/>
              <a:t>ли сказать, что Нефёд совершил подвиг? А ради чего?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3287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060848"/>
            <a:ext cx="6512511" cy="4176464"/>
          </a:xfrm>
        </p:spPr>
        <p:txBody>
          <a:bodyPr/>
          <a:lstStyle/>
          <a:p>
            <a:pPr algn="ctr"/>
            <a:r>
              <a:rPr lang="ru-RU" sz="3200" dirty="0"/>
              <a:t>+ Мы должны помнить о других людях, заботиться о них, уметь сострадать, оказывать помощь больным людям, близким людям</a:t>
            </a:r>
            <a:r>
              <a:rPr lang="ru-RU" sz="3200" dirty="0" smtClean="0"/>
              <a:t>.</a:t>
            </a:r>
            <a:br>
              <a:rPr lang="ru-RU" sz="3200" dirty="0" smtClean="0"/>
            </a:br>
            <a:r>
              <a:rPr lang="ru-RU" sz="3200" dirty="0"/>
              <a:t/>
            </a:r>
            <a:br>
              <a:rPr lang="ru-RU" sz="3200" dirty="0"/>
            </a:br>
            <a:r>
              <a:rPr lang="ru-RU" sz="3200" i="1" dirty="0"/>
              <a:t>-Только ли жизнью можно жертвовать ради людей?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640960" cy="1512168"/>
          </a:xfrm>
        </p:spPr>
        <p:txBody>
          <a:bodyPr>
            <a:normAutofit lnSpcReduction="10000"/>
          </a:bodyPr>
          <a:lstStyle/>
          <a:p>
            <a:r>
              <a:rPr lang="ru-RU" sz="2800" b="1" i="1" dirty="0"/>
              <a:t>- Ребята, как вы думаете, что хотел сказать автор этим рассказом?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4086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36912"/>
            <a:ext cx="7416824" cy="3672408"/>
          </a:xfrm>
        </p:spPr>
        <p:txBody>
          <a:bodyPr/>
          <a:lstStyle/>
          <a:p>
            <a:r>
              <a:rPr lang="ru-RU" dirty="0"/>
              <a:t>– Вывод: Рассказ занимает одну страницу, а какой он ёмкий по содержанию.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1905392"/>
          </a:xfrm>
        </p:spPr>
        <p:txBody>
          <a:bodyPr/>
          <a:lstStyle/>
          <a:p>
            <a:r>
              <a:rPr lang="ru-RU" sz="2800" dirty="0"/>
              <a:t>+ Нет. Можно личным временем, вещью, спокойствием, комфортом.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054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9673" y="797510"/>
            <a:ext cx="7946783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/>
              <a:t>Домашнее задание:</a:t>
            </a:r>
          </a:p>
          <a:p>
            <a:pPr algn="ctr"/>
            <a:r>
              <a:rPr lang="ru-RU" sz="3600" b="1" i="1" dirty="0" smtClean="0"/>
              <a:t>1)подготовить </a:t>
            </a:r>
            <a:r>
              <a:rPr lang="ru-RU" sz="3600" b="1" i="1" dirty="0"/>
              <a:t>рассказ о творчестве И.А</a:t>
            </a:r>
            <a:r>
              <a:rPr lang="ru-RU" sz="3600" b="1" i="1" dirty="0" smtClean="0"/>
              <a:t>. Бунина;</a:t>
            </a:r>
          </a:p>
          <a:p>
            <a:pPr algn="ctr"/>
            <a:r>
              <a:rPr lang="ru-RU" sz="3600" b="1" i="1" dirty="0" smtClean="0"/>
              <a:t>пересказ </a:t>
            </a:r>
            <a:r>
              <a:rPr lang="ru-RU" sz="3600" b="1" i="1" dirty="0"/>
              <a:t>рассказа «Лапти</a:t>
            </a:r>
            <a:r>
              <a:rPr lang="ru-RU" sz="3600" b="1" i="1" dirty="0" smtClean="0"/>
              <a:t>»</a:t>
            </a:r>
          </a:p>
          <a:p>
            <a:pPr algn="ctr"/>
            <a:r>
              <a:rPr lang="ru-RU" sz="3600" dirty="0"/>
              <a:t/>
            </a:r>
            <a:br>
              <a:rPr lang="ru-RU" sz="3600" dirty="0"/>
            </a:br>
            <a:r>
              <a:rPr lang="ru-RU" sz="3600" b="1" i="1" dirty="0"/>
              <a:t>2) составить характеристику Нефёда;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8422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022"/>
            <a:ext cx="8856984" cy="66802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675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6512511" cy="1143000"/>
          </a:xfrm>
        </p:spPr>
        <p:txBody>
          <a:bodyPr/>
          <a:lstStyle/>
          <a:p>
            <a:pPr algn="l"/>
            <a:r>
              <a:rPr lang="ru-RU" dirty="0" smtClean="0"/>
              <a:t>Используемая Литература: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1998132"/>
            <a:ext cx="56166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://referat.mirslovarei.com/d/235797</a:t>
            </a:r>
            <a:r>
              <a:rPr lang="en-US" dirty="0" smtClean="0">
                <a:hlinkClick r:id="rId2"/>
              </a:rPr>
              <a:t>/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ursa-tm.ru/forum/index</a:t>
            </a:r>
            <a:r>
              <a:rPr lang="ru-RU" dirty="0" smtClean="0"/>
              <a:t>.</a:t>
            </a:r>
            <a:endParaRPr lang="en-US" dirty="0"/>
          </a:p>
          <a:p>
            <a:pPr marL="342900" indent="-342900">
              <a:buAutoNum type="arabicPeriod"/>
            </a:pPr>
            <a:r>
              <a:rPr lang="en-US" dirty="0" smtClean="0"/>
              <a:t>http</a:t>
            </a:r>
            <a:r>
              <a:rPr lang="en-US" dirty="0"/>
              <a:t>://skidki-i-akciy.kiev.ua/… </a:t>
            </a:r>
          </a:p>
          <a:p>
            <a:pPr marL="342900" indent="-342900">
              <a:buAutoNum type="arabicPeriod"/>
            </a:pPr>
            <a:r>
              <a:rPr lang="en-US" dirty="0"/>
              <a:t>http://blog.kp.ru/users/426515… </a:t>
            </a:r>
            <a:endParaRPr lang="ru-RU" dirty="0"/>
          </a:p>
          <a:p>
            <a:pPr marL="342900" indent="-342900">
              <a:buAutoNum type="arabicPeriod"/>
            </a:pPr>
            <a:r>
              <a:rPr lang="en-US" dirty="0">
                <a:hlinkClick r:id="rId4"/>
              </a:rPr>
              <a:t>http://</a:t>
            </a:r>
            <a:r>
              <a:rPr lang="en-US">
                <a:hlinkClick r:id="rId4"/>
              </a:rPr>
              <a:t>www.vestnik57.ru/page/n</a:t>
            </a:r>
            <a:r>
              <a:rPr lang="en-US" smtClean="0">
                <a:hlinkClick r:id="rId4"/>
              </a:rPr>
              <a:t>…</a:t>
            </a:r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032716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640960" cy="216024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2400" dirty="0"/>
              <a:t>В 1881 году Иван Бунин поступил в </a:t>
            </a:r>
            <a:r>
              <a:rPr lang="ru-RU" sz="2400" dirty="0" smtClean="0"/>
              <a:t>Елецкую гимназию, но </a:t>
            </a:r>
            <a:r>
              <a:rPr lang="ru-RU" sz="2400" dirty="0"/>
              <a:t>в 1886 году </a:t>
            </a:r>
            <a:r>
              <a:rPr lang="ru-RU" sz="2400" dirty="0" smtClean="0"/>
              <a:t>оставил </a:t>
            </a:r>
            <a:r>
              <a:rPr lang="ru-RU" sz="2400" dirty="0"/>
              <a:t>ее, так как в семье не </a:t>
            </a:r>
            <a:r>
              <a:rPr lang="ru-RU" sz="2400" dirty="0" smtClean="0"/>
              <a:t>хватало </a:t>
            </a:r>
            <a:r>
              <a:rPr lang="ru-RU" sz="2400" dirty="0"/>
              <a:t>денег для оплаты обучения. </a:t>
            </a:r>
            <a:r>
              <a:rPr lang="ru-RU" sz="2400" dirty="0" smtClean="0"/>
              <a:t>Домашнее </a:t>
            </a:r>
            <a:r>
              <a:rPr lang="ru-RU" sz="2400" dirty="0"/>
              <a:t>образование Бунина прошло под руководством его старшего брата Юлия.</a:t>
            </a:r>
            <a:br>
              <a:rPr lang="ru-RU" sz="2400" dirty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45202" y="3244334"/>
            <a:ext cx="2535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 </a:t>
            </a:r>
          </a:p>
        </p:txBody>
      </p:sp>
      <p:pic>
        <p:nvPicPr>
          <p:cNvPr id="4098" name="Picture 2" descr="http://www.zadonsk-elets.ru/images/mug-gim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420888"/>
            <a:ext cx="6696743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044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88640"/>
            <a:ext cx="8280920" cy="244827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dirty="0"/>
              <a:t>В 1891 году Бунин опубликовал свой первый сборник стихов, в 1896 году издал перевод поэмы американского поэта </a:t>
            </a:r>
            <a:r>
              <a:rPr lang="ru-RU" sz="2800" dirty="0" err="1"/>
              <a:t>Г.Лонгфелло</a:t>
            </a:r>
            <a:r>
              <a:rPr lang="ru-RU" sz="2800" dirty="0"/>
              <a:t> "Песнь о </a:t>
            </a:r>
            <a:r>
              <a:rPr lang="ru-RU" sz="2800" dirty="0" err="1"/>
              <a:t>Гайавате</a:t>
            </a:r>
            <a:r>
              <a:rPr lang="ru-RU" sz="2800" dirty="0"/>
              <a:t>", в 1901 году вышел поэтический сборник </a:t>
            </a:r>
            <a:endParaRPr lang="ru-RU" sz="2800" dirty="0" smtClean="0"/>
          </a:p>
          <a:p>
            <a:pPr algn="ctr"/>
            <a:r>
              <a:rPr lang="ru-RU" sz="2800" dirty="0" smtClean="0"/>
              <a:t>Бунина </a:t>
            </a:r>
            <a:r>
              <a:rPr lang="ru-RU" sz="2800" dirty="0"/>
              <a:t>"Листопад".</a:t>
            </a:r>
          </a:p>
          <a:p>
            <a:endParaRPr lang="ru-RU" dirty="0"/>
          </a:p>
        </p:txBody>
      </p:sp>
      <p:pic>
        <p:nvPicPr>
          <p:cNvPr id="5123" name="Picture 3" descr="http://detbook.ru/wp-content/uploads/2009/03/Bunin-420x54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77356">
            <a:off x="5393678" y="2274147"/>
            <a:ext cx="3220745" cy="4163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http://www.dom-knigi.ru/images/image.asp?Art=148981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616069">
            <a:off x="277327" y="2308004"/>
            <a:ext cx="3267075" cy="4224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4605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645024"/>
            <a:ext cx="8352928" cy="2088232"/>
          </a:xfrm>
        </p:spPr>
        <p:txBody>
          <a:bodyPr/>
          <a:lstStyle/>
          <a:p>
            <a:r>
              <a:rPr lang="ru-RU" sz="3200" dirty="0">
                <a:effectLst/>
              </a:rPr>
              <a:t>Широкое признание пришло к Бунину после выхода в 1910 году его повести "Деревня" и в 1911 году повести </a:t>
            </a:r>
            <a:r>
              <a:rPr lang="ru-RU" sz="3200" dirty="0" smtClean="0">
                <a:effectLst/>
              </a:rPr>
              <a:t>"</a:t>
            </a:r>
            <a:r>
              <a:rPr lang="ru-RU" sz="3200" dirty="0">
                <a:effectLst/>
              </a:rPr>
              <a:t>Суходол".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332656"/>
            <a:ext cx="7992888" cy="238585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3200" dirty="0"/>
              <a:t>В 1903 году Иван Бунин стал лауреатом Пушкинской премии Петербургской академии наук. В 1909 году он удостаивается второй Пушкинской премии, Бунина избирают почетным академиком.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5456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26985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http://www.libex.ru/dimg/6321.jpg">
            <a:hlinkClick r:id="rId3"/>
          </p:cNvPr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176464" cy="6327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8481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84018" y="131157"/>
            <a:ext cx="8536454" cy="2217723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Октябрьскую революцию Иван Алексеевич Бунин не принял, в 1920 году он вместе с женой </a:t>
            </a:r>
            <a:r>
              <a:rPr lang="ru-RU" sz="2800" dirty="0" err="1"/>
              <a:t>В.Н.Муромцевой</a:t>
            </a:r>
            <a:r>
              <a:rPr lang="ru-RU" sz="2800" dirty="0"/>
              <a:t> отправился в Константинополь, а затем во Францию, где в </a:t>
            </a:r>
            <a:r>
              <a:rPr lang="ru-RU" sz="2800" dirty="0" err="1"/>
              <a:t>Грассе</a:t>
            </a:r>
            <a:r>
              <a:rPr lang="ru-RU" sz="2800" dirty="0"/>
              <a:t> и Париже и провел оставшуюся жизнь.</a:t>
            </a:r>
          </a:p>
        </p:txBody>
      </p:sp>
      <p:pic>
        <p:nvPicPr>
          <p:cNvPr id="8195" name="Picture 3" descr="http://s58.radikal.ru/i159/1105/d3/a46d2ed188e0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420699">
            <a:off x="417160" y="2772614"/>
            <a:ext cx="2862714" cy="3443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http://www.vashdosug.ru/pix/gallery/1/8822/big/82437.jpg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74863">
            <a:off x="5832424" y="2551746"/>
            <a:ext cx="2736304" cy="4171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714875"/>
            <a:ext cx="2847975" cy="2143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200" name="Picture 8" descr="http://photoarchive.spb.ru/getImage.do?object=2000778166&amp;compatible=1&amp;original=1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17" y="2348880"/>
            <a:ext cx="5429250" cy="438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26432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640960" cy="1584176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sz="2800" dirty="0"/>
              <a:t>В 1925 году Бунин опубликовал труд "Окаянные дни", написанный еще в 1918 году и посвященный событиям Октябрьской революции. В том же 1925 году вышла повесть Бунина "Митина любовь", в 1927 году - книга рассказов "Солнечный удар", в 1929 году - "Божье древо".</a:t>
            </a:r>
          </a:p>
          <a:p>
            <a:endParaRPr lang="ru-RU" dirty="0"/>
          </a:p>
        </p:txBody>
      </p:sp>
      <p:pic>
        <p:nvPicPr>
          <p:cNvPr id="9219" name="Picture 3" descr="http://larson86.narod.ru/knigi/476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6501">
            <a:off x="107181" y="1823356"/>
            <a:ext cx="3160670" cy="4527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http://bibe.ru/wp-content/uploads/Bunin_Mitina_lubov.jpg">
            <a:hlinkClick r:id="rId2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05124">
            <a:off x="1823323" y="2203551"/>
            <a:ext cx="28575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5" name="Picture 9" descr="http://www.bookvoed.ru/view_images.php?code=401881&amp;tip=1">
            <a:hlinkClick r:id="rId2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68575">
            <a:off x="3812767" y="1849610"/>
            <a:ext cx="294322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7" name="Picture 11" descr="http://img11.nnm.ru/2/3/f/a/3/23fa302c8ffbbfd40d870229ae3fb2d2.jpg">
            <a:hlinkClick r:id="rId2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26105">
            <a:off x="6041420" y="1591200"/>
            <a:ext cx="2853508" cy="4924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902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464646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110</TotalTime>
  <Words>684</Words>
  <Application>Microsoft Office PowerPoint</Application>
  <PresentationFormat>Экран (4:3)</PresentationFormat>
  <Paragraphs>71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Воздушный поток</vt:lpstr>
      <vt:lpstr>  И.А. Бунин 10 (22) октября 1870,— 8 ноября 1953  русский писатель;  прозаик,  поэт,  переводчик.</vt:lpstr>
      <vt:lpstr>Иван Алексеевич Бунин  родился 22 октября  1870 года в Воронеже  в бедной  дворянской семье.  Детство Бунина  прошло как  в Воронеже, так и в  наследственном  поместье недалеко от Ельца. </vt:lpstr>
      <vt:lpstr>Презентация PowerPoint</vt:lpstr>
      <vt:lpstr>Презентация PowerPoint</vt:lpstr>
      <vt:lpstr>Презентация PowerPoint</vt:lpstr>
      <vt:lpstr>Широкое признание пришло к Бунину после выхода в 1910 году его повести "Деревня" и в 1911 году повести "Суходол".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Цель: проанализировать рассказ и подумать над выражением «смерть ради жизни»  Весь рассказ мы читать сразу не будем. А будем читать с остановками.  IV Осмысление содержания.  Чтение учителем до первой остановки. (до слов …ужас дойти!)  1-я остановка  -С какими героями вы познакомились?</vt:lpstr>
      <vt:lpstr>+Вьюжной зимой. - Какая стоит погода и сколько дней? Найдите описание в тексте.</vt:lpstr>
      <vt:lpstr>+ Эпитет – «непроглядная вьюга» - Что просит больной ребёнок?</vt:lpstr>
      <vt:lpstr>+ У крестьянских детей.  - Правильно. Крестьянские дети носили лапти, летом чаще всего бегали босиком, валенки были роскошью, если и были, то одни на несколько детей.  - Ребята, как вы поняли, кем в доме барыни был Нефёд?  </vt:lpstr>
      <vt:lpstr>+ Шапка, борода, старый полушубок, разбитые валенки, работящий, серьёзный…  - Какие отношения были у Нефёда и барыни? Почему вы так решили? </vt:lpstr>
      <vt:lpstr> - Об этом узнаем из следующего отрывка.(читаем до слов …степном море) 2 остановка. - Ребята, пошёл ли Нефёд в Новосёлки? </vt:lpstr>
      <vt:lpstr>+ Он взял с собой кнут, потому что знал о том, что в дороге могут встретиться волки, собаки. Использовал как средство опоры в метель  - Знал ли Нефёд, что в такую погоду может не добраться до Новосёлок? </vt:lpstr>
      <vt:lpstr>+ Он был человеком слова. Это был добрый, мужественный, смелый человек.   - Ребята, как вы думаете, что происходило в доме в отсутствие Нефёда? </vt:lpstr>
      <vt:lpstr>+ Да, конечно. И от этого ночь казалась ещё страшней.  </vt:lpstr>
      <vt:lpstr>+ Весь дом гудел, ужасала одна мысль, что теперь там, в поле, в бездне снежного урагана и мрака.  - Как вы думаете, почему Бунин называет стук в дверь «зловещим»? </vt:lpstr>
      <vt:lpstr>3- я остановка - Почему автор назвал этот стук зловещим? </vt:lpstr>
      <vt:lpstr>+ Да. Раскопав Нефёда, мужики поняли, что жильё близко. - Как вы думаете, увидев заветные лапти, мальчик выздоровеет?</vt:lpstr>
      <vt:lpstr>+Да. Ради жизни мальчика. </vt:lpstr>
      <vt:lpstr>+ Мы должны помнить о других людях, заботиться о них, уметь сострадать, оказывать помощь больным людям, близким людям.  -Только ли жизнью можно жертвовать ради людей?  </vt:lpstr>
      <vt:lpstr>– Вывод: Рассказ занимает одну страницу, а какой он ёмкий по содержанию.  </vt:lpstr>
      <vt:lpstr>Презентация PowerPoint</vt:lpstr>
      <vt:lpstr>Используемая Литература: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И.А. Бунин 10 (22) октября 1870,— 8 ноября 1953,  русский писатель;  прозаик, поэт,  переводчик.</dc:title>
  <dc:creator>Admin</dc:creator>
  <cp:lastModifiedBy>Admin</cp:lastModifiedBy>
  <cp:revision>12</cp:revision>
  <dcterms:created xsi:type="dcterms:W3CDTF">2007-01-01T01:45:54Z</dcterms:created>
  <dcterms:modified xsi:type="dcterms:W3CDTF">2007-01-01T03:47:36Z</dcterms:modified>
</cp:coreProperties>
</file>