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7"/>
  </p:notesMasterIdLst>
  <p:sldIdLst>
    <p:sldId id="295" r:id="rId2"/>
    <p:sldId id="305" r:id="rId3"/>
    <p:sldId id="289" r:id="rId4"/>
    <p:sldId id="310" r:id="rId5"/>
    <p:sldId id="266" r:id="rId6"/>
    <p:sldId id="273" r:id="rId7"/>
    <p:sldId id="312" r:id="rId8"/>
    <p:sldId id="256" r:id="rId9"/>
    <p:sldId id="258" r:id="rId10"/>
    <p:sldId id="317" r:id="rId11"/>
    <p:sldId id="297" r:id="rId12"/>
    <p:sldId id="278" r:id="rId13"/>
    <p:sldId id="304" r:id="rId14"/>
    <p:sldId id="321" r:id="rId15"/>
    <p:sldId id="294" r:id="rId16"/>
    <p:sldId id="313" r:id="rId17"/>
    <p:sldId id="274" r:id="rId18"/>
    <p:sldId id="286" r:id="rId19"/>
    <p:sldId id="314" r:id="rId20"/>
    <p:sldId id="309" r:id="rId21"/>
    <p:sldId id="292" r:id="rId22"/>
    <p:sldId id="296" r:id="rId23"/>
    <p:sldId id="268" r:id="rId24"/>
    <p:sldId id="322" r:id="rId25"/>
    <p:sldId id="260" r:id="rId26"/>
    <p:sldId id="257" r:id="rId27"/>
    <p:sldId id="279" r:id="rId28"/>
    <p:sldId id="308" r:id="rId29"/>
    <p:sldId id="269" r:id="rId30"/>
    <p:sldId id="281" r:id="rId31"/>
    <p:sldId id="323" r:id="rId32"/>
    <p:sldId id="316" r:id="rId33"/>
    <p:sldId id="259" r:id="rId34"/>
    <p:sldId id="324" r:id="rId35"/>
    <p:sldId id="27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DE"/>
    <a:srgbClr val="0000FF"/>
    <a:srgbClr val="EE0000"/>
    <a:srgbClr val="993300"/>
    <a:srgbClr val="742700"/>
    <a:srgbClr val="000099"/>
    <a:srgbClr val="003399"/>
    <a:srgbClr val="E5050A"/>
    <a:srgbClr val="FFFFFF"/>
    <a:srgbClr val="EA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03" autoAdjust="0"/>
    <p:restoredTop sz="94660"/>
  </p:normalViewPr>
  <p:slideViewPr>
    <p:cSldViewPr>
      <p:cViewPr varScale="1">
        <p:scale>
          <a:sx n="86" d="100"/>
          <a:sy n="86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00B03-BCBA-49EB-9863-3667419CC0F5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E41BDB-DE22-4E6D-A39B-3983F8F42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41BDB-DE22-4E6D-A39B-3983F8F4200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41BDB-DE22-4E6D-A39B-3983F8F4200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9CB06D-4414-4D10-8F3E-E2F7B08BA637}" type="slidenum">
              <a:rPr lang="ru-RU"/>
              <a:pPr/>
              <a:t>15</a:t>
            </a:fld>
            <a:endParaRPr lang="ru-RU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02E0B6-56EB-452A-96EB-F039ABE11446}" type="slidenum">
              <a:rPr lang="ru-RU"/>
              <a:pPr/>
              <a:t>21</a:t>
            </a:fld>
            <a:endParaRPr lang="ru-RU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54175247-4908-456B-B6F1-7B26205B8B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A035C-9E22-4559-9181-E72EA5051BDB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CABC3-7CE0-4F73-A784-541687C26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www.samara-photo.ru/photo/id.97317.html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www.doncomeco.ru/pictdb/pict/6826.jpeg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w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WordArt 1"/>
          <p:cNvSpPr>
            <a:spLocks noChangeArrowheads="1" noChangeShapeType="1" noTextEdit="1"/>
          </p:cNvSpPr>
          <p:nvPr/>
        </p:nvSpPr>
        <p:spPr bwMode="auto">
          <a:xfrm>
            <a:off x="2500298" y="214290"/>
            <a:ext cx="42386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МОУ Троицкая СОШ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42" name="WordArt 2"/>
          <p:cNvSpPr>
            <a:spLocks noChangeArrowheads="1" noChangeShapeType="1" noTextEdit="1"/>
          </p:cNvSpPr>
          <p:nvPr/>
        </p:nvSpPr>
        <p:spPr bwMode="auto">
          <a:xfrm>
            <a:off x="928662" y="4357694"/>
            <a:ext cx="7143800" cy="14192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16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Исследовательская работа </a:t>
            </a:r>
          </a:p>
          <a:p>
            <a:pPr algn="ctr" rtl="0"/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428596" y="1214422"/>
            <a:ext cx="8358246" cy="29289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A1F0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Красная книга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A1F0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Ростовской области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Животные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2643174" y="5072074"/>
            <a:ext cx="3581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учащихся 3 класса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5715016"/>
            <a:ext cx="81836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Book Antiqua" pitchFamily="18" charset="0"/>
              </a:rPr>
              <a:t>Руководитель проекта – учитель начальных классов 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Book Antiqua" pitchFamily="18" charset="0"/>
              </a:rPr>
              <a:t>                                                         Колесниченко С.В.</a:t>
            </a:r>
            <a:endParaRPr lang="ru-RU" sz="2400" b="1" dirty="0">
              <a:solidFill>
                <a:srgbClr val="0000FF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7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736" y="285728"/>
            <a:ext cx="8831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A1F02"/>
                </a:solidFill>
                <a:latin typeface="Bookman Old Style" pitchFamily="18" charset="0"/>
                <a:cs typeface="Times New Roman" pitchFamily="18" charset="0"/>
              </a:rPr>
              <a:t>1 этап – образование групп и определение </a:t>
            </a:r>
            <a:r>
              <a:rPr lang="ru-RU" sz="2400" b="1" dirty="0" err="1" smtClean="0">
                <a:solidFill>
                  <a:srgbClr val="CA1F02"/>
                </a:solidFill>
                <a:latin typeface="Bookman Old Style" pitchFamily="18" charset="0"/>
                <a:cs typeface="Times New Roman" pitchFamily="18" charset="0"/>
              </a:rPr>
              <a:t>подтем</a:t>
            </a:r>
            <a:r>
              <a:rPr lang="ru-RU" sz="2400" b="1" dirty="0" smtClean="0">
                <a:solidFill>
                  <a:srgbClr val="CA1F02"/>
                </a:solidFill>
                <a:latin typeface="Bookman Old Style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CA1F02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857232"/>
            <a:ext cx="728891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latin typeface="Bookman Old Style" pitchFamily="18" charset="0"/>
                <a:cs typeface="Times New Roman" pitchFamily="18" charset="0"/>
              </a:rPr>
              <a:t>1-я группа – «Исследователи».</a:t>
            </a:r>
          </a:p>
          <a:p>
            <a:r>
              <a:rPr lang="ru-RU" b="1" i="1" dirty="0" smtClean="0">
                <a:latin typeface="+mj-lt"/>
                <a:cs typeface="Times New Roman" pitchFamily="18" charset="0"/>
              </a:rPr>
              <a:t>«Исследователи» собирают нужную информацию о вымирающих</a:t>
            </a:r>
          </a:p>
          <a:p>
            <a:r>
              <a:rPr lang="ru-RU" b="1" i="1" dirty="0" smtClean="0">
                <a:latin typeface="+mj-lt"/>
                <a:cs typeface="Times New Roman" pitchFamily="18" charset="0"/>
              </a:rPr>
              <a:t> животных, занесённых в Красную книгу, используя метод изучения </a:t>
            </a:r>
          </a:p>
          <a:p>
            <a:r>
              <a:rPr lang="ru-RU" b="1" i="1" dirty="0" smtClean="0">
                <a:latin typeface="+mj-lt"/>
                <a:cs typeface="Times New Roman" pitchFamily="18" charset="0"/>
              </a:rPr>
              <a:t>теоретических источников: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сбор информации из  книг, журналов, </a:t>
            </a:r>
          </a:p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энциклопедий, Интернет ресурсов.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4" name="Picture 5" descr="D:\фото\PICT14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500306"/>
            <a:ext cx="1524011" cy="1143008"/>
          </a:xfrm>
          <a:prstGeom prst="rect">
            <a:avLst/>
          </a:prstGeom>
          <a:noFill/>
        </p:spPr>
      </p:pic>
      <p:pic>
        <p:nvPicPr>
          <p:cNvPr id="5" name="Picture 4" descr="D:\фото\PICT14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500306"/>
            <a:ext cx="1524010" cy="1143008"/>
          </a:xfrm>
          <a:prstGeom prst="rect">
            <a:avLst/>
          </a:prstGeom>
          <a:noFill/>
        </p:spPr>
      </p:pic>
      <p:pic>
        <p:nvPicPr>
          <p:cNvPr id="6" name="Picture 3" descr="D:\фото\PICT14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500306"/>
            <a:ext cx="1500198" cy="1125149"/>
          </a:xfrm>
          <a:prstGeom prst="rect">
            <a:avLst/>
          </a:prstGeom>
          <a:noFill/>
        </p:spPr>
      </p:pic>
      <p:pic>
        <p:nvPicPr>
          <p:cNvPr id="7" name="Picture 2" descr="D:\фото\PICT14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2500306"/>
            <a:ext cx="1524010" cy="114300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34" y="3714752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2121FF"/>
                </a:solidFill>
                <a:latin typeface="Bookman Old Style" pitchFamily="18" charset="0"/>
                <a:cs typeface="Times New Roman" pitchFamily="18" charset="0"/>
              </a:rPr>
              <a:t>2-я группа – «Экологи».</a:t>
            </a:r>
          </a:p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«Экологи» , используя свой жизненный опыт, создают правила </a:t>
            </a:r>
          </a:p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                                                                         поведения в природе.  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9" name="Picture 2" descr="D:\фото\PICT14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5357826"/>
            <a:ext cx="1643073" cy="1232305"/>
          </a:xfrm>
          <a:prstGeom prst="rect">
            <a:avLst/>
          </a:prstGeom>
          <a:noFill/>
        </p:spPr>
      </p:pic>
      <p:pic>
        <p:nvPicPr>
          <p:cNvPr id="10" name="Picture 1" descr="D:\фото\PICT14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5357826"/>
            <a:ext cx="1608163" cy="1206122"/>
          </a:xfrm>
          <a:prstGeom prst="rect">
            <a:avLst/>
          </a:prstGeom>
          <a:noFill/>
        </p:spPr>
      </p:pic>
      <p:pic>
        <p:nvPicPr>
          <p:cNvPr id="11" name="Picture 2" descr="D:\фото\PICT1425.JPG"/>
          <p:cNvPicPr>
            <a:picLocks noChangeAspect="1" noChangeArrowheads="1"/>
          </p:cNvPicPr>
          <p:nvPr/>
        </p:nvPicPr>
        <p:blipFill>
          <a:blip r:embed="rId8" cstate="print"/>
          <a:srcRect l="33155" r="18621"/>
          <a:stretch>
            <a:fillRect/>
          </a:stretch>
        </p:blipFill>
        <p:spPr bwMode="auto">
          <a:xfrm>
            <a:off x="7215206" y="3929066"/>
            <a:ext cx="1071570" cy="188418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00034" y="4429132"/>
            <a:ext cx="60695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Bookman Old Style" pitchFamily="18" charset="0"/>
                <a:cs typeface="Times New Roman" pitchFamily="18" charset="0"/>
              </a:rPr>
              <a:t>3-я группа – «Художники».</a:t>
            </a:r>
          </a:p>
          <a:p>
            <a:r>
              <a:rPr lang="ru-RU" b="1" i="1" dirty="0" smtClean="0">
                <a:latin typeface="+mj-lt"/>
                <a:cs typeface="Times New Roman" pitchFamily="18" charset="0"/>
              </a:rPr>
              <a:t>«Художники» создают экологические знаки в поддержку </a:t>
            </a:r>
          </a:p>
          <a:p>
            <a:r>
              <a:rPr lang="ru-RU" b="1" i="1" dirty="0" smtClean="0">
                <a:latin typeface="+mj-lt"/>
                <a:cs typeface="Times New Roman" pitchFamily="18" charset="0"/>
              </a:rPr>
              <a:t>исчезающих животных.</a:t>
            </a:r>
            <a:endParaRPr lang="ru-RU" b="1" i="1" dirty="0">
              <a:latin typeface="+mj-lt"/>
              <a:cs typeface="Times New Roman" pitchFamily="18" charset="0"/>
            </a:endParaRPr>
          </a:p>
        </p:txBody>
      </p:sp>
      <p:pic>
        <p:nvPicPr>
          <p:cNvPr id="80898" name="Picture 2" descr="D:\фото последние\PICT142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57752" y="5357826"/>
            <a:ext cx="1631976" cy="1223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64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2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7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D:\фото\PICT14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050" y="3214686"/>
            <a:ext cx="2089561" cy="2786081"/>
          </a:xfrm>
          <a:prstGeom prst="rect">
            <a:avLst/>
          </a:prstGeom>
          <a:noFill/>
        </p:spPr>
      </p:pic>
      <p:pic>
        <p:nvPicPr>
          <p:cNvPr id="9218" name="Picture 2" descr="D:\фото\PICT14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214686"/>
            <a:ext cx="2190765" cy="1643074"/>
          </a:xfrm>
          <a:prstGeom prst="rect">
            <a:avLst/>
          </a:prstGeom>
          <a:noFill/>
        </p:spPr>
      </p:pic>
      <p:pic>
        <p:nvPicPr>
          <p:cNvPr id="9219" name="Picture 3" descr="D:\фото\PICT14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143248"/>
            <a:ext cx="2214578" cy="1660934"/>
          </a:xfrm>
          <a:prstGeom prst="rect">
            <a:avLst/>
          </a:prstGeom>
          <a:noFill/>
        </p:spPr>
      </p:pic>
      <p:pic>
        <p:nvPicPr>
          <p:cNvPr id="9220" name="Picture 4" descr="D:\фото\PICT14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5000636"/>
            <a:ext cx="2214578" cy="1660933"/>
          </a:xfrm>
          <a:prstGeom prst="rect">
            <a:avLst/>
          </a:prstGeom>
          <a:noFill/>
        </p:spPr>
      </p:pic>
      <p:pic>
        <p:nvPicPr>
          <p:cNvPr id="12" name="Picture 2" descr="D:\Мамина\фото 3 класс\PICT1068.JPG"/>
          <p:cNvPicPr>
            <a:picLocks noChangeAspect="1" noChangeArrowheads="1"/>
          </p:cNvPicPr>
          <p:nvPr/>
        </p:nvPicPr>
        <p:blipFill>
          <a:blip r:embed="rId6" cstate="print"/>
          <a:srcRect l="8824" r="5882" b="9804"/>
          <a:stretch>
            <a:fillRect/>
          </a:stretch>
        </p:blipFill>
        <p:spPr bwMode="auto">
          <a:xfrm>
            <a:off x="642910" y="1285860"/>
            <a:ext cx="2071702" cy="1643074"/>
          </a:xfrm>
          <a:prstGeom prst="rect">
            <a:avLst/>
          </a:prstGeom>
          <a:noFill/>
        </p:spPr>
      </p:pic>
      <p:pic>
        <p:nvPicPr>
          <p:cNvPr id="13" name="Picture 3" descr="D:\Мамина\фото 3 класс\PICT107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1285860"/>
            <a:ext cx="2190766" cy="1643074"/>
          </a:xfrm>
          <a:prstGeom prst="rect">
            <a:avLst/>
          </a:prstGeom>
          <a:noFill/>
        </p:spPr>
      </p:pic>
      <p:pic>
        <p:nvPicPr>
          <p:cNvPr id="14" name="Picture 4" descr="D:\Мамина\фото 3 класс\PICT107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1285860"/>
            <a:ext cx="2143141" cy="1607356"/>
          </a:xfrm>
          <a:prstGeom prst="rect">
            <a:avLst/>
          </a:prstGeom>
          <a:noFill/>
        </p:spPr>
      </p:pic>
      <p:pic>
        <p:nvPicPr>
          <p:cNvPr id="9221" name="Picture 5" descr="D:\фото\PICT143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29322" y="5000636"/>
            <a:ext cx="2214578" cy="166093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00034" y="785794"/>
            <a:ext cx="4683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A1F02"/>
                </a:solidFill>
                <a:latin typeface="Times New Roman" pitchFamily="18" charset="0"/>
                <a:cs typeface="Times New Roman" pitchFamily="18" charset="0"/>
              </a:rPr>
              <a:t>3 этап  - защита творческих проектов.</a:t>
            </a:r>
            <a:endParaRPr lang="ru-RU" sz="2000" b="1" dirty="0">
              <a:solidFill>
                <a:srgbClr val="CA1F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034" y="357166"/>
            <a:ext cx="48500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A1F02"/>
                </a:solidFill>
                <a:latin typeface="Times New Roman" pitchFamily="18" charset="0"/>
                <a:cs typeface="Times New Roman" pitchFamily="18" charset="0"/>
              </a:rPr>
              <a:t>2 этап  – самостоятельное исследование.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8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map_rosob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2732" y="1785926"/>
            <a:ext cx="3751268" cy="340639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42844" y="1857364"/>
            <a:ext cx="592932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80000"/>
              </a:lnSpc>
            </a:pPr>
            <a:endParaRPr lang="ru-RU" sz="2000" b="1" dirty="0" smtClean="0"/>
          </a:p>
          <a:p>
            <a:pPr lvl="1">
              <a:lnSpc>
                <a:spcPct val="80000"/>
              </a:lnSpc>
            </a:pPr>
            <a:r>
              <a:rPr lang="ru-RU" sz="2000" b="1" dirty="0" smtClean="0"/>
              <a:t>Раньше животный мир области был очень богат. Но строительство городов, ведение сельского хозяйства и другая деятельность человека изменили природные условия, что привело к уменьшению численности и даже полному уничтожению некоторых животных.</a:t>
            </a:r>
          </a:p>
          <a:p>
            <a:pPr lvl="1">
              <a:lnSpc>
                <a:spcPct val="80000"/>
              </a:lnSpc>
            </a:pPr>
            <a:endParaRPr lang="ru-RU" sz="2000" b="1" dirty="0" smtClean="0"/>
          </a:p>
          <a:p>
            <a:pPr lvl="1">
              <a:lnSpc>
                <a:spcPct val="80000"/>
              </a:lnSpc>
            </a:pPr>
            <a:r>
              <a:rPr lang="ru-RU" sz="2000" b="1" dirty="0" smtClean="0"/>
              <a:t>Исчезли рыси, медведи, шакалы, тарпаны. Реже стали встречаться орлы, коршуны, сайгаки, косули.</a:t>
            </a:r>
          </a:p>
          <a:p>
            <a:pPr lvl="1">
              <a:lnSpc>
                <a:spcPct val="80000"/>
              </a:lnSpc>
            </a:pPr>
            <a:endParaRPr lang="ru-RU" sz="2000" b="1" dirty="0" smtClean="0"/>
          </a:p>
          <a:p>
            <a:pPr lvl="1">
              <a:lnSpc>
                <a:spcPct val="80000"/>
              </a:lnSpc>
            </a:pPr>
            <a:r>
              <a:rPr lang="ru-RU" sz="2000" b="1" dirty="0" smtClean="0"/>
              <a:t>После окончания Великой Отечественной войны люди приняли меры по охране оставшихся редких животных, завезли новых. Но не смотря на это, некоторых животных по- прежнему мало, теперь  они занесены в «Красную книгу» и  охраняются государством.</a:t>
            </a:r>
          </a:p>
          <a:p>
            <a:pPr lvl="1">
              <a:lnSpc>
                <a:spcPct val="80000"/>
              </a:lnSpc>
            </a:pP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928670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80000"/>
              </a:lnSpc>
            </a:pPr>
            <a:r>
              <a:rPr lang="ru-RU" sz="2000" b="1" dirty="0" smtClean="0"/>
              <a:t>Наша область имеет большую территорию. По ней протекает много рек, растёт большое количество кустарников, лесонасаждений. Всё это создаёт условия для обитания самых разных животных.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57422" y="285728"/>
            <a:ext cx="4241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2121FF"/>
                </a:solidFill>
                <a:latin typeface="Bookman Old Style" pitchFamily="18" charset="0"/>
                <a:cs typeface="Times New Roman" pitchFamily="18" charset="0"/>
              </a:rPr>
              <a:t>РЕЗУЛЬТАТЫ ИССЛЕДОВАНИЯ  </a:t>
            </a:r>
            <a:endParaRPr lang="ru-RU" b="1" dirty="0">
              <a:solidFill>
                <a:srgbClr val="2121FF"/>
              </a:solidFill>
              <a:latin typeface="Bookman Old Style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 l="35565" b="17308"/>
          <a:stretch>
            <a:fillRect/>
          </a:stretch>
        </p:blipFill>
        <p:spPr bwMode="auto">
          <a:xfrm>
            <a:off x="6643702" y="1428736"/>
            <a:ext cx="220027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34" y="335846"/>
            <a:ext cx="828680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CC0000"/>
                </a:solidFill>
              </a:rPr>
              <a:t>Красная Книга</a:t>
            </a:r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Ростовской области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+mj-lt"/>
                <a:cs typeface="Times New Roman" pitchFamily="18" charset="0"/>
              </a:rPr>
              <a:t>является региональным вариантом Красной книги России.</a:t>
            </a:r>
          </a:p>
          <a:p>
            <a:r>
              <a:rPr lang="ru-RU" sz="2000" b="1" i="1" dirty="0" smtClean="0">
                <a:latin typeface="+mj-lt"/>
                <a:cs typeface="Times New Roman" pitchFamily="18" charset="0"/>
              </a:rPr>
              <a:t>Издана в двух томах: 1 том – «Животные»</a:t>
            </a:r>
          </a:p>
          <a:p>
            <a:r>
              <a:rPr lang="ru-RU" sz="2000" b="1" i="1" dirty="0" smtClean="0">
                <a:latin typeface="+mj-lt"/>
                <a:cs typeface="Times New Roman" pitchFamily="18" charset="0"/>
              </a:rPr>
              <a:t>                                            2 том – «Растения»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928802"/>
            <a:ext cx="4929222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+mj-lt"/>
                <a:cs typeface="Times New Roman" pitchFamily="18" charset="0"/>
              </a:rPr>
              <a:t>Животное заносится в книгу в том случае, если на территории области осталось не более 1000 особей данного вида. </a:t>
            </a:r>
          </a:p>
          <a:p>
            <a:r>
              <a:rPr lang="ru-RU" sz="2000" b="1" i="1" dirty="0" smtClean="0">
                <a:latin typeface="+mj-lt"/>
                <a:cs typeface="Times New Roman" pitchFamily="18" charset="0"/>
              </a:rPr>
              <a:t>Над созданием книги работали биологи, зоологи и специалисты Комитета по охране окружающей среды. </a:t>
            </a:r>
          </a:p>
          <a:p>
            <a:r>
              <a:rPr lang="ru-RU" sz="2000" b="1" i="1" dirty="0" smtClean="0">
                <a:latin typeface="+mj-lt"/>
                <a:cs typeface="Times New Roman" pitchFamily="18" charset="0"/>
              </a:rPr>
              <a:t>Красная книга Ростовской области  была учреждена в</a:t>
            </a:r>
            <a:r>
              <a:rPr lang="ru-RU" sz="2000" i="1" dirty="0" smtClean="0">
                <a:latin typeface="+mj-lt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августе 2003 года. 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Она  включает в себя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579 биологических видов,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из них 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252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относятся к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царству животных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,    44 к царству грибов,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279 к царству растений.</a:t>
            </a: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 t="15385" r="66527"/>
          <a:stretch>
            <a:fillRect/>
          </a:stretch>
        </p:blipFill>
        <p:spPr bwMode="auto">
          <a:xfrm>
            <a:off x="5500694" y="1928802"/>
            <a:ext cx="114300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2" cstate="print"/>
          <a:srcRect t="84615" r="37238"/>
          <a:stretch>
            <a:fillRect/>
          </a:stretch>
        </p:blipFill>
        <p:spPr bwMode="auto">
          <a:xfrm>
            <a:off x="5500694" y="4500570"/>
            <a:ext cx="214314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28931" y="6286520"/>
            <a:ext cx="8915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latin typeface="+mj-lt"/>
                <a:cs typeface="Times New Roman" pitchFamily="18" charset="0"/>
              </a:rPr>
              <a:t>К недостаткам книги можно отнести её малый тираж – 500 экземпляров.</a:t>
            </a:r>
            <a:endParaRPr lang="ru-RU" sz="2000" b="1" i="1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AutoShape 2" descr="Пестро">
            <a:hlinkClick r:id="rId2" tooltip="Пестро"/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90120" name="Picture 8" descr="DSC00788"/>
          <p:cNvPicPr>
            <a:picLocks noChangeAspect="1" noChangeArrowheads="1"/>
          </p:cNvPicPr>
          <p:nvPr/>
        </p:nvPicPr>
        <p:blipFill>
          <a:blip r:embed="rId3" cstate="print"/>
          <a:srcRect r="7077" b="1422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2" y="1214422"/>
            <a:ext cx="72152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A1F0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Страницы</a:t>
            </a:r>
          </a:p>
          <a:p>
            <a:pPr algn="ctr"/>
            <a:r>
              <a:rPr lang="ru-RU" sz="4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A1F0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Красной книги </a:t>
            </a:r>
          </a:p>
          <a:p>
            <a:pPr algn="ctr"/>
            <a:r>
              <a:rPr lang="ru-RU" sz="4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A1F0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Ростовской области</a:t>
            </a:r>
            <a:endParaRPr lang="ru-RU" sz="4800" kern="10" dirty="0">
              <a:ln w="9525">
                <a:noFill/>
                <a:round/>
                <a:headEnd/>
                <a:tailEnd/>
              </a:ln>
              <a:solidFill>
                <a:srgbClr val="CA1F02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ВЫХУХОЛЬ РУССКАЯ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9" name="Picture 7" descr="1-2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643182"/>
            <a:ext cx="3943513" cy="300039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42910" y="1071546"/>
            <a:ext cx="824488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Редкий вид.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Последние десять лет обитает в притоках Дона в Шолоховском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Верхнедонском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районах, в притоках Северного Донца и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Миусе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Вероятная численность в Ростовской области – до 1000 особей.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выхухо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643182"/>
            <a:ext cx="3962400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6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4" name="WordArt 6"/>
          <p:cNvSpPr>
            <a:spLocks noChangeArrowheads="1" noChangeShapeType="1" noTextEdit="1"/>
          </p:cNvSpPr>
          <p:nvPr/>
        </p:nvSpPr>
        <p:spPr bwMode="auto">
          <a:xfrm>
            <a:off x="571472" y="1214422"/>
            <a:ext cx="7786742" cy="3500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71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CA1F02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357430"/>
            <a:ext cx="4643470" cy="392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000232" y="357166"/>
            <a:ext cx="3830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САЙГАК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0100" y="1214422"/>
            <a:ext cx="7204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Ростовской области иногда отмечается в степях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Ремонтненского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Пролетарского и Орловского районов, куда проникает в летнее время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соседней Калмыкии.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8"/>
            <a:ext cx="73581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ЛЕБЕДИ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гнездятся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Маныческом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водохранилище и в Приазовье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 descr="C:\Documents and Settings\комановы.PHILKA\Рабочий стол\урок\800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142976" y="1714488"/>
            <a:ext cx="6910406" cy="4609338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876" name="Picture 4" descr="6827">
            <a:hlinkClick r:id="rId2" tooltip="&quot;Еж ушастый (Hemiechinus auritus aurritus (Gmelin, 1770)) — увеличить иллюстрацию&quot;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000108"/>
            <a:ext cx="4105275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5877" name="Rectangle 5"/>
          <p:cNvSpPr>
            <a:spLocks noChangeArrowheads="1"/>
          </p:cNvSpPr>
          <p:nvPr/>
        </p:nvSpPr>
        <p:spPr bwMode="auto">
          <a:xfrm>
            <a:off x="1785918" y="214290"/>
            <a:ext cx="507209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ЁЖ УШАСТЫЙ</a:t>
            </a:r>
            <a:r>
              <a:rPr lang="en-US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>
                <a:solidFill>
                  <a:schemeClr val="bg2"/>
                </a:solidFill>
              </a:rPr>
              <a:t/>
            </a:r>
            <a:br>
              <a:rPr lang="en-US" sz="3600" dirty="0">
                <a:solidFill>
                  <a:schemeClr val="bg2"/>
                </a:solidFill>
              </a:rPr>
            </a:b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335882" name="Rectangle 10"/>
          <p:cNvSpPr>
            <a:spLocks noChangeArrowheads="1"/>
          </p:cNvSpPr>
          <p:nvPr/>
        </p:nvSpPr>
        <p:spPr bwMode="auto">
          <a:xfrm>
            <a:off x="571472" y="4429132"/>
            <a:ext cx="78486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Сокращающийся в численности вид.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первой половине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XX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века довольно часто встречался в окрестностях Ростова-на-Дону. В начале 2000-х годов отмечен в 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Орловском,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Ремонтненском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Пролетарском районах области, где до 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1960 – 1970-х годов был единственным видом ежей.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речной бобр"/>
          <p:cNvPicPr>
            <a:picLocks noChangeAspect="1" noChangeArrowheads="1"/>
          </p:cNvPicPr>
          <p:nvPr/>
        </p:nvPicPr>
        <p:blipFill>
          <a:blip r:embed="rId2" cstate="print"/>
          <a:srcRect t="11790" b="7153"/>
          <a:stretch>
            <a:fillRect/>
          </a:stretch>
        </p:blipFill>
        <p:spPr>
          <a:xfrm>
            <a:off x="1643042" y="1714488"/>
            <a:ext cx="5909871" cy="4643470"/>
          </a:xfrm>
          <a:prstGeom prst="rect">
            <a:avLst/>
          </a:prstGeom>
          <a:noFill/>
          <a:ln/>
        </p:spPr>
      </p:pic>
      <p:sp>
        <p:nvSpPr>
          <p:cNvPr id="4" name="TextBox 3"/>
          <p:cNvSpPr txBox="1"/>
          <p:nvPr/>
        </p:nvSpPr>
        <p:spPr>
          <a:xfrm>
            <a:off x="2571736" y="285728"/>
            <a:ext cx="3552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БОБР РЕЧНОЙ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142984"/>
            <a:ext cx="80615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Редкий вид. Обитает в водоёмах северных районов Ростовской области.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Sailos\Documents\ФОТО\10.06.2010\PICT0764.JPG"/>
          <p:cNvPicPr>
            <a:picLocks noChangeAspect="1" noChangeArrowheads="1"/>
          </p:cNvPicPr>
          <p:nvPr/>
        </p:nvPicPr>
        <p:blipFill>
          <a:blip r:embed="rId3" cstate="print"/>
          <a:srcRect b="10802"/>
          <a:stretch>
            <a:fillRect/>
          </a:stretch>
        </p:blipFill>
        <p:spPr bwMode="auto">
          <a:xfrm>
            <a:off x="500034" y="3551435"/>
            <a:ext cx="3857652" cy="2949399"/>
          </a:xfrm>
          <a:prstGeom prst="rect">
            <a:avLst/>
          </a:prstGeom>
          <a:noFill/>
        </p:spPr>
      </p:pic>
      <p:pic>
        <p:nvPicPr>
          <p:cNvPr id="29699" name="Picture 3" descr="C:\Users\Sailos\Documents\ФОТО\10.06.2010\PICT07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28604"/>
            <a:ext cx="3941804" cy="2956353"/>
          </a:xfrm>
          <a:prstGeom prst="rect">
            <a:avLst/>
          </a:prstGeom>
          <a:noFill/>
        </p:spPr>
      </p:pic>
      <p:pic>
        <p:nvPicPr>
          <p:cNvPr id="4" name="Picture 2" descr="Красная книг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4929198"/>
            <a:ext cx="167660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714876" y="214290"/>
            <a:ext cx="407196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В июне 2010 года мы всем классом посетили Ростовский зоопарк.</a:t>
            </a:r>
          </a:p>
          <a:p>
            <a:r>
              <a:rPr lang="ru-RU" sz="2400" b="1" dirty="0" smtClean="0">
                <a:solidFill>
                  <a:srgbClr val="993300"/>
                </a:solidFill>
              </a:rPr>
              <a:t>Из рассказа экскурсовода мы узнали, что некоторые животные занесены</a:t>
            </a:r>
          </a:p>
          <a:p>
            <a:r>
              <a:rPr lang="ru-RU" sz="2400" b="1" dirty="0" smtClean="0">
                <a:solidFill>
                  <a:srgbClr val="993300"/>
                </a:solidFill>
              </a:rPr>
              <a:t>в Красную книгу, например, белый медведь.</a:t>
            </a:r>
          </a:p>
          <a:p>
            <a:endParaRPr lang="ru-RU" sz="2000" dirty="0" smtClean="0">
              <a:solidFill>
                <a:srgbClr val="9933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357562"/>
            <a:ext cx="441659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  </a:t>
            </a:r>
            <a:r>
              <a:rPr lang="ru-RU" sz="2400" b="1" i="1" dirty="0" smtClean="0">
                <a:solidFill>
                  <a:srgbClr val="C00000"/>
                </a:solidFill>
              </a:rPr>
              <a:t>Нам стало интересно:</a:t>
            </a:r>
          </a:p>
          <a:p>
            <a:endParaRPr lang="ru-RU" sz="2400" b="1" i="1" dirty="0" smtClean="0">
              <a:solidFill>
                <a:srgbClr val="C00000"/>
              </a:solidFill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       Что такое  Красная книга?</a:t>
            </a:r>
          </a:p>
          <a:p>
            <a:endParaRPr lang="ru-RU" sz="2400" b="1" i="1" dirty="0" smtClean="0">
              <a:solidFill>
                <a:srgbClr val="C00000"/>
              </a:solidFill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             Почему она красная?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       </a:t>
            </a:r>
          </a:p>
          <a:p>
            <a:endParaRPr lang="ru-RU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86710" y="5314160"/>
            <a:ext cx="1000132" cy="1305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3673475" cy="2665413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45061" name="Picture 5" descr="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000108"/>
            <a:ext cx="4016375" cy="2670175"/>
          </a:xfrm>
          <a:prstGeom prst="rect">
            <a:avLst/>
          </a:prstGeom>
          <a:noFill/>
          <a:ln w="38100">
            <a:solidFill>
              <a:srgbClr val="996633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868" y="142852"/>
            <a:ext cx="13417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ЗУБР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4357694"/>
            <a:ext cx="79580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1993 году в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Фоминский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заказник» Ростовской области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 Приокско-Террасного заповедника была завезена группа из 10 зубров.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Однако из-за несоблюдения рекомендаций в настоящий момент  сохранилось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лишь два или три зубра. Находятся они в Ростовском зоопарке.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СТЕПНОЙ ОРЁЛ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живёт в юго-восточных районах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9" name="Picture 5" descr="2-40_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42910" y="1357298"/>
            <a:ext cx="5184775" cy="5184775"/>
          </a:xfrm>
          <a:noFill/>
          <a:ln/>
        </p:spPr>
      </p:pic>
      <p:pic>
        <p:nvPicPr>
          <p:cNvPr id="16390" name="Picture 6" descr="2-40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4071942"/>
            <a:ext cx="2516191" cy="2516191"/>
          </a:xfrm>
          <a:prstGeom prst="rect">
            <a:avLst/>
          </a:prstGeom>
          <a:noFill/>
        </p:spPr>
      </p:pic>
      <p:pic>
        <p:nvPicPr>
          <p:cNvPr id="16391" name="Picture 7" descr="2-40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357298"/>
            <a:ext cx="2516191" cy="251619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дроф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3962400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Documents and Settings\комановы.PHILKA\Рабочий стол\урок\3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071546"/>
            <a:ext cx="264318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285852" y="285728"/>
            <a:ext cx="12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ДРОФА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8" y="285728"/>
            <a:ext cx="3547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ЖУРАВЛЬ- КРАСАВКА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472" y="4714884"/>
            <a:ext cx="36972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гнездящаяся птица под угрозой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исчезновения.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57818" y="5072074"/>
            <a:ext cx="29989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Восстанавливающийся вид,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численность увеличивается.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Обитатель степей.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562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7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14488"/>
            <a:ext cx="3861319" cy="2795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71538" y="357166"/>
            <a:ext cx="22424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ПЕЛИКАН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КУДРЯВЫЙ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14488"/>
            <a:ext cx="364333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57818" y="357166"/>
            <a:ext cx="20426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ПЕЛИКАН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РОЗОВЫЙ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48" y="4643446"/>
            <a:ext cx="29851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Сокращающийся в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численности вид.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Занесён в Красную книгу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МСОП.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4643446"/>
            <a:ext cx="40251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Вид, находящийся под угрозой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исчезновения.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Гнездится на озере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Маныч-Гудило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785794"/>
            <a:ext cx="335758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14348" y="3071810"/>
            <a:ext cx="3501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ЧЕТЫРЁХПОЛОСЫЙ ПОЛОЗ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85728"/>
            <a:ext cx="28575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5008" y="3000372"/>
            <a:ext cx="3001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ПОЛОЗ ЖЕЛТОБРЮХИЙ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714752"/>
            <a:ext cx="28575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214414" y="6357958"/>
            <a:ext cx="2450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ГАДЮКА СТЕПНАЯ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3643314"/>
            <a:ext cx="1571636" cy="265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072198" y="4857760"/>
            <a:ext cx="2548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ПОЛОЗ УЗОРЧАТЫЙ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214290"/>
            <a:ext cx="5135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Сокращающиеся в численности виды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для сайта\красная книга\08285fadb3b08adeb715a71646d8b5c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714356"/>
            <a:ext cx="2500330" cy="18752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857224" y="214290"/>
            <a:ext cx="29819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СТЕПНАЯ ДЫБКА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Admin\Рабочий стол\для сайта\красная книга\c81ebb7a64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857232"/>
            <a:ext cx="2515703" cy="19532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5786446" y="214290"/>
            <a:ext cx="2136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ЖУК-ОЛЕНЬ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m0126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000504"/>
            <a:ext cx="2928959" cy="212698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34" y="2714620"/>
            <a:ext cx="38550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Сокращающийся в численности вид.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Обитатель нераспаханных целинных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степей.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1604" y="3500438"/>
            <a:ext cx="16056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МАХАОН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6215082"/>
            <a:ext cx="3181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Имеет неопределённый статус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57818" y="3286124"/>
            <a:ext cx="3112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ШМЕЛЬ СТЕПНОЙ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29256" y="6072206"/>
            <a:ext cx="30285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Отмечены единичные особи 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низовьях Дона.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" descr="4807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3786190"/>
            <a:ext cx="2689194" cy="2233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072066" y="2928934"/>
            <a:ext cx="38148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Сокращающийся в численности вид.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4572008"/>
            <a:ext cx="86489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3399"/>
                </a:solidFill>
                <a:latin typeface="+mj-lt"/>
                <a:cs typeface="Times New Roman" pitchFamily="18" charset="0"/>
              </a:rPr>
              <a:t>Издавна донской край славится рыбой. В водоёмах области водится </a:t>
            </a:r>
          </a:p>
          <a:p>
            <a:r>
              <a:rPr lang="ru-RU" sz="2000" b="1" i="1" dirty="0" smtClean="0">
                <a:solidFill>
                  <a:srgbClr val="003399"/>
                </a:solidFill>
                <a:latin typeface="+mj-lt"/>
                <a:cs typeface="Times New Roman" pitchFamily="18" charset="0"/>
              </a:rPr>
              <a:t>более 70 видов рыб. </a:t>
            </a:r>
          </a:p>
          <a:p>
            <a:r>
              <a:rPr lang="ru-RU" sz="2000" b="1" i="1" dirty="0" smtClean="0">
                <a:solidFill>
                  <a:srgbClr val="003399"/>
                </a:solidFill>
                <a:latin typeface="+mj-lt"/>
                <a:cs typeface="Times New Roman" pitchFamily="18" charset="0"/>
              </a:rPr>
              <a:t>Многие из них взяты под охрану: белуга азовская, осётр атлантический,</a:t>
            </a:r>
          </a:p>
          <a:p>
            <a:r>
              <a:rPr lang="ru-RU" sz="2000" b="1" i="1" dirty="0" smtClean="0">
                <a:solidFill>
                  <a:srgbClr val="003399"/>
                </a:solidFill>
                <a:latin typeface="+mj-lt"/>
                <a:cs typeface="Times New Roman" pitchFamily="18" charset="0"/>
              </a:rPr>
              <a:t>стерлядь, севрюга донская, пузанок азовский и другие.</a:t>
            </a:r>
          </a:p>
          <a:p>
            <a:r>
              <a:rPr lang="ru-RU" sz="2000" b="1" i="1" dirty="0" smtClean="0">
                <a:solidFill>
                  <a:srgbClr val="003399"/>
                </a:solidFill>
                <a:latin typeface="+mj-lt"/>
                <a:cs typeface="Times New Roman" pitchFamily="18" charset="0"/>
              </a:rPr>
              <a:t>Чтобы не уменьшилось количество рыб в водоёмах, лов разрешается </a:t>
            </a:r>
          </a:p>
          <a:p>
            <a:r>
              <a:rPr lang="ru-RU" sz="2000" b="1" i="1" dirty="0" smtClean="0">
                <a:solidFill>
                  <a:srgbClr val="003399"/>
                </a:solidFill>
                <a:latin typeface="+mj-lt"/>
                <a:cs typeface="Times New Roman" pitchFamily="18" charset="0"/>
              </a:rPr>
              <a:t>только удочками и только в определённое время.</a:t>
            </a:r>
            <a:endParaRPr lang="ru-RU" sz="2000" b="1" i="1" dirty="0">
              <a:solidFill>
                <a:srgbClr val="003399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428604"/>
            <a:ext cx="6572296" cy="40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57224" y="142852"/>
            <a:ext cx="7223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cs typeface="Times New Roman" pitchFamily="18" charset="0"/>
              </a:rPr>
              <a:t>Причины исчезновения животных:</a:t>
            </a:r>
            <a:endParaRPr lang="ru-RU" sz="36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785794"/>
            <a:ext cx="876868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полная распашка целинных и залежных земель, </a:t>
            </a:r>
          </a:p>
          <a:p>
            <a:r>
              <a:rPr lang="ru-RU" sz="2400" b="1" dirty="0" smtClean="0">
                <a:latin typeface="+mj-lt"/>
                <a:cs typeface="Times New Roman" pitchFamily="18" charset="0"/>
              </a:rPr>
              <a:t>  сокращение естественной кормовой базы;  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широкое обводнение степей;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применение ядохимикатов;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+mj-lt"/>
                <a:cs typeface="Times New Roman" pitchFamily="18" charset="0"/>
              </a:rPr>
              <a:t>перевыпас</a:t>
            </a:r>
            <a:r>
              <a:rPr lang="ru-RU" sz="2400" b="1" dirty="0" smtClean="0">
                <a:latin typeface="+mj-lt"/>
                <a:cs typeface="Times New Roman" pitchFamily="18" charset="0"/>
              </a:rPr>
              <a:t> скота;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загрязнение водной среды различными отходами;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браконьерство;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негативное отношение населения к некоторым видам </a:t>
            </a:r>
          </a:p>
          <a:p>
            <a:r>
              <a:rPr lang="ru-RU" sz="2400" b="1" dirty="0" smtClean="0">
                <a:latin typeface="+mj-lt"/>
                <a:cs typeface="Times New Roman" pitchFamily="18" charset="0"/>
              </a:rPr>
              <a:t>  (например, летучим мышам); 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вытеснение вида другим видом из привычных мест обитания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4714884"/>
            <a:ext cx="865089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0099"/>
                </a:solidFill>
                <a:cs typeface="Times New Roman" pitchFamily="18" charset="0"/>
              </a:rPr>
              <a:t>Таким образом, основной причиной исчезновения животных является </a:t>
            </a:r>
          </a:p>
          <a:p>
            <a:r>
              <a:rPr lang="ru-RU" sz="2000" b="1" i="1" dirty="0" smtClean="0">
                <a:solidFill>
                  <a:srgbClr val="000099"/>
                </a:solidFill>
                <a:cs typeface="Times New Roman" pitchFamily="18" charset="0"/>
              </a:rPr>
              <a:t>деятельность человека.  Именно человек оказывает сильное влияние на </a:t>
            </a:r>
          </a:p>
          <a:p>
            <a:r>
              <a:rPr lang="ru-RU" sz="2000" b="1" i="1" dirty="0" smtClean="0">
                <a:solidFill>
                  <a:srgbClr val="000099"/>
                </a:solidFill>
                <a:cs typeface="Times New Roman" pitchFamily="18" charset="0"/>
              </a:rPr>
              <a:t>природу. Он вырубает леса, загрязняет воду и почву, осушает болота и </a:t>
            </a:r>
          </a:p>
          <a:p>
            <a:r>
              <a:rPr lang="ru-RU" sz="2000" b="1" i="1" dirty="0" smtClean="0">
                <a:solidFill>
                  <a:srgbClr val="000099"/>
                </a:solidFill>
                <a:cs typeface="Times New Roman" pitchFamily="18" charset="0"/>
              </a:rPr>
              <a:t>распахивает луга и степи. Из-за этого животные оказываются </a:t>
            </a:r>
          </a:p>
          <a:p>
            <a:r>
              <a:rPr lang="ru-RU" sz="2000" b="1" i="1" dirty="0" smtClean="0">
                <a:solidFill>
                  <a:srgbClr val="000099"/>
                </a:solidFill>
                <a:cs typeface="Times New Roman" pitchFamily="18" charset="0"/>
              </a:rPr>
              <a:t>в трудных условиях.  Некоторые из них вымирают.</a:t>
            </a:r>
            <a:endParaRPr lang="ru-RU" sz="2000" b="1" i="1" dirty="0">
              <a:solidFill>
                <a:srgbClr val="000099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C00000"/>
                </a:solidFill>
                <a:cs typeface="Times New Roman" pitchFamily="18" charset="0"/>
              </a:rPr>
              <a:t>Что надо делать, чтобы спасти исчезающие и редкие виды </a:t>
            </a:r>
            <a:r>
              <a:rPr lang="ru-RU" sz="3200" b="1" dirty="0" smtClean="0">
                <a:solidFill>
                  <a:srgbClr val="C00000"/>
                </a:solidFill>
                <a:cs typeface="Times New Roman" pitchFamily="18" charset="0"/>
              </a:rPr>
              <a:t>животных? </a:t>
            </a:r>
            <a:r>
              <a:rPr lang="ru-RU" sz="3200" b="1" dirty="0">
                <a:cs typeface="Times New Roman" pitchFamily="18" charset="0"/>
              </a:rPr>
              <a:t/>
            </a:r>
            <a:br>
              <a:rPr lang="ru-RU" sz="3200" b="1" dirty="0">
                <a:cs typeface="Times New Roman" pitchFamily="18" charset="0"/>
              </a:rPr>
            </a:br>
            <a:endParaRPr lang="ru-RU" sz="3200" b="1" dirty="0"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357298"/>
            <a:ext cx="8806963" cy="4985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cs typeface="Times New Roman" pitchFamily="18" charset="0"/>
              </a:rPr>
              <a:t>На территории Ростовской области созданы </a:t>
            </a:r>
            <a:r>
              <a:rPr lang="ru-RU" sz="2000" b="1" dirty="0" smtClean="0">
                <a:solidFill>
                  <a:srgbClr val="C00000"/>
                </a:solidFill>
                <a:cs typeface="Times New Roman" pitchFamily="18" charset="0"/>
              </a:rPr>
              <a:t>ЗАПОВЕДНИКИ </a:t>
            </a:r>
            <a:r>
              <a:rPr lang="ru-RU" sz="2000" b="1" dirty="0" smtClean="0"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rgbClr val="C00000"/>
                </a:solidFill>
                <a:cs typeface="Times New Roman" pitchFamily="18" charset="0"/>
              </a:rPr>
              <a:t>ЗАКАЗНИКИ</a:t>
            </a:r>
            <a:r>
              <a:rPr lang="ru-RU" sz="2000" b="1" dirty="0" smtClean="0">
                <a:cs typeface="Times New Roman" pitchFamily="18" charset="0"/>
              </a:rPr>
              <a:t>. </a:t>
            </a:r>
          </a:p>
          <a:p>
            <a:endParaRPr lang="ru-RU" sz="2000" b="1" dirty="0" smtClean="0"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cs typeface="Times New Roman" pitchFamily="18" charset="0"/>
              </a:rPr>
              <a:t>ЗАПОВЕДНИК</a:t>
            </a:r>
            <a:r>
              <a:rPr lang="ru-RU" sz="2000" b="1" dirty="0" smtClean="0">
                <a:cs typeface="Times New Roman" pitchFamily="18" charset="0"/>
              </a:rPr>
              <a:t> – уникальный участок природы, место, где оберегаются и</a:t>
            </a:r>
          </a:p>
          <a:p>
            <a:r>
              <a:rPr lang="ru-RU" sz="2000" b="1" dirty="0" smtClean="0">
                <a:cs typeface="Times New Roman" pitchFamily="18" charset="0"/>
              </a:rPr>
              <a:t> сохраняются  редкие и ценные растения и животные.</a:t>
            </a:r>
          </a:p>
          <a:p>
            <a:r>
              <a:rPr lang="ru-RU" sz="2000" b="1" dirty="0" smtClean="0">
                <a:cs typeface="Times New Roman" pitchFamily="18" charset="0"/>
              </a:rPr>
              <a:t>В заповедниках не разрешается пасти скот и охотиться на животных.</a:t>
            </a:r>
          </a:p>
          <a:p>
            <a:endParaRPr lang="ru-RU" sz="2000" b="1" dirty="0" smtClean="0">
              <a:cs typeface="Times New Roman" pitchFamily="18" charset="0"/>
            </a:endParaRPr>
          </a:p>
          <a:p>
            <a:r>
              <a:rPr lang="ru-RU" sz="2000" b="1" dirty="0" smtClean="0">
                <a:cs typeface="Times New Roman" pitchFamily="18" charset="0"/>
              </a:rPr>
              <a:t>Государственный  природный заповедник «Ростовский» создан  в 1995 году. </a:t>
            </a:r>
          </a:p>
          <a:p>
            <a:r>
              <a:rPr lang="ru-RU" sz="2000" b="1" dirty="0" smtClean="0">
                <a:cs typeface="Times New Roman" pitchFamily="18" charset="0"/>
              </a:rPr>
              <a:t>Он  расположен на юго-востоке области. Единственная в Европе </a:t>
            </a:r>
          </a:p>
          <a:p>
            <a:r>
              <a:rPr lang="ru-RU" sz="2000" b="1" dirty="0" smtClean="0">
                <a:cs typeface="Times New Roman" pitchFamily="18" charset="0"/>
              </a:rPr>
              <a:t>степная зона, имеющая статус охраняемой территории.</a:t>
            </a:r>
          </a:p>
          <a:p>
            <a:r>
              <a:rPr lang="ru-RU" sz="2000" b="1" dirty="0" smtClean="0">
                <a:cs typeface="Times New Roman" pitchFamily="18" charset="0"/>
              </a:rPr>
              <a:t>Больше всего в нём птиц: 217 видов. </a:t>
            </a:r>
          </a:p>
          <a:p>
            <a:r>
              <a:rPr lang="ru-RU" sz="2000" b="1" dirty="0" smtClean="0">
                <a:cs typeface="Times New Roman" pitchFamily="18" charset="0"/>
              </a:rPr>
              <a:t>Здесь встречаются редкие птицы: дрофа, колпица,  черноголовый хохотун, </a:t>
            </a:r>
          </a:p>
          <a:p>
            <a:r>
              <a:rPr lang="ru-RU" sz="2000" b="1" dirty="0" smtClean="0">
                <a:cs typeface="Times New Roman" pitchFamily="18" charset="0"/>
              </a:rPr>
              <a:t> филин, фламинго, красавка, </a:t>
            </a:r>
            <a:r>
              <a:rPr lang="ru-RU" sz="2000" b="1" dirty="0" err="1" smtClean="0">
                <a:cs typeface="Times New Roman" pitchFamily="18" charset="0"/>
              </a:rPr>
              <a:t>розовый</a:t>
            </a:r>
            <a:r>
              <a:rPr lang="ru-RU" sz="2000" b="1" dirty="0" smtClean="0">
                <a:cs typeface="Times New Roman" pitchFamily="18" charset="0"/>
              </a:rPr>
              <a:t> и кудрявый пеликаны.</a:t>
            </a:r>
          </a:p>
          <a:p>
            <a:r>
              <a:rPr lang="ru-RU" sz="2000" b="1" dirty="0" smtClean="0">
                <a:cs typeface="Times New Roman" pitchFamily="18" charset="0"/>
              </a:rPr>
              <a:t>Земноводные представлены 3 видами: жаба зелёная, лягушка озёрная, </a:t>
            </a:r>
          </a:p>
          <a:p>
            <a:r>
              <a:rPr lang="ru-RU" sz="2000" b="1" dirty="0" smtClean="0">
                <a:cs typeface="Times New Roman" pitchFamily="18" charset="0"/>
              </a:rPr>
              <a:t>чесночница.</a:t>
            </a:r>
          </a:p>
          <a:p>
            <a:r>
              <a:rPr lang="ru-RU" sz="2000" b="1" dirty="0" smtClean="0">
                <a:cs typeface="Times New Roman" pitchFamily="18" charset="0"/>
              </a:rPr>
              <a:t>8 видов пресмыкающихся и более 50 видов млекопитающих.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428604"/>
            <a:ext cx="8218597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В природно-заповедный фонд Ростовской области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помимо «Ростовского» заповедника  входят: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3399"/>
                </a:solidFill>
                <a:cs typeface="Times New Roman" pitchFamily="18" charset="0"/>
              </a:rPr>
              <a:t>Государственный  степной </a:t>
            </a:r>
          </a:p>
          <a:p>
            <a:r>
              <a:rPr lang="ru-RU" sz="2400" b="1" dirty="0" smtClean="0">
                <a:solidFill>
                  <a:srgbClr val="003399"/>
                </a:solidFill>
                <a:cs typeface="Times New Roman" pitchFamily="18" charset="0"/>
              </a:rPr>
              <a:t>заказник «</a:t>
            </a:r>
            <a:r>
              <a:rPr lang="ru-RU" sz="2400" b="1" dirty="0" err="1" smtClean="0">
                <a:solidFill>
                  <a:srgbClr val="003399"/>
                </a:solidFill>
                <a:cs typeface="Times New Roman" pitchFamily="18" charset="0"/>
              </a:rPr>
              <a:t>Цимлянский</a:t>
            </a:r>
            <a:r>
              <a:rPr lang="ru-RU" sz="2400" b="1" dirty="0" smtClean="0">
                <a:solidFill>
                  <a:srgbClr val="003399"/>
                </a:solidFill>
                <a:cs typeface="Times New Roman" pitchFamily="18" charset="0"/>
              </a:rPr>
              <a:t>»;</a:t>
            </a:r>
          </a:p>
          <a:p>
            <a:endParaRPr lang="ru-RU" sz="2400" b="1" dirty="0" smtClean="0">
              <a:solidFill>
                <a:srgbClr val="003399"/>
              </a:solidFill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3399"/>
                </a:solidFill>
                <a:cs typeface="Times New Roman" pitchFamily="18" charset="0"/>
              </a:rPr>
              <a:t>Природный парк «Донской»;</a:t>
            </a:r>
          </a:p>
          <a:p>
            <a:endParaRPr lang="ru-RU" sz="2400" b="1" dirty="0" smtClean="0">
              <a:solidFill>
                <a:srgbClr val="003399"/>
              </a:solidFill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3399"/>
                </a:solidFill>
                <a:cs typeface="Times New Roman" pitchFamily="18" charset="0"/>
              </a:rPr>
              <a:t>70 памятников природы;</a:t>
            </a:r>
          </a:p>
          <a:p>
            <a:endParaRPr lang="ru-RU" sz="2400" b="1" dirty="0" smtClean="0">
              <a:solidFill>
                <a:srgbClr val="003399"/>
              </a:solidFill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3399"/>
                </a:solidFill>
                <a:cs typeface="Times New Roman" pitchFamily="18" charset="0"/>
              </a:rPr>
              <a:t>Водно-болотные угодья международного значения</a:t>
            </a:r>
          </a:p>
          <a:p>
            <a:r>
              <a:rPr lang="ru-RU" sz="2400" b="1" dirty="0" smtClean="0">
                <a:solidFill>
                  <a:srgbClr val="003399"/>
                </a:solidFill>
                <a:cs typeface="Times New Roman" pitchFamily="18" charset="0"/>
              </a:rPr>
              <a:t>«Весёловское водохранилище» и «Озеро </a:t>
            </a:r>
            <a:r>
              <a:rPr lang="ru-RU" sz="2400" b="1" dirty="0" err="1" smtClean="0">
                <a:solidFill>
                  <a:srgbClr val="003399"/>
                </a:solidFill>
                <a:cs typeface="Times New Roman" pitchFamily="18" charset="0"/>
              </a:rPr>
              <a:t>Маныч-Гудило</a:t>
            </a:r>
            <a:r>
              <a:rPr lang="ru-RU" sz="2400" b="1" dirty="0" smtClean="0">
                <a:solidFill>
                  <a:srgbClr val="003399"/>
                </a:solidFill>
                <a:cs typeface="Times New Roman" pitchFamily="18" charset="0"/>
              </a:rPr>
              <a:t>»</a:t>
            </a:r>
          </a:p>
          <a:p>
            <a:endParaRPr lang="ru-RU" sz="20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2" descr="89-08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500174"/>
            <a:ext cx="2300289" cy="2877987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85728"/>
            <a:ext cx="60837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latin typeface="Bookman Old Style" pitchFamily="18" charset="0"/>
                <a:cs typeface="Times New Roman" pitchFamily="18" charset="0"/>
              </a:rPr>
              <a:t>В классе мы провели конкурс сочинений 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Bookman Old Style" pitchFamily="18" charset="0"/>
                <a:cs typeface="Times New Roman" pitchFamily="18" charset="0"/>
              </a:rPr>
              <a:t>   «Что я знаю о Красной книге?»</a:t>
            </a:r>
            <a:endParaRPr lang="ru-RU" sz="2400" b="1" dirty="0">
              <a:solidFill>
                <a:srgbClr val="0000FF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4" name="Picture 5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4813" y="214291"/>
            <a:ext cx="2217097" cy="2357453"/>
          </a:xfrm>
          <a:prstGeom prst="rect">
            <a:avLst/>
          </a:prstGeom>
          <a:noFill/>
          <a:ln w="38100">
            <a:solidFill>
              <a:srgbClr val="FF3B3B"/>
            </a:solidFill>
            <a:miter lim="800000"/>
            <a:headEnd/>
            <a:tailEnd/>
          </a:ln>
        </p:spPr>
      </p:pic>
      <p:pic>
        <p:nvPicPr>
          <p:cNvPr id="1028" name="Picture 4" descr="C:\Users\Sailos\Desktop\2011_03_20\IMG_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1500174"/>
            <a:ext cx="1643074" cy="2318684"/>
          </a:xfrm>
          <a:prstGeom prst="rect">
            <a:avLst/>
          </a:prstGeom>
          <a:noFill/>
        </p:spPr>
      </p:pic>
      <p:pic>
        <p:nvPicPr>
          <p:cNvPr id="1026" name="Picture 2" descr="C:\Users\Sailos\Desktop\2011_03_20\IM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184334"/>
            <a:ext cx="1702665" cy="2405453"/>
          </a:xfrm>
          <a:prstGeom prst="rect">
            <a:avLst/>
          </a:prstGeom>
          <a:noFill/>
        </p:spPr>
      </p:pic>
      <p:pic>
        <p:nvPicPr>
          <p:cNvPr id="1029" name="Picture 5" descr="C:\Users\Sailos\Desktop\2011_03_20\IMG_00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4214818"/>
            <a:ext cx="1643074" cy="2339322"/>
          </a:xfrm>
          <a:prstGeom prst="rect">
            <a:avLst/>
          </a:prstGeom>
          <a:noFill/>
        </p:spPr>
      </p:pic>
      <p:pic>
        <p:nvPicPr>
          <p:cNvPr id="1031" name="Picture 7" descr="C:\Users\Sailos\Pictures\MP Navigator EX\2011_03_20\IM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68" y="2928934"/>
            <a:ext cx="1714512" cy="2380899"/>
          </a:xfrm>
          <a:prstGeom prst="rect">
            <a:avLst/>
          </a:prstGeom>
          <a:noFill/>
        </p:spPr>
      </p:pic>
      <p:pic>
        <p:nvPicPr>
          <p:cNvPr id="1032" name="Picture 8" descr="C:\Users\Sailos\Pictures\MP Navigator EX\2011_03_20\IMG_0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71933" y="1142984"/>
            <a:ext cx="1770631" cy="2253975"/>
          </a:xfrm>
          <a:prstGeom prst="rect">
            <a:avLst/>
          </a:prstGeom>
          <a:noFill/>
        </p:spPr>
      </p:pic>
      <p:pic>
        <p:nvPicPr>
          <p:cNvPr id="1033" name="Picture 9" descr="C:\Users\Sailos\Pictures\MP Navigator EX\2011_03_20\IMG_0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496" y="3500438"/>
            <a:ext cx="1767397" cy="2443144"/>
          </a:xfrm>
          <a:prstGeom prst="rect">
            <a:avLst/>
          </a:prstGeom>
          <a:noFill/>
        </p:spPr>
      </p:pic>
      <p:pic>
        <p:nvPicPr>
          <p:cNvPr id="1034" name="Picture 10" descr="C:\Users\Sailos\Pictures\MP Navigator EX\2011_03_20\IMG_0004.jpg"/>
          <p:cNvPicPr>
            <a:picLocks noChangeAspect="1" noChangeArrowheads="1"/>
          </p:cNvPicPr>
          <p:nvPr/>
        </p:nvPicPr>
        <p:blipFill>
          <a:blip r:embed="rId10" cstate="print"/>
          <a:srcRect l="17391" r="34655" b="5504"/>
          <a:stretch>
            <a:fillRect/>
          </a:stretch>
        </p:blipFill>
        <p:spPr bwMode="auto">
          <a:xfrm>
            <a:off x="214282" y="4071942"/>
            <a:ext cx="1928826" cy="2457744"/>
          </a:xfrm>
          <a:prstGeom prst="rect">
            <a:avLst/>
          </a:prstGeom>
          <a:noFill/>
        </p:spPr>
      </p:pic>
      <p:pic>
        <p:nvPicPr>
          <p:cNvPr id="1036" name="Picture 12" descr="C:\Users\Sailos\Pictures\MP Navigator EX\2011_03_20\IMG_000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3108" y="4357694"/>
            <a:ext cx="1636697" cy="2314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8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8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8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8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8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2" name="Rectangle 4"/>
          <p:cNvSpPr>
            <a:spLocks noChangeArrowheads="1"/>
          </p:cNvSpPr>
          <p:nvPr/>
        </p:nvSpPr>
        <p:spPr bwMode="auto">
          <a:xfrm>
            <a:off x="250825" y="193675"/>
            <a:ext cx="87137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3" name="Picture 5" descr="MC900437507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42852"/>
            <a:ext cx="2644775" cy="29527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14546" y="2571744"/>
            <a:ext cx="707236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3200" b="1" i="1" dirty="0" smtClean="0">
                <a:solidFill>
                  <a:srgbClr val="EA0000"/>
                </a:solidFill>
                <a:latin typeface="Times New Roman" pitchFamily="18" charset="0"/>
                <a:cs typeface="Times New Roman" pitchFamily="18" charset="0"/>
              </a:rPr>
              <a:t> Запретить охоту.</a:t>
            </a:r>
          </a:p>
          <a:p>
            <a:pPr>
              <a:buFontTx/>
              <a:buChar char="•"/>
            </a:pPr>
            <a:r>
              <a:rPr lang="ru-RU" sz="3200" b="1" i="1" dirty="0" smtClean="0">
                <a:solidFill>
                  <a:srgbClr val="EA0000"/>
                </a:solidFill>
                <a:latin typeface="Times New Roman" pitchFamily="18" charset="0"/>
                <a:cs typeface="Times New Roman" pitchFamily="18" charset="0"/>
              </a:rPr>
              <a:t> Запретить чрезмерную   </a:t>
            </a:r>
          </a:p>
          <a:p>
            <a:r>
              <a:rPr lang="ru-RU" sz="3200" b="1" i="1" dirty="0" smtClean="0">
                <a:solidFill>
                  <a:srgbClr val="EA0000"/>
                </a:solidFill>
                <a:latin typeface="Times New Roman" pitchFamily="18" charset="0"/>
                <a:cs typeface="Times New Roman" pitchFamily="18" charset="0"/>
              </a:rPr>
              <a:t>  добычу животных.</a:t>
            </a:r>
          </a:p>
          <a:p>
            <a:pPr>
              <a:buFontTx/>
              <a:buChar char="•"/>
            </a:pPr>
            <a:r>
              <a:rPr lang="ru-RU" sz="3200" b="1" i="1" dirty="0" smtClean="0">
                <a:solidFill>
                  <a:srgbClr val="EA0000"/>
                </a:solidFill>
                <a:latin typeface="Times New Roman" pitchFamily="18" charset="0"/>
                <a:cs typeface="Times New Roman" pitchFamily="18" charset="0"/>
              </a:rPr>
              <a:t> Запретить разрушать </a:t>
            </a:r>
          </a:p>
          <a:p>
            <a:r>
              <a:rPr lang="ru-RU" sz="3200" b="1" i="1" dirty="0" smtClean="0">
                <a:solidFill>
                  <a:srgbClr val="EA0000"/>
                </a:solidFill>
                <a:latin typeface="Times New Roman" pitchFamily="18" charset="0"/>
                <a:cs typeface="Times New Roman" pitchFamily="18" charset="0"/>
              </a:rPr>
              <a:t>  места обитания  животных.</a:t>
            </a:r>
          </a:p>
          <a:p>
            <a:pPr>
              <a:buFontTx/>
              <a:buChar char="•"/>
            </a:pPr>
            <a:r>
              <a:rPr lang="ru-RU" sz="3200" b="1" i="1" dirty="0" smtClean="0">
                <a:solidFill>
                  <a:srgbClr val="EA0000"/>
                </a:solidFill>
                <a:latin typeface="Times New Roman" pitchFamily="18" charset="0"/>
                <a:cs typeface="Times New Roman" pitchFamily="18" charset="0"/>
              </a:rPr>
              <a:t> Охранять заповедники.</a:t>
            </a:r>
          </a:p>
          <a:p>
            <a:pPr>
              <a:buFontTx/>
              <a:buChar char="•"/>
            </a:pPr>
            <a:r>
              <a:rPr lang="ru-RU" sz="3200" b="1" i="1" dirty="0" smtClean="0">
                <a:solidFill>
                  <a:srgbClr val="EA0000"/>
                </a:solidFill>
                <a:latin typeface="Times New Roman" pitchFamily="18" charset="0"/>
                <a:cs typeface="Times New Roman" pitchFamily="18" charset="0"/>
              </a:rPr>
              <a:t> Заботиться о размножении.</a:t>
            </a:r>
            <a:endParaRPr lang="ru-RU" sz="3200" b="1" i="1" dirty="0">
              <a:solidFill>
                <a:srgbClr val="EA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714356"/>
            <a:ext cx="49637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u="sng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Чтобы сохранить</a:t>
            </a:r>
          </a:p>
          <a:p>
            <a:r>
              <a:rPr lang="ru-RU" sz="4800" b="1" u="sng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животных нужно:</a:t>
            </a:r>
            <a:endParaRPr lang="ru-RU" sz="3600" u="sng" dirty="0">
              <a:latin typeface="+mj-lt"/>
              <a:cs typeface="Times New Roman" pitchFamily="18" charset="0"/>
            </a:endParaRPr>
          </a:p>
        </p:txBody>
      </p:sp>
      <p:pic>
        <p:nvPicPr>
          <p:cNvPr id="6" name="Picture 2" descr="http://www.lihoborka.narod.ru/readbook/p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14818"/>
            <a:ext cx="1947940" cy="1932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658196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00FF"/>
                </a:solidFill>
              </a:rPr>
              <a:t>Что </a:t>
            </a:r>
            <a:r>
              <a:rPr lang="ru-RU" sz="3200" b="1" dirty="0" smtClean="0">
                <a:solidFill>
                  <a:srgbClr val="0000FF"/>
                </a:solidFill>
              </a:rPr>
              <a:t>можем сделать мы, </a:t>
            </a:r>
            <a:r>
              <a:rPr lang="ru-RU" sz="3200" b="1" dirty="0">
                <a:solidFill>
                  <a:srgbClr val="0000FF"/>
                </a:solidFill>
              </a:rPr>
              <a:t>чтобы спасти исчезающие и редкие виды </a:t>
            </a:r>
            <a:r>
              <a:rPr lang="ru-RU" sz="3200" b="1" dirty="0" smtClean="0">
                <a:solidFill>
                  <a:srgbClr val="0000FF"/>
                </a:solidFill>
              </a:rPr>
              <a:t>животных? </a:t>
            </a:r>
            <a:r>
              <a:rPr lang="ru-RU" sz="3200" b="1" dirty="0">
                <a:solidFill>
                  <a:srgbClr val="0000FF"/>
                </a:solidFill>
              </a:rPr>
              <a:t/>
            </a:r>
            <a:br>
              <a:rPr lang="ru-RU" sz="3200" b="1" dirty="0">
                <a:solidFill>
                  <a:srgbClr val="0000FF"/>
                </a:solidFill>
              </a:rPr>
            </a:br>
            <a:endParaRPr lang="ru-RU" sz="3200" b="1" dirty="0">
              <a:solidFill>
                <a:srgbClr val="0000FF"/>
              </a:solidFill>
            </a:endParaRPr>
          </a:p>
        </p:txBody>
      </p:sp>
      <p:pic>
        <p:nvPicPr>
          <p:cNvPr id="5" name="Picture 5" descr="img9"/>
          <p:cNvPicPr>
            <a:picLocks noChangeAspect="1" noChangeArrowheads="1"/>
          </p:cNvPicPr>
          <p:nvPr/>
        </p:nvPicPr>
        <p:blipFill>
          <a:blip r:embed="rId2"/>
          <a:srcRect l="68888" b="49461"/>
          <a:stretch>
            <a:fillRect/>
          </a:stretch>
        </p:blipFill>
        <p:spPr bwMode="auto">
          <a:xfrm>
            <a:off x="428596" y="4214818"/>
            <a:ext cx="1647616" cy="1597014"/>
          </a:xfrm>
          <a:prstGeom prst="rect">
            <a:avLst/>
          </a:prstGeom>
          <a:noFill/>
        </p:spPr>
      </p:pic>
      <p:pic>
        <p:nvPicPr>
          <p:cNvPr id="6" name="Picture 5" descr="img9"/>
          <p:cNvPicPr>
            <a:picLocks noChangeAspect="1" noChangeArrowheads="1"/>
          </p:cNvPicPr>
          <p:nvPr/>
        </p:nvPicPr>
        <p:blipFill>
          <a:blip r:embed="rId2"/>
          <a:srcRect l="33464" r="36771" b="48352"/>
          <a:stretch>
            <a:fillRect/>
          </a:stretch>
        </p:blipFill>
        <p:spPr bwMode="auto">
          <a:xfrm>
            <a:off x="500034" y="2500306"/>
            <a:ext cx="1500198" cy="1553281"/>
          </a:xfrm>
          <a:prstGeom prst="rect">
            <a:avLst/>
          </a:prstGeom>
          <a:noFill/>
        </p:spPr>
      </p:pic>
      <p:pic>
        <p:nvPicPr>
          <p:cNvPr id="7" name="Picture 5" descr="img9"/>
          <p:cNvPicPr>
            <a:picLocks noChangeAspect="1" noChangeArrowheads="1"/>
          </p:cNvPicPr>
          <p:nvPr/>
        </p:nvPicPr>
        <p:blipFill>
          <a:blip r:embed="rId2"/>
          <a:srcRect r="69133" b="50117"/>
          <a:stretch>
            <a:fillRect/>
          </a:stretch>
        </p:blipFill>
        <p:spPr bwMode="auto">
          <a:xfrm>
            <a:off x="428596" y="785794"/>
            <a:ext cx="1571636" cy="151550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14546" y="1142984"/>
            <a:ext cx="47900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Правила друзей природы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9" name="Picture 6" descr="img10"/>
          <p:cNvPicPr>
            <a:picLocks noChangeAspect="1" noChangeArrowheads="1"/>
          </p:cNvPicPr>
          <p:nvPr/>
        </p:nvPicPr>
        <p:blipFill>
          <a:blip r:embed="rId3"/>
          <a:srcRect r="58045"/>
          <a:stretch>
            <a:fillRect/>
          </a:stretch>
        </p:blipFill>
        <p:spPr bwMode="auto">
          <a:xfrm>
            <a:off x="7286644" y="928670"/>
            <a:ext cx="1556511" cy="1571636"/>
          </a:xfrm>
          <a:prstGeom prst="rect">
            <a:avLst/>
          </a:prstGeom>
          <a:noFill/>
        </p:spPr>
      </p:pic>
      <p:pic>
        <p:nvPicPr>
          <p:cNvPr id="10" name="Picture 6" descr="img10"/>
          <p:cNvPicPr>
            <a:picLocks noChangeAspect="1" noChangeArrowheads="1"/>
          </p:cNvPicPr>
          <p:nvPr/>
        </p:nvPicPr>
        <p:blipFill>
          <a:blip r:embed="rId3"/>
          <a:srcRect l="54255"/>
          <a:stretch>
            <a:fillRect/>
          </a:stretch>
        </p:blipFill>
        <p:spPr bwMode="auto">
          <a:xfrm>
            <a:off x="7286644" y="2857496"/>
            <a:ext cx="1605509" cy="150880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214546" y="1785926"/>
            <a:ext cx="50006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buFont typeface="Arial" pitchFamily="34" charset="0"/>
              <a:buAutoNum type="arabicPeriod"/>
            </a:pPr>
            <a:r>
              <a:rPr lang="ru-RU" sz="2400" dirty="0" smtClean="0"/>
              <a:t>Не сори.</a:t>
            </a:r>
          </a:p>
          <a:p>
            <a:pPr marL="533400" indent="-533400">
              <a:buFont typeface="Arial" pitchFamily="34" charset="0"/>
              <a:buAutoNum type="arabicPeriod"/>
            </a:pPr>
            <a:r>
              <a:rPr lang="ru-RU" sz="2400" dirty="0" smtClean="0"/>
              <a:t>Не разжигай костёр.</a:t>
            </a:r>
          </a:p>
          <a:p>
            <a:pPr marL="533400" indent="-533400">
              <a:buFont typeface="Arial" pitchFamily="34" charset="0"/>
              <a:buAutoNum type="arabicPeriod"/>
            </a:pPr>
            <a:r>
              <a:rPr lang="ru-RU" sz="2400" dirty="0" smtClean="0"/>
              <a:t>Не ломай ветки деревьев и кустарников.</a:t>
            </a:r>
          </a:p>
          <a:p>
            <a:pPr marL="533400" indent="-533400">
              <a:buFont typeface="Arial" pitchFamily="34" charset="0"/>
              <a:buAutoNum type="arabicPeriod"/>
            </a:pPr>
            <a:r>
              <a:rPr lang="ru-RU" sz="2400" dirty="0" smtClean="0"/>
              <a:t>Не топчи траву и цветы. </a:t>
            </a:r>
          </a:p>
          <a:p>
            <a:pPr marL="533400" indent="-533400">
              <a:buFont typeface="Arial" pitchFamily="34" charset="0"/>
              <a:buAutoNum type="arabicPeriod"/>
            </a:pPr>
            <a:r>
              <a:rPr lang="ru-RU" sz="2400" dirty="0" smtClean="0"/>
              <a:t>Не лови диких животных и  не уноси их домой.</a:t>
            </a:r>
          </a:p>
          <a:p>
            <a:pPr marL="533400" indent="-533400">
              <a:buFont typeface="Arial" pitchFamily="34" charset="0"/>
              <a:buAutoNum type="arabicPeriod"/>
            </a:pPr>
            <a:r>
              <a:rPr lang="ru-RU" sz="2400" dirty="0" smtClean="0"/>
              <a:t>Не разоряй птичьих гнёзд.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85984" y="4857760"/>
            <a:ext cx="64294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tabLst>
                <a:tab pos="9144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Никогда не обижай – ни пчелу, ни мошку,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tabLst>
                <a:tab pos="9144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Ни улитку, ни жучка – темненькое брюшко.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tabLst>
                <a:tab pos="9144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Ни кузнечика, в траве, скачущего ловко.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tabLst>
                <a:tab pos="9144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Ни блестящую в листве – божью коровку.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tabLst>
                <a:tab pos="9144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Ни синицу, ни дрозда, ни крота слепого.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tabLst>
                <a:tab pos="9144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Ни за что и никогда не обижай живого!</a:t>
            </a:r>
            <a:endParaRPr lang="ru-RU" b="1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62" y="142852"/>
            <a:ext cx="7386638" cy="3214710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Выводы исследования:</a:t>
            </a:r>
          </a:p>
          <a:p>
            <a:pPr algn="ctr">
              <a:buFontTx/>
              <a:buNone/>
            </a:pPr>
            <a:endParaRPr lang="ru-RU" sz="1100" b="1" dirty="0" smtClean="0"/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В Красную книгу занесены  животные и растения, которые находятся на грани исчезновения.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Красная книга – сигнал тревоги и обращение к людям за  помощью. 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Нужно сохранять живую планету с тем многообразием жизненных форм, которые были даны нам самой Природой.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Проблемы охраны природы превратились в один из важнейших приоритетов национального развития. </a:t>
            </a:r>
          </a:p>
          <a:p>
            <a:pPr algn="ctr">
              <a:buFontTx/>
              <a:buNone/>
            </a:pPr>
            <a:endParaRPr lang="ru-RU" sz="1800" b="1" dirty="0" smtClean="0"/>
          </a:p>
          <a:p>
            <a:pPr algn="ctr">
              <a:buFontTx/>
              <a:buNone/>
            </a:pPr>
            <a:endParaRPr lang="ru-RU" sz="1800" b="1" dirty="0" smtClean="0"/>
          </a:p>
          <a:p>
            <a:pPr>
              <a:buFontTx/>
              <a:buNone/>
            </a:pPr>
            <a:endParaRPr lang="ru-RU" sz="18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357562"/>
            <a:ext cx="83582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32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Результат исследования: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sz="2400" dirty="0" smtClean="0">
                <a:latin typeface="+mj-lt"/>
                <a:cs typeface="Times New Roman" pitchFamily="18" charset="0"/>
              </a:rPr>
              <a:t>Создание макета книги</a:t>
            </a:r>
          </a:p>
          <a:p>
            <a:r>
              <a:rPr lang="ru-RU" sz="2400" dirty="0" smtClean="0">
                <a:latin typeface="+mj-lt"/>
                <a:cs typeface="Times New Roman" pitchFamily="18" charset="0"/>
              </a:rPr>
              <a:t>                       «Красная  книга  Ростовской области»</a:t>
            </a:r>
          </a:p>
          <a:p>
            <a:endParaRPr lang="ru-RU" sz="2000" dirty="0" smtClean="0">
              <a:latin typeface="+mj-l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4786322"/>
            <a:ext cx="434766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Перспективные планы:</a:t>
            </a:r>
          </a:p>
          <a:p>
            <a:endParaRPr lang="ru-RU" sz="32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5429264"/>
            <a:ext cx="75252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+mj-lt"/>
                <a:cs typeface="Times New Roman" pitchFamily="18" charset="0"/>
              </a:rPr>
              <a:t>Исследовать редкие виды растений на территории  </a:t>
            </a:r>
          </a:p>
          <a:p>
            <a:r>
              <a:rPr lang="ru-RU" sz="2400" dirty="0" smtClean="0">
                <a:latin typeface="+mj-lt"/>
                <a:cs typeface="Times New Roman" pitchFamily="18" charset="0"/>
              </a:rPr>
              <a:t>Ростовской области и пополнить ими нашу книгу-макет.</a:t>
            </a:r>
            <a:endParaRPr lang="ru-RU" sz="2400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  <p:bldP spid="5" grpId="0"/>
      <p:bldP spid="4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62900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0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7158" y="1285860"/>
            <a:ext cx="84528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E5050A"/>
                </a:solidFill>
                <a:latin typeface="+mj-lt"/>
                <a:cs typeface="Times New Roman" pitchFamily="18" charset="0"/>
              </a:rPr>
              <a:t>Любите родную природу – озёра, леса и поля.</a:t>
            </a:r>
          </a:p>
          <a:p>
            <a:r>
              <a:rPr lang="ru-RU" sz="2400" b="1" dirty="0" smtClean="0">
                <a:solidFill>
                  <a:srgbClr val="E5050A"/>
                </a:solidFill>
                <a:latin typeface="+mj-lt"/>
                <a:cs typeface="Times New Roman" pitchFamily="18" charset="0"/>
              </a:rPr>
              <a:t>Ведь это же наша с тобою навеки родная земля.</a:t>
            </a:r>
          </a:p>
          <a:p>
            <a:r>
              <a:rPr lang="ru-RU" sz="2400" b="1" dirty="0" smtClean="0">
                <a:solidFill>
                  <a:srgbClr val="E5050A"/>
                </a:solidFill>
                <a:latin typeface="+mj-lt"/>
                <a:cs typeface="Times New Roman" pitchFamily="18" charset="0"/>
              </a:rPr>
              <a:t>На ней мы с тобою родились, живём мы с тобою на ней!</a:t>
            </a:r>
          </a:p>
          <a:p>
            <a:r>
              <a:rPr lang="ru-RU" sz="2400" b="1" dirty="0" smtClean="0">
                <a:solidFill>
                  <a:srgbClr val="E5050A"/>
                </a:solidFill>
                <a:latin typeface="+mj-lt"/>
                <a:cs typeface="Times New Roman" pitchFamily="18" charset="0"/>
              </a:rPr>
              <a:t>Так будем же, люди, все вместе мы к ней относится добрей!</a:t>
            </a:r>
            <a:endParaRPr lang="ru-RU" sz="2400" b="1" dirty="0">
              <a:solidFill>
                <a:srgbClr val="E5050A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214414" y="4000504"/>
            <a:ext cx="6715172" cy="9286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Берегите природу!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357166"/>
            <a:ext cx="79788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Над проектом работали учащиеся 3 класса:</a:t>
            </a:r>
            <a:endParaRPr lang="ru-RU" sz="32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1071546"/>
            <a:ext cx="364582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000099"/>
                </a:solidFill>
              </a:rPr>
              <a:t>Рогоженко</a:t>
            </a:r>
            <a:r>
              <a:rPr lang="ru-RU" sz="2800" b="1" dirty="0" smtClean="0">
                <a:solidFill>
                  <a:srgbClr val="000099"/>
                </a:solidFill>
              </a:rPr>
              <a:t> Юля</a:t>
            </a:r>
          </a:p>
          <a:p>
            <a:r>
              <a:rPr lang="ru-RU" sz="2800" b="1" dirty="0" smtClean="0">
                <a:solidFill>
                  <a:srgbClr val="000099"/>
                </a:solidFill>
              </a:rPr>
              <a:t>Пономарёв Андрей</a:t>
            </a:r>
          </a:p>
          <a:p>
            <a:r>
              <a:rPr lang="ru-RU" sz="2800" b="1" dirty="0" smtClean="0">
                <a:solidFill>
                  <a:srgbClr val="000099"/>
                </a:solidFill>
              </a:rPr>
              <a:t>Демченко Ксения</a:t>
            </a:r>
          </a:p>
          <a:p>
            <a:r>
              <a:rPr lang="ru-RU" sz="2800" b="1" dirty="0" err="1" smtClean="0">
                <a:solidFill>
                  <a:srgbClr val="000099"/>
                </a:solidFill>
              </a:rPr>
              <a:t>Белокудренко</a:t>
            </a:r>
            <a:r>
              <a:rPr lang="ru-RU" sz="2800" b="1" dirty="0" smtClean="0">
                <a:solidFill>
                  <a:srgbClr val="000099"/>
                </a:solidFill>
              </a:rPr>
              <a:t> София</a:t>
            </a:r>
          </a:p>
          <a:p>
            <a:r>
              <a:rPr lang="ru-RU" sz="2800" b="1" dirty="0" smtClean="0">
                <a:solidFill>
                  <a:srgbClr val="000099"/>
                </a:solidFill>
              </a:rPr>
              <a:t>Дубина Руслан</a:t>
            </a:r>
          </a:p>
          <a:p>
            <a:r>
              <a:rPr lang="ru-RU" sz="2800" b="1" dirty="0" smtClean="0">
                <a:solidFill>
                  <a:srgbClr val="000099"/>
                </a:solidFill>
              </a:rPr>
              <a:t>Воронова Татьяна</a:t>
            </a:r>
          </a:p>
          <a:p>
            <a:r>
              <a:rPr lang="ru-RU" sz="2800" b="1" dirty="0" err="1" smtClean="0">
                <a:solidFill>
                  <a:srgbClr val="000099"/>
                </a:solidFill>
              </a:rPr>
              <a:t>Бурачинская</a:t>
            </a:r>
            <a:r>
              <a:rPr lang="ru-RU" sz="2800" b="1" dirty="0" smtClean="0">
                <a:solidFill>
                  <a:srgbClr val="000099"/>
                </a:solidFill>
              </a:rPr>
              <a:t> Настя</a:t>
            </a:r>
          </a:p>
          <a:p>
            <a:r>
              <a:rPr lang="ru-RU" sz="2800" b="1" dirty="0" smtClean="0">
                <a:solidFill>
                  <a:srgbClr val="000099"/>
                </a:solidFill>
              </a:rPr>
              <a:t>Туева Люда</a:t>
            </a:r>
          </a:p>
          <a:p>
            <a:r>
              <a:rPr lang="ru-RU" sz="2800" b="1" dirty="0" err="1" smtClean="0">
                <a:solidFill>
                  <a:srgbClr val="000099"/>
                </a:solidFill>
              </a:rPr>
              <a:t>Ненахова</a:t>
            </a:r>
            <a:r>
              <a:rPr lang="ru-RU" sz="2800" b="1" dirty="0" smtClean="0">
                <a:solidFill>
                  <a:srgbClr val="000099"/>
                </a:solidFill>
              </a:rPr>
              <a:t> Виола</a:t>
            </a:r>
            <a:endParaRPr lang="ru-RU" sz="2800" b="1" dirty="0" smtClean="0">
              <a:solidFill>
                <a:srgbClr val="000099"/>
              </a:solidFill>
            </a:endParaRPr>
          </a:p>
          <a:p>
            <a:r>
              <a:rPr lang="ru-RU" sz="2800" b="1" dirty="0" smtClean="0">
                <a:solidFill>
                  <a:srgbClr val="000099"/>
                </a:solidFill>
              </a:rPr>
              <a:t>Иванченко Вика</a:t>
            </a:r>
          </a:p>
          <a:p>
            <a:endParaRPr lang="ru-RU" sz="28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img15.nnm.ru/c/0/b/2/9/9e4f478b1f07305b3c639fa545e.jpg"/>
          <p:cNvPicPr>
            <a:picLocks noChangeAspect="1" noChangeArrowheads="1"/>
          </p:cNvPicPr>
          <p:nvPr/>
        </p:nvPicPr>
        <p:blipFill>
          <a:blip r:embed="rId2" cstate="print"/>
          <a:srcRect l="3004" r="3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5715016"/>
            <a:ext cx="8067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 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комановы.PHILKA\Рабочий стол\урок\j031049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714488"/>
            <a:ext cx="28194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 rot="20897459">
            <a:off x="6839913" y="1970091"/>
            <a:ext cx="11772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Красная</a:t>
            </a:r>
          </a:p>
          <a:p>
            <a:pPr algn="ctr"/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 книга </a:t>
            </a:r>
            <a:endParaRPr lang="ru-RU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85728"/>
            <a:ext cx="76324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742700"/>
                </a:solidFill>
                <a:latin typeface="+mj-lt"/>
                <a:ea typeface="Cambria Math" pitchFamily="18" charset="0"/>
              </a:rPr>
              <a:t>Мы узнали, что Красная книга – это одна из  форм </a:t>
            </a:r>
          </a:p>
          <a:p>
            <a:r>
              <a:rPr lang="ru-RU" sz="2000" b="1" i="1" dirty="0" smtClean="0">
                <a:solidFill>
                  <a:srgbClr val="742700"/>
                </a:solidFill>
                <a:latin typeface="+mj-lt"/>
                <a:ea typeface="Cambria Math" pitchFamily="18" charset="0"/>
              </a:rPr>
              <a:t>охраны редких и находящихся под угрозой исчезновения видов </a:t>
            </a:r>
          </a:p>
          <a:p>
            <a:r>
              <a:rPr lang="ru-RU" sz="2000" b="1" i="1" dirty="0" smtClean="0">
                <a:solidFill>
                  <a:srgbClr val="742700"/>
                </a:solidFill>
                <a:latin typeface="+mj-lt"/>
                <a:ea typeface="Cambria Math" pitchFamily="18" charset="0"/>
              </a:rPr>
              <a:t>животных и растений.</a:t>
            </a:r>
          </a:p>
          <a:p>
            <a:r>
              <a:rPr lang="ru-RU" sz="2000" b="1" i="1" dirty="0" smtClean="0">
                <a:solidFill>
                  <a:srgbClr val="742700"/>
                </a:solidFill>
                <a:latin typeface="+mj-lt"/>
                <a:ea typeface="Cambria Math" pitchFamily="18" charset="0"/>
              </a:rPr>
              <a:t>Она имеет статус  справочного и юридического документа.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596" y="1643050"/>
            <a:ext cx="61283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742700"/>
                </a:solidFill>
                <a:latin typeface="+mj-lt"/>
                <a:ea typeface="Cambria Math" pitchFamily="18" charset="0"/>
              </a:rPr>
              <a:t>Выделяют несколько уровней Красных книг:</a:t>
            </a:r>
          </a:p>
          <a:p>
            <a:r>
              <a:rPr lang="ru-RU" sz="2000" b="1" i="1" dirty="0" smtClean="0">
                <a:solidFill>
                  <a:srgbClr val="742700"/>
                </a:solidFill>
                <a:latin typeface="+mj-lt"/>
                <a:ea typeface="Cambria Math" pitchFamily="18" charset="0"/>
              </a:rPr>
              <a:t>международные – в масштабах планеты;</a:t>
            </a:r>
          </a:p>
          <a:p>
            <a:r>
              <a:rPr lang="ru-RU" sz="2000" b="1" i="1" dirty="0" smtClean="0">
                <a:solidFill>
                  <a:srgbClr val="742700"/>
                </a:solidFill>
                <a:latin typeface="+mj-lt"/>
                <a:ea typeface="Cambria Math" pitchFamily="18" charset="0"/>
              </a:rPr>
              <a:t>национальные – в рамках государств;</a:t>
            </a:r>
          </a:p>
          <a:p>
            <a:r>
              <a:rPr lang="ru-RU" sz="2000" b="1" i="1" dirty="0" smtClean="0">
                <a:solidFill>
                  <a:srgbClr val="742700"/>
                </a:solidFill>
                <a:latin typeface="+mj-lt"/>
                <a:ea typeface="Cambria Math" pitchFamily="18" charset="0"/>
              </a:rPr>
              <a:t>региональные – в рамках конкретной территории</a:t>
            </a:r>
            <a:r>
              <a:rPr lang="ru-RU" dirty="0" smtClean="0">
                <a:solidFill>
                  <a:srgbClr val="742700"/>
                </a:solidFill>
                <a:latin typeface="Bookman Old Style" pitchFamily="18" charset="0"/>
                <a:ea typeface="Cambria Math" pitchFamily="18" charset="0"/>
              </a:rPr>
              <a:t>.</a:t>
            </a:r>
            <a:endParaRPr lang="ru-RU" dirty="0">
              <a:solidFill>
                <a:srgbClr val="742700"/>
              </a:solidFill>
              <a:latin typeface="Bookman Old Style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21468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993300"/>
                </a:solidFill>
                <a:latin typeface="+mj-lt"/>
                <a:ea typeface="Cambria Math" pitchFamily="18" charset="0"/>
              </a:rPr>
              <a:t>Почему книгу назвали именно «Красная книга»?</a:t>
            </a:r>
            <a:endParaRPr lang="ru-RU" sz="2400" b="1" i="1" dirty="0">
              <a:solidFill>
                <a:srgbClr val="993300"/>
              </a:solidFill>
              <a:latin typeface="+mj-lt"/>
              <a:ea typeface="Cambria Math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414338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ru-RU" b="1" dirty="0" smtClean="0">
                <a:solidFill>
                  <a:srgbClr val="EE0000"/>
                </a:solidFill>
                <a:latin typeface="Comic Sans MS" pitchFamily="66" charset="0"/>
              </a:rPr>
              <a:t>Красный цвет – сигнал тревоги, опасности, предупреждения.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EE0000"/>
                </a:solidFill>
                <a:latin typeface="Comic Sans MS" pitchFamily="66" charset="0"/>
              </a:rPr>
              <a:t>Он, как красный сигнал светофора, предупреждает: 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EE0000"/>
                </a:solidFill>
                <a:latin typeface="Comic Sans MS" pitchFamily="66" charset="0"/>
              </a:rPr>
              <a:t>«Осторожно! Может случиться беда».</a:t>
            </a:r>
            <a:endParaRPr lang="ru-RU" b="1" dirty="0">
              <a:solidFill>
                <a:srgbClr val="EE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3714752"/>
            <a:ext cx="90137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                                       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                                       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                                        </a:t>
            </a:r>
            <a:r>
              <a:rPr lang="ru-RU" sz="2000" b="1" dirty="0" smtClean="0">
                <a:solidFill>
                  <a:srgbClr val="EE0000"/>
                </a:solidFill>
                <a:latin typeface="Comic Sans MS" pitchFamily="66" charset="0"/>
              </a:rPr>
              <a:t>Красная книга красная,</a:t>
            </a:r>
          </a:p>
          <a:p>
            <a:r>
              <a:rPr lang="ru-RU" sz="2000" b="1" dirty="0" smtClean="0">
                <a:solidFill>
                  <a:srgbClr val="EE0000"/>
                </a:solidFill>
                <a:latin typeface="Comic Sans MS" pitchFamily="66" charset="0"/>
              </a:rPr>
              <a:t>                                    Может значит она, </a:t>
            </a:r>
          </a:p>
          <a:p>
            <a:r>
              <a:rPr lang="ru-RU" sz="2000" b="1" dirty="0" smtClean="0">
                <a:solidFill>
                  <a:srgbClr val="EE0000"/>
                </a:solidFill>
                <a:latin typeface="Comic Sans MS" pitchFamily="66" charset="0"/>
              </a:rPr>
              <a:t>                                    Что природа умрёт?</a:t>
            </a:r>
          </a:p>
          <a:p>
            <a:r>
              <a:rPr lang="ru-RU" sz="2000" b="1" dirty="0" smtClean="0">
                <a:solidFill>
                  <a:srgbClr val="EE0000"/>
                </a:solidFill>
                <a:latin typeface="Comic Sans MS" pitchFamily="66" charset="0"/>
              </a:rPr>
              <a:t>                                    Цель у неё иная:</a:t>
            </a:r>
          </a:p>
          <a:p>
            <a:endParaRPr lang="ru-RU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           Всё живое хранить зовёт</a:t>
            </a:r>
            <a:r>
              <a:rPr lang="ru-RU" sz="3200" dirty="0" smtClean="0">
                <a:solidFill>
                  <a:srgbClr val="FF0000"/>
                </a:solidFill>
              </a:rPr>
              <a:t>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Красная книга Росс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357562"/>
            <a:ext cx="2143140" cy="291974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3143248"/>
            <a:ext cx="2810385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Информирует</a:t>
            </a:r>
            <a:endParaRPr lang="ru-RU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Times New Roman" pitchFamily="18" charset="0"/>
              </a:rPr>
              <a:t>Из неё мы узнаём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Times New Roman" pitchFamily="18" charset="0"/>
              </a:rPr>
              <a:t> какие виды животных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Times New Roman" pitchFamily="18" charset="0"/>
              </a:rPr>
              <a:t> и растений в опасности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86446" y="4857760"/>
            <a:ext cx="3187091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Советует, 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Times New Roman" pitchFamily="18" charset="0"/>
              </a:rPr>
              <a:t>как сохранить  редкие 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Times New Roman" pitchFamily="18" charset="0"/>
              </a:rPr>
              <a:t>виды растений и животных.</a:t>
            </a:r>
          </a:p>
          <a:p>
            <a:endParaRPr lang="ru-RU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15008" y="3143248"/>
            <a:ext cx="22226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Призывает 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Times New Roman" pitchFamily="18" charset="0"/>
              </a:rPr>
              <a:t>изучать эти виды.</a:t>
            </a:r>
            <a:endParaRPr lang="ru-RU" b="1" i="1" dirty="0">
              <a:solidFill>
                <a:schemeClr val="accent3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857760"/>
            <a:ext cx="3039935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Предупреждает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Times New Roman" pitchFamily="18" charset="0"/>
              </a:rPr>
              <a:t>об их исчезновении.</a:t>
            </a:r>
            <a:endParaRPr lang="ru-RU" b="1" i="1" dirty="0" smtClean="0">
              <a:solidFill>
                <a:schemeClr val="accent3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</a:p>
          <a:p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285728"/>
            <a:ext cx="8215370" cy="283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i="1" dirty="0" smtClean="0">
                <a:latin typeface="+mj-lt"/>
                <a:cs typeface="Times New Roman" pitchFamily="18" charset="0"/>
              </a:rPr>
              <a:t>Каждая страна имеет свою Красную книгу. В неё заносят редкие, исчезающие или сокращающиеся виды животных и растений, обитающие на территории этой страны.</a:t>
            </a:r>
          </a:p>
          <a:p>
            <a:pPr>
              <a:lnSpc>
                <a:spcPct val="90000"/>
              </a:lnSpc>
            </a:pPr>
            <a:endParaRPr lang="ru-RU" b="1" i="1" dirty="0" smtClean="0">
              <a:latin typeface="+mj-lt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b="1" i="1" dirty="0" smtClean="0">
                <a:latin typeface="+mj-lt"/>
                <a:cs typeface="Times New Roman" pitchFamily="18" charset="0"/>
              </a:rPr>
              <a:t> Есть такая книга и в нашей стране. Она появилась в 1978 году и в нее входило 154 вида животных, затем этот список был дополнен  до 463 видов.</a:t>
            </a:r>
          </a:p>
          <a:p>
            <a:pPr>
              <a:lnSpc>
                <a:spcPct val="90000"/>
              </a:lnSpc>
            </a:pPr>
            <a:r>
              <a:rPr lang="ru-RU" b="1" i="1" dirty="0" smtClean="0">
                <a:latin typeface="+mj-lt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b="1" i="1" dirty="0" smtClean="0">
                <a:latin typeface="+mj-lt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endParaRPr lang="ru-RU" b="1" i="1" dirty="0" smtClean="0">
              <a:latin typeface="+mj-lt"/>
            </a:endParaRPr>
          </a:p>
          <a:p>
            <a:pPr algn="ctr">
              <a:lnSpc>
                <a:spcPct val="90000"/>
              </a:lnSpc>
            </a:pPr>
            <a:endParaRPr lang="ru-RU" dirty="0" smtClean="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571472" y="2000240"/>
            <a:ext cx="74478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+mj-lt"/>
                <a:cs typeface="Times New Roman" pitchFamily="18" charset="0"/>
              </a:rPr>
              <a:t>Красная книга – это документ временного действия, её переиздают </a:t>
            </a:r>
          </a:p>
          <a:p>
            <a:r>
              <a:rPr lang="ru-RU" b="1" i="1" dirty="0" smtClean="0">
                <a:latin typeface="+mj-lt"/>
                <a:cs typeface="Times New Roman" pitchFamily="18" charset="0"/>
              </a:rPr>
              <a:t>1 раз в 10 лет, потому что с каждым годом появляются новые виды </a:t>
            </a:r>
          </a:p>
          <a:p>
            <a:r>
              <a:rPr lang="ru-RU" b="1" i="1" dirty="0" smtClean="0">
                <a:latin typeface="+mj-lt"/>
                <a:cs typeface="Times New Roman" pitchFamily="18" charset="0"/>
              </a:rPr>
              <a:t>животных и растений, нуждающиеся в охране и защите.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28596" y="285728"/>
            <a:ext cx="8286808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660033"/>
                </a:solidFill>
              </a:rPr>
              <a:t>В Красной </a:t>
            </a:r>
            <a:r>
              <a:rPr lang="ru-RU" sz="2400" b="1" dirty="0">
                <a:solidFill>
                  <a:srgbClr val="660033"/>
                </a:solidFill>
              </a:rPr>
              <a:t>книге Российской Федерации приняты шесть </a:t>
            </a:r>
          </a:p>
          <a:p>
            <a:r>
              <a:rPr lang="ru-RU" sz="2400" b="1" dirty="0">
                <a:solidFill>
                  <a:srgbClr val="660033"/>
                </a:solidFill>
              </a:rPr>
              <a:t>категорий </a:t>
            </a:r>
            <a:r>
              <a:rPr lang="ru-RU" sz="2400" b="1" dirty="0" smtClean="0">
                <a:solidFill>
                  <a:srgbClr val="660033"/>
                </a:solidFill>
              </a:rPr>
              <a:t>редкости:</a:t>
            </a:r>
            <a:r>
              <a:rPr lang="ru-RU" sz="2000" b="1" dirty="0" smtClean="0">
                <a:solidFill>
                  <a:srgbClr val="660033"/>
                </a:solidFill>
              </a:rPr>
              <a:t> </a:t>
            </a:r>
          </a:p>
          <a:p>
            <a:endParaRPr lang="ru-RU" sz="2000" b="1" dirty="0" smtClean="0">
              <a:solidFill>
                <a:srgbClr val="660033"/>
              </a:solidFill>
            </a:endParaRPr>
          </a:p>
          <a:p>
            <a:endParaRPr lang="ru-RU" sz="2000" b="1" dirty="0" smtClean="0">
              <a:solidFill>
                <a:srgbClr val="660033"/>
              </a:solidFill>
            </a:endParaRPr>
          </a:p>
          <a:p>
            <a:r>
              <a:rPr lang="ru-RU" sz="2000" b="1" dirty="0" smtClean="0">
                <a:solidFill>
                  <a:srgbClr val="660033"/>
                </a:solidFill>
              </a:rPr>
              <a:t>               0  </a:t>
            </a:r>
            <a:r>
              <a:rPr lang="ru-RU" sz="2000" b="1" dirty="0">
                <a:solidFill>
                  <a:srgbClr val="660033"/>
                </a:solidFill>
              </a:rPr>
              <a:t>– вероятно исчезнувшие</a:t>
            </a:r>
            <a:r>
              <a:rPr lang="ru-RU" sz="2000" b="1" dirty="0" smtClean="0">
                <a:solidFill>
                  <a:srgbClr val="660033"/>
                </a:solidFill>
              </a:rPr>
              <a:t>;</a:t>
            </a:r>
          </a:p>
          <a:p>
            <a:r>
              <a:rPr lang="ru-RU" sz="2000" b="1" dirty="0" smtClean="0">
                <a:solidFill>
                  <a:srgbClr val="660033"/>
                </a:solidFill>
              </a:rPr>
              <a:t> </a:t>
            </a:r>
          </a:p>
          <a:p>
            <a:r>
              <a:rPr lang="ru-RU" sz="2000" b="1" dirty="0" smtClean="0">
                <a:solidFill>
                  <a:srgbClr val="660033"/>
                </a:solidFill>
              </a:rPr>
              <a:t>               1 – находящиеся под угрозой </a:t>
            </a:r>
          </a:p>
          <a:p>
            <a:r>
              <a:rPr lang="ru-RU" sz="2000" b="1" dirty="0" smtClean="0">
                <a:solidFill>
                  <a:srgbClr val="660033"/>
                </a:solidFill>
              </a:rPr>
              <a:t>                     исчезновения; </a:t>
            </a:r>
            <a:r>
              <a:rPr lang="ru-RU" sz="2000" b="1" dirty="0">
                <a:solidFill>
                  <a:srgbClr val="660033"/>
                </a:solidFill>
              </a:rPr>
              <a:t/>
            </a:r>
            <a:br>
              <a:rPr lang="ru-RU" sz="2000" b="1" dirty="0">
                <a:solidFill>
                  <a:srgbClr val="660033"/>
                </a:solidFill>
              </a:rPr>
            </a:br>
            <a:r>
              <a:rPr lang="ru-RU" sz="2000" b="1" dirty="0" smtClean="0">
                <a:solidFill>
                  <a:srgbClr val="660033"/>
                </a:solidFill>
              </a:rPr>
              <a:t>                                                   </a:t>
            </a:r>
            <a:r>
              <a:rPr lang="ru-RU" sz="2000" b="1" dirty="0">
                <a:solidFill>
                  <a:srgbClr val="660033"/>
                </a:solidFill>
              </a:rPr>
              <a:t/>
            </a:r>
            <a:br>
              <a:rPr lang="ru-RU" sz="2000" b="1" dirty="0">
                <a:solidFill>
                  <a:srgbClr val="660033"/>
                </a:solidFill>
              </a:rPr>
            </a:br>
            <a:r>
              <a:rPr lang="ru-RU" sz="2000" b="1" dirty="0" smtClean="0">
                <a:solidFill>
                  <a:srgbClr val="660033"/>
                </a:solidFill>
              </a:rPr>
              <a:t>               2 </a:t>
            </a:r>
            <a:r>
              <a:rPr lang="ru-RU" sz="2000" b="1" dirty="0">
                <a:solidFill>
                  <a:srgbClr val="660033"/>
                </a:solidFill>
              </a:rPr>
              <a:t>– сокращающиеся в численности; </a:t>
            </a:r>
            <a:endParaRPr lang="ru-RU" sz="2000" b="1" dirty="0" smtClean="0">
              <a:solidFill>
                <a:srgbClr val="660033"/>
              </a:solidFill>
            </a:endParaRPr>
          </a:p>
          <a:p>
            <a:r>
              <a:rPr lang="ru-RU" sz="2000" b="1" dirty="0">
                <a:solidFill>
                  <a:srgbClr val="660033"/>
                </a:solidFill>
              </a:rPr>
              <a:t/>
            </a:r>
            <a:br>
              <a:rPr lang="ru-RU" sz="2000" b="1" dirty="0">
                <a:solidFill>
                  <a:srgbClr val="660033"/>
                </a:solidFill>
              </a:rPr>
            </a:br>
            <a:r>
              <a:rPr lang="ru-RU" sz="2000" b="1" dirty="0" smtClean="0">
                <a:solidFill>
                  <a:srgbClr val="660033"/>
                </a:solidFill>
              </a:rPr>
              <a:t>               3 </a:t>
            </a:r>
            <a:r>
              <a:rPr lang="ru-RU" sz="2000" b="1" dirty="0">
                <a:solidFill>
                  <a:srgbClr val="660033"/>
                </a:solidFill>
              </a:rPr>
              <a:t>– редкие</a:t>
            </a:r>
            <a:r>
              <a:rPr lang="ru-RU" sz="2000" b="1" dirty="0" smtClean="0">
                <a:solidFill>
                  <a:srgbClr val="660033"/>
                </a:solidFill>
              </a:rPr>
              <a:t>;</a:t>
            </a:r>
          </a:p>
          <a:p>
            <a:r>
              <a:rPr lang="ru-RU" sz="2000" b="1" dirty="0" smtClean="0">
                <a:solidFill>
                  <a:srgbClr val="660033"/>
                </a:solidFill>
              </a:rPr>
              <a:t> </a:t>
            </a:r>
          </a:p>
          <a:p>
            <a:endParaRPr lang="ru-RU" sz="2000" b="1" dirty="0" smtClean="0">
              <a:solidFill>
                <a:srgbClr val="660033"/>
              </a:solidFill>
            </a:endParaRPr>
          </a:p>
          <a:p>
            <a:r>
              <a:rPr lang="ru-RU" sz="2000" b="1" dirty="0">
                <a:solidFill>
                  <a:srgbClr val="660033"/>
                </a:solidFill>
              </a:rPr>
              <a:t> </a:t>
            </a:r>
            <a:r>
              <a:rPr lang="ru-RU" sz="2000" b="1" dirty="0" smtClean="0">
                <a:solidFill>
                  <a:srgbClr val="660033"/>
                </a:solidFill>
              </a:rPr>
              <a:t>              4 </a:t>
            </a:r>
            <a:r>
              <a:rPr lang="ru-RU" sz="2000" b="1" dirty="0">
                <a:solidFill>
                  <a:srgbClr val="660033"/>
                </a:solidFill>
              </a:rPr>
              <a:t>– неопределенные по </a:t>
            </a:r>
            <a:r>
              <a:rPr lang="ru-RU" sz="2000" b="1" dirty="0" smtClean="0">
                <a:solidFill>
                  <a:srgbClr val="660033"/>
                </a:solidFill>
              </a:rPr>
              <a:t>статусу</a:t>
            </a:r>
            <a:r>
              <a:rPr lang="ru-RU" sz="2000" b="1" dirty="0">
                <a:solidFill>
                  <a:srgbClr val="660033"/>
                </a:solidFill>
              </a:rPr>
              <a:t>,</a:t>
            </a:r>
            <a:r>
              <a:rPr lang="ru-RU" sz="2000" b="1" dirty="0" smtClean="0">
                <a:solidFill>
                  <a:srgbClr val="660033"/>
                </a:solidFill>
              </a:rPr>
              <a:t> малоизвестные;</a:t>
            </a:r>
          </a:p>
          <a:p>
            <a:r>
              <a:rPr lang="ru-RU" sz="2000" b="1" dirty="0">
                <a:solidFill>
                  <a:srgbClr val="660033"/>
                </a:solidFill>
              </a:rPr>
              <a:t/>
            </a:r>
            <a:br>
              <a:rPr lang="ru-RU" sz="2000" b="1" dirty="0">
                <a:solidFill>
                  <a:srgbClr val="660033"/>
                </a:solidFill>
              </a:rPr>
            </a:br>
            <a:r>
              <a:rPr lang="ru-RU" sz="2000" b="1" dirty="0" smtClean="0">
                <a:solidFill>
                  <a:srgbClr val="660033"/>
                </a:solidFill>
              </a:rPr>
              <a:t>               5 </a:t>
            </a:r>
            <a:r>
              <a:rPr lang="ru-RU" sz="2000" b="1" dirty="0">
                <a:solidFill>
                  <a:srgbClr val="660033"/>
                </a:solidFill>
              </a:rPr>
              <a:t>– восстанавливаемые и восстанавливающиеся.</a:t>
            </a:r>
            <a:r>
              <a:rPr lang="ru-RU" dirty="0"/>
              <a:t> </a:t>
            </a:r>
          </a:p>
        </p:txBody>
      </p:sp>
      <p:pic>
        <p:nvPicPr>
          <p:cNvPr id="3" name="Picture 4" descr="news_red_boo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420495" y="1571612"/>
            <a:ext cx="3294909" cy="2928958"/>
          </a:xfrm>
          <a:prstGeom prst="rect">
            <a:avLst/>
          </a:prstGeom>
        </p:spPr>
      </p:pic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42910" y="1500174"/>
            <a:ext cx="390498" cy="563574"/>
          </a:xfrm>
          <a:prstGeom prst="foldedCorner">
            <a:avLst>
              <a:gd name="adj" fmla="val 12500"/>
            </a:avLst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42910" y="2285992"/>
            <a:ext cx="390498" cy="563574"/>
          </a:xfrm>
          <a:prstGeom prst="foldedCorner">
            <a:avLst>
              <a:gd name="adj" fmla="val 12500"/>
            </a:avLst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642910" y="3071810"/>
            <a:ext cx="390498" cy="563574"/>
          </a:xfrm>
          <a:prstGeom prst="foldedCorner">
            <a:avLst>
              <a:gd name="adj" fmla="val 12500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642910" y="5357826"/>
            <a:ext cx="390498" cy="563574"/>
          </a:xfrm>
          <a:prstGeom prst="foldedCorner">
            <a:avLst>
              <a:gd name="adj" fmla="val 12500"/>
            </a:avLst>
          </a:prstGeom>
          <a:solidFill>
            <a:srgbClr val="00B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642910" y="4572008"/>
            <a:ext cx="390498" cy="563574"/>
          </a:xfrm>
          <a:prstGeom prst="foldedCorner">
            <a:avLst>
              <a:gd name="adj" fmla="val 12500"/>
            </a:avLst>
          </a:prstGeom>
          <a:solidFill>
            <a:schemeClr val="bg1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642910" y="3857628"/>
            <a:ext cx="390498" cy="563574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5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5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5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5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5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5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51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51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51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51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51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51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5534" y="714356"/>
            <a:ext cx="81069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Редкие и исчезающие животные Ростовской области.</a:t>
            </a:r>
          </a:p>
          <a:p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214290"/>
            <a:ext cx="3320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FF"/>
                </a:solidFill>
              </a:rPr>
              <a:t>Тема исследования: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714488"/>
            <a:ext cx="32927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FF"/>
                </a:solidFill>
              </a:rPr>
              <a:t>Цель исследования: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3429000"/>
            <a:ext cx="846526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Познакомиться с  редкими и исчезающими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видами животных Ростовской области.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Выяснить причины исчезновения животных.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Ознакомиться с мерами по охране редких и исчезающих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животных.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Установить, какое влияние на животных оказывает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деятельность человека и что мы можем сделать, чтобы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помочь сохранить исчезающих животных.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472" y="2928934"/>
            <a:ext cx="3671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FF"/>
                </a:solidFill>
              </a:rPr>
              <a:t>Задачи исследования: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3857628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2214554"/>
            <a:ext cx="7786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Изучить Красную книгу Ростовской области.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2910" y="185736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EEA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ДОНСКОЙ КРАЙ -  </a:t>
            </a:r>
            <a:br>
              <a:rPr lang="ru-RU" sz="2800" b="1" dirty="0" smtClean="0">
                <a:solidFill>
                  <a:srgbClr val="2EEA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2EEA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ЭТО ЦЕЛЫЙ МУЗЕЙ </a:t>
            </a:r>
            <a:br>
              <a:rPr lang="ru-RU" sz="2800" b="1" dirty="0" smtClean="0">
                <a:solidFill>
                  <a:srgbClr val="2EEA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2EEA8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ПОД ОТКРЫТЫМ НЕБОМ</a:t>
            </a:r>
            <a:endParaRPr lang="ru-RU" sz="2800" b="1" dirty="0">
              <a:solidFill>
                <a:srgbClr val="2EEA8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000108"/>
            <a:ext cx="6739590" cy="514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000108"/>
            <a:ext cx="6650173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4" presetClass="exit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PE30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0"/>
            <a:ext cx="5436096" cy="387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-214346" y="785794"/>
            <a:ext cx="4103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  <a:t>Природа </a:t>
            </a:r>
            <a:b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  <a:t>Ростовской </a:t>
            </a:r>
            <a:endParaRPr lang="en-US" sz="2400" b="1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  <a:t>области </a:t>
            </a:r>
            <a:b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  <a:t>очень</a:t>
            </a:r>
            <a:endParaRPr lang="en-US" sz="2400" b="1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  <a:t> разнообразна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4437112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  <a:t>Это определило </a:t>
            </a:r>
            <a:b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  <a:t>видовое богатство </a:t>
            </a:r>
            <a:b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  <a:t>животного мира,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  <a:t>среди которого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Bookman Old Style" pitchFamily="18" charset="0"/>
              </a:rPr>
              <a:t>есть редкие виды.</a:t>
            </a:r>
            <a:endParaRPr lang="ru-RU" sz="2400" b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09528"/>
            <a:ext cx="5397963" cy="40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142852"/>
            <a:ext cx="2387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Гипотеза:</a:t>
            </a:r>
            <a:endParaRPr lang="ru-RU" sz="32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2444</TotalTime>
  <Words>1721</Words>
  <Application>Microsoft Office PowerPoint</Application>
  <PresentationFormat>Экран (4:3)</PresentationFormat>
  <Paragraphs>300</Paragraphs>
  <Slides>35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ВЫХУХОЛЬ РУССКАЯ </vt:lpstr>
      <vt:lpstr>Слайд 16</vt:lpstr>
      <vt:lpstr>Слайд 17</vt:lpstr>
      <vt:lpstr>Слайд 18</vt:lpstr>
      <vt:lpstr>Слайд 19</vt:lpstr>
      <vt:lpstr>Слайд 20</vt:lpstr>
      <vt:lpstr>СТЕПНОЙ ОРЁЛ живёт в юго-восточных районах области</vt:lpstr>
      <vt:lpstr>Слайд 22</vt:lpstr>
      <vt:lpstr>Слайд 23</vt:lpstr>
      <vt:lpstr>Слайд 24</vt:lpstr>
      <vt:lpstr>Слайд 25</vt:lpstr>
      <vt:lpstr>Слайд 26</vt:lpstr>
      <vt:lpstr>Слайд 27</vt:lpstr>
      <vt:lpstr>Что надо делать, чтобы спасти исчезающие и редкие виды животных?  </vt:lpstr>
      <vt:lpstr>Слайд 29</vt:lpstr>
      <vt:lpstr>Слайд 30</vt:lpstr>
      <vt:lpstr>Что можем сделать мы, чтобы спасти исчезающие и редкие виды животных?  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SaiLos</dc:creator>
  <cp:lastModifiedBy>Sailos</cp:lastModifiedBy>
  <cp:revision>215</cp:revision>
  <dcterms:created xsi:type="dcterms:W3CDTF">2011-02-26T08:09:01Z</dcterms:created>
  <dcterms:modified xsi:type="dcterms:W3CDTF">2012-01-05T20:57:12Z</dcterms:modified>
</cp:coreProperties>
</file>