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77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5478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34235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895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6247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1248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2254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54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66014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810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33903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C6037-1A6B-410B-A96C-4B8F53AFB211}" type="datetimeFigureOut">
              <a:rPr lang="ru-RU" smtClean="0"/>
              <a:t>26.02.2014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FFC6A-8AE2-4AFD-85CC-88C476AE402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2575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C4%E0%ED%E8%FF#.D0.93.D0.B5.D0.BE.D0.B3.D1.80.D0.B0.D1.84.D0.B8.D1.8F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3507"/>
            <a:ext cx="9187856" cy="6887448"/>
          </a:xfrm>
          <a:prstGeom prst="rect">
            <a:avLst/>
          </a:prstGeom>
        </p:spPr>
      </p:pic>
      <p:sp>
        <p:nvSpPr>
          <p:cNvPr id="6" name="Горизонтальный свиток 5"/>
          <p:cNvSpPr/>
          <p:nvPr/>
        </p:nvSpPr>
        <p:spPr>
          <a:xfrm>
            <a:off x="2687184" y="310207"/>
            <a:ext cx="3456384" cy="2016224"/>
          </a:xfrm>
          <a:prstGeom prst="horizontalScroll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456143" y="810488"/>
            <a:ext cx="2664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Дания.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453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4370"/>
            <a:ext cx="10224417" cy="7345850"/>
          </a:xfrm>
        </p:spPr>
      </p:pic>
    </p:spTree>
    <p:extLst>
      <p:ext uri="{BB962C8B-B14F-4D97-AF65-F5344CB8AC3E}">
        <p14:creationId xmlns:p14="http://schemas.microsoft.com/office/powerpoint/2010/main" val="3089925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6680" y="-204551"/>
            <a:ext cx="9416735" cy="7062551"/>
          </a:xfrm>
        </p:spPr>
      </p:pic>
    </p:spTree>
    <p:extLst>
      <p:ext uri="{BB962C8B-B14F-4D97-AF65-F5344CB8AC3E}">
        <p14:creationId xmlns:p14="http://schemas.microsoft.com/office/powerpoint/2010/main" val="1688185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60648"/>
            <a:ext cx="8074583" cy="6117108"/>
          </a:xfrm>
        </p:spPr>
      </p:pic>
      <p:sp>
        <p:nvSpPr>
          <p:cNvPr id="5" name="Лента лицом вверх 4"/>
          <p:cNvSpPr/>
          <p:nvPr/>
        </p:nvSpPr>
        <p:spPr>
          <a:xfrm>
            <a:off x="467544" y="2060848"/>
            <a:ext cx="8208912" cy="2376264"/>
          </a:xfrm>
          <a:prstGeom prst="ribbon2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3419872" y="2445945"/>
            <a:ext cx="352839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solidFill>
                  <a:srgbClr val="FF0000"/>
                </a:solidFill>
              </a:rPr>
              <a:t>Все!</a:t>
            </a:r>
            <a:endParaRPr lang="ru-RU" sz="88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2048651"/>
            <a:ext cx="12241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dirty="0" smtClean="0">
                <a:solidFill>
                  <a:srgbClr val="FF0000"/>
                </a:solidFill>
              </a:rPr>
              <a:t>. .</a:t>
            </a:r>
            <a:endParaRPr lang="ru-RU" sz="7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618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683568" y="188640"/>
            <a:ext cx="7992888" cy="6480720"/>
          </a:xfrm>
          <a:prstGeom prst="horizontalScroll">
            <a:avLst/>
          </a:prstGeom>
          <a:blipFill>
            <a:blip r:embed="rId2"/>
            <a:tile tx="0" ty="0" sx="100000" sy="100000" flip="none" algn="tl"/>
          </a:blip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503548" y="1484784"/>
            <a:ext cx="8352928" cy="42780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600" b="1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Королевство </a:t>
            </a:r>
            <a:r>
              <a:rPr kumimoji="0" lang="ru-RU" altLang="ru-RU" sz="1600" b="1" i="0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Да́ния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 (</a:t>
            </a:r>
            <a:r>
              <a:rPr kumimoji="0" lang="ru-RU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дат. 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Kongeriget Danmark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) — государство в Северной Европе, старший член содружества государств Королевство Дания, в которое также входят Фарерские острова и Гренландия.Топонимика слова "Дания" в точности не известна; в источниках V- VI вв. упоминается др.-герм, племя даны, жившее на 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Ютландско </a:t>
            </a:r>
            <a:r>
              <a:rPr kumimoji="0" lang="ru-RU" altLang="ru-RU" sz="1600" b="0" i="1" u="none" strike="noStrike" cap="none" normalizeH="0" baseline="0" dirty="0" err="1" smtClean="0">
                <a:ln>
                  <a:noFill/>
                </a:ln>
                <a:effectLst/>
                <a:latin typeface="Arial" charset="0"/>
                <a:cs typeface="Arial" charset="0"/>
              </a:rPr>
              <a:t>остр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ове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. В IX в. при адм. устройстве пограничных земель империи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Карла</a:t>
            </a:r>
            <a:r>
              <a:rPr kumimoji="0" lang="ru-RU" altLang="ru-RU" sz="1600" b="0" i="0" u="none" strike="noStrike" cap="none" normalizeH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 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Великогобыла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образована Danmark - 'данская марка' (марка - др.-верх.-нем. 'граница, пограничные земли'), ставшая в XI в. гос-вом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Danmark.Дания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- самая южная из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скандинавски</a:t>
            </a:r>
            <a:r>
              <a:rPr lang="ru-RU" altLang="ru-RU" sz="1600" dirty="0">
                <a:latin typeface="Arial" charset="0"/>
                <a:cs typeface="Arial" charset="0"/>
              </a:rPr>
              <a:t>х</a:t>
            </a:r>
            <a:r>
              <a:rPr lang="ru-RU" altLang="ru-RU" sz="1600" dirty="0" smtClean="0">
                <a:latin typeface="Arial" charset="0"/>
                <a:cs typeface="Arial" charset="0"/>
              </a:rPr>
              <a:t>  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стран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, расположенная на юго-западе от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Швеции</a:t>
            </a:r>
            <a:r>
              <a:rPr lang="ru-RU" altLang="ru-RU" sz="1600" dirty="0">
                <a:latin typeface="Arial" charset="0"/>
                <a:cs typeface="Arial" charset="0"/>
              </a:rPr>
              <a:t>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и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на юге от Норвегии, с юга граничащая с Германией по суше. Дания омывается Балтийским и Северным морями. Территория страны включает в себя большой полуостров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Ютландия</a:t>
            </a:r>
            <a:r>
              <a:rPr lang="ru-RU" altLang="ru-RU" sz="1600" dirty="0">
                <a:latin typeface="Arial" charset="0"/>
                <a:cs typeface="Arial" charset="0"/>
              </a:rPr>
              <a:t>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и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409 островов Датского архипелага, среди которых наиболее известны такие, как Зеландия, Фюн, 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Северная Ютландия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, 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Лолланд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, Фальстер и Борнхольм.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  <a:hlinkClick r:id="rId3" tooltip="#География"/>
              </a:rPr>
              <a:t>  </a:t>
            </a:r>
            <a:endParaRPr kumimoji="0" lang="da-DK" altLang="ru-RU" sz="1600" b="0" i="0" u="none" strike="noStrike" cap="none" normalizeH="0" baseline="0" dirty="0" smtClean="0">
              <a:ln>
                <a:noFill/>
              </a:ln>
              <a:effectLst/>
              <a:latin typeface="Arial" charset="0"/>
              <a:cs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Дания — конституционная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монархия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главой государства является монарх, который осуществляет законодательную власть совместно с однопалатным парламентом —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фолькетинг</a:t>
            </a:r>
            <a:r>
              <a:rPr lang="ru-RU" altLang="ru-RU" sz="1600" dirty="0">
                <a:latin typeface="Arial" charset="0"/>
                <a:cs typeface="Arial" charset="0"/>
              </a:rPr>
              <a:t>о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м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(179 депутатов). Дания — член Евросоюза с 1973 года, но до сих пор не входит в Еврозону. Дания является одним из основателей </a:t>
            </a:r>
            <a:r>
              <a:rPr kumimoji="0" lang="da-DK" altLang="ru-RU" sz="1600" b="0" i="1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НАТО</a:t>
            </a:r>
            <a:r>
              <a:rPr lang="ru-RU" altLang="ru-RU" sz="1600" dirty="0">
                <a:latin typeface="Arial" charset="0"/>
                <a:cs typeface="Arial" charset="0"/>
              </a:rPr>
              <a:t>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и </a:t>
            </a:r>
            <a:r>
              <a:rPr kumimoji="0" lang="da-DK" altLang="ru-RU" sz="1600" b="0" i="0" u="none" strike="noStrike" cap="none" normalizeH="0" baseline="0" dirty="0" smtClean="0">
                <a:ln>
                  <a:noFill/>
                </a:ln>
                <a:effectLst/>
                <a:latin typeface="Arial" charset="0"/>
                <a:cs typeface="Arial" charset="0"/>
              </a:rPr>
              <a:t>Организации экономического сотрудничества и развития</a:t>
            </a:r>
          </a:p>
        </p:txBody>
      </p:sp>
      <p:pic>
        <p:nvPicPr>
          <p:cNvPr id="1026" name="Picture 2" descr="http://upload.wikimedia.org/wikipedia/commons/thumb/4/45/Arrow_Blue_Right_001.svg/10px-Arrow_Blue_Right_001.svg.png">
            <a:hlinkClick r:id="rId3" tooltip="#География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77600" y="228600"/>
            <a:ext cx="95250" cy="9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518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2536" y="-350944"/>
            <a:ext cx="9618465" cy="7213849"/>
          </a:xfrm>
        </p:spPr>
      </p:pic>
      <p:sp>
        <p:nvSpPr>
          <p:cNvPr id="5" name="Прямоугольник 4"/>
          <p:cNvSpPr/>
          <p:nvPr/>
        </p:nvSpPr>
        <p:spPr>
          <a:xfrm>
            <a:off x="467544" y="1052736"/>
            <a:ext cx="819065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Население Дании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Население — 5,587 млн человек по состоянию на октябрь 2012 </a:t>
            </a:r>
            <a:r>
              <a:rPr lang="ru-RU" dirty="0" smtClean="0">
                <a:solidFill>
                  <a:srgbClr val="FFFF00"/>
                </a:solidFill>
              </a:rPr>
              <a:t>года. </a:t>
            </a:r>
            <a:r>
              <a:rPr lang="ru-RU" dirty="0" smtClean="0">
                <a:solidFill>
                  <a:srgbClr val="FFFF00"/>
                </a:solidFill>
              </a:rPr>
              <a:t>Крупнейшие города — </a:t>
            </a:r>
            <a:r>
              <a:rPr lang="ru-RU" dirty="0" smtClean="0">
                <a:solidFill>
                  <a:srgbClr val="FFFF00"/>
                </a:solidFill>
              </a:rPr>
              <a:t>Копенгаген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(1 </a:t>
            </a:r>
            <a:r>
              <a:rPr lang="ru-RU" dirty="0" smtClean="0">
                <a:solidFill>
                  <a:srgbClr val="FFFF00"/>
                </a:solidFill>
              </a:rPr>
              <a:t>096 187 чел.), </a:t>
            </a:r>
            <a:r>
              <a:rPr lang="ru-RU" dirty="0" err="1" smtClean="0">
                <a:solidFill>
                  <a:srgbClr val="FFFF00"/>
                </a:solidFill>
              </a:rPr>
              <a:t>Орхус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(219 </a:t>
            </a:r>
            <a:r>
              <a:rPr lang="ru-RU" dirty="0" smtClean="0">
                <a:solidFill>
                  <a:srgbClr val="FFFF00"/>
                </a:solidFill>
              </a:rPr>
              <a:t>003 чел.), </a:t>
            </a:r>
            <a:r>
              <a:rPr lang="ru-RU" dirty="0" smtClean="0">
                <a:solidFill>
                  <a:srgbClr val="FFFF00"/>
                </a:solidFill>
              </a:rPr>
              <a:t>Оденсе  </a:t>
            </a:r>
            <a:r>
              <a:rPr lang="ru-RU" dirty="0" smtClean="0">
                <a:solidFill>
                  <a:srgbClr val="FFFF00"/>
                </a:solidFill>
              </a:rPr>
              <a:t>(145 300 чел.), </a:t>
            </a:r>
            <a:r>
              <a:rPr lang="ru-RU" dirty="0" err="1" smtClean="0">
                <a:solidFill>
                  <a:srgbClr val="FFFF00"/>
                </a:solidFill>
              </a:rPr>
              <a:t>Ольборг</a:t>
            </a:r>
            <a:r>
              <a:rPr lang="ru-RU" dirty="0" smtClean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(120 </a:t>
            </a:r>
            <a:r>
              <a:rPr lang="ru-RU" dirty="0" smtClean="0">
                <a:solidFill>
                  <a:srgbClr val="FFFF00"/>
                </a:solidFill>
              </a:rPr>
              <a:t>059 </a:t>
            </a:r>
            <a:r>
              <a:rPr lang="ru-RU" dirty="0" smtClean="0">
                <a:solidFill>
                  <a:srgbClr val="FFFF00"/>
                </a:solidFill>
              </a:rPr>
              <a:t>чел </a:t>
            </a:r>
            <a:r>
              <a:rPr lang="ru-RU" dirty="0" smtClean="0">
                <a:solidFill>
                  <a:srgbClr val="FFFF00"/>
                </a:solidFill>
              </a:rPr>
              <a:t>1 млн учащихся. Более 2 млн семей. Из 100 семей 54 владеют собственными домами.</a:t>
            </a:r>
          </a:p>
          <a:p>
            <a:r>
              <a:rPr lang="ru-RU" dirty="0" err="1" smtClean="0">
                <a:solidFill>
                  <a:srgbClr val="FFFF00"/>
                </a:solidFill>
              </a:rPr>
              <a:t>Бо́льшая</a:t>
            </a:r>
            <a:r>
              <a:rPr lang="ru-RU" dirty="0" smtClean="0">
                <a:solidFill>
                  <a:srgbClr val="FFFF00"/>
                </a:solidFill>
              </a:rPr>
              <a:t> часть населения — скандинавского происхождения, малые группы составляют </a:t>
            </a:r>
            <a:r>
              <a:rPr lang="ru-RU" dirty="0" err="1" smtClean="0">
                <a:solidFill>
                  <a:srgbClr val="FFFF00"/>
                </a:solidFill>
              </a:rPr>
              <a:t>инуиты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из Гренландии ), </a:t>
            </a:r>
            <a:r>
              <a:rPr lang="ru-RU" dirty="0" err="1" smtClean="0">
                <a:solidFill>
                  <a:srgbClr val="FFFF00"/>
                </a:solidFill>
              </a:rPr>
              <a:t>фарерцы</a:t>
            </a:r>
            <a:r>
              <a:rPr lang="ru-RU" dirty="0" smtClean="0">
                <a:solidFill>
                  <a:srgbClr val="FFFF00"/>
                </a:solidFill>
              </a:rPr>
              <a:t>, немцы, </a:t>
            </a:r>
            <a:r>
              <a:rPr lang="ru-RU" dirty="0" smtClean="0">
                <a:solidFill>
                  <a:srgbClr val="FFFF00"/>
                </a:solidFill>
              </a:rPr>
              <a:t>фризы</a:t>
            </a:r>
            <a:r>
              <a:rPr lang="ru-RU" dirty="0">
                <a:solidFill>
                  <a:srgbClr val="FFFF00"/>
                </a:solidFill>
              </a:rPr>
              <a:t> </a:t>
            </a:r>
            <a:r>
              <a:rPr lang="ru-RU" dirty="0" smtClean="0">
                <a:solidFill>
                  <a:srgbClr val="FFFF00"/>
                </a:solidFill>
              </a:rPr>
              <a:t>и </a:t>
            </a:r>
            <a:r>
              <a:rPr lang="ru-RU" dirty="0" smtClean="0">
                <a:solidFill>
                  <a:srgbClr val="FFFF00"/>
                </a:solidFill>
              </a:rPr>
              <a:t>иммигранты. По данным официальной статистики в 2003 году иммигранты составляли 6,2 % населения. На датском языке говорят на всей территории страны, хотя небольшая часть населения, проживающего на границе с Германией, также говорит на немецком. Многие датчане также хорошо владеют английским, особенно жители крупных городов и молодёжь, которая изучает английский в школах.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862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2576" y="-196374"/>
            <a:ext cx="10145864" cy="7070398"/>
          </a:xfrm>
        </p:spPr>
      </p:pic>
      <p:sp>
        <p:nvSpPr>
          <p:cNvPr id="5" name="Прямоугольник 4"/>
          <p:cNvSpPr/>
          <p:nvPr/>
        </p:nvSpPr>
        <p:spPr>
          <a:xfrm>
            <a:off x="971600" y="1196752"/>
            <a:ext cx="61744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FF00"/>
                </a:solidFill>
              </a:rPr>
              <a:t>Религия в Дании</a:t>
            </a:r>
            <a:endParaRPr lang="ru-RU" dirty="0" smtClean="0">
              <a:solidFill>
                <a:srgbClr val="FFFF00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По данным официальной статистики на январь 2002 года, 84,3 % датчан являются членами государственной </a:t>
            </a:r>
            <a:r>
              <a:rPr lang="ru-RU" dirty="0" smtClean="0">
                <a:solidFill>
                  <a:srgbClr val="FFFF00"/>
                </a:solidFill>
              </a:rPr>
              <a:t>Датской </a:t>
            </a:r>
            <a:r>
              <a:rPr lang="ru-RU" dirty="0" smtClean="0">
                <a:solidFill>
                  <a:srgbClr val="FFFF00"/>
                </a:solidFill>
              </a:rPr>
              <a:t>народной </a:t>
            </a:r>
            <a:r>
              <a:rPr lang="ru-RU" dirty="0" smtClean="0">
                <a:solidFill>
                  <a:srgbClr val="FFFF00"/>
                </a:solidFill>
              </a:rPr>
              <a:t>церкви(</a:t>
            </a:r>
            <a:r>
              <a:rPr lang="ru-RU" i="1" dirty="0" err="1" smtClean="0">
                <a:solidFill>
                  <a:srgbClr val="FFFF00"/>
                </a:solidFill>
              </a:rPr>
              <a:t>Den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</a:rPr>
              <a:t>Danske</a:t>
            </a:r>
            <a:r>
              <a:rPr lang="ru-RU" i="1" dirty="0" smtClean="0">
                <a:solidFill>
                  <a:srgbClr val="FFFF00"/>
                </a:solidFill>
              </a:rPr>
              <a:t> </a:t>
            </a:r>
            <a:r>
              <a:rPr lang="ru-RU" i="1" dirty="0" err="1" smtClean="0">
                <a:solidFill>
                  <a:srgbClr val="FFFF00"/>
                </a:solidFill>
              </a:rPr>
              <a:t>Folkekirke</a:t>
            </a:r>
            <a:r>
              <a:rPr lang="ru-RU" dirty="0" smtClean="0">
                <a:solidFill>
                  <a:srgbClr val="FFFF00"/>
                </a:solidFill>
              </a:rPr>
              <a:t>), известной также как Церковь Дании и принадлежащей к лютеранству.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Остальная часть населения исповедует в основном другие конфессии христианства. Это католики, адвентисты, баптисты, методисты, сторонники Армии Спасения и Датского пятидесятнического движения (Ассамблей Бога). Около 3 % — мусульмане.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256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Выноска-облако 3"/>
          <p:cNvSpPr/>
          <p:nvPr/>
        </p:nvSpPr>
        <p:spPr>
          <a:xfrm>
            <a:off x="683568" y="764704"/>
            <a:ext cx="6984776" cy="4680520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3059832" y="1268760"/>
            <a:ext cx="282070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6000" dirty="0" smtClean="0"/>
              <a:t>кстати…</a:t>
            </a:r>
            <a:endParaRPr lang="ru-RU" sz="6000" dirty="0"/>
          </a:p>
        </p:txBody>
      </p:sp>
      <p:sp>
        <p:nvSpPr>
          <p:cNvPr id="6" name="TextBox 5"/>
          <p:cNvSpPr txBox="1"/>
          <p:nvPr/>
        </p:nvSpPr>
        <p:spPr>
          <a:xfrm>
            <a:off x="1403648" y="2132856"/>
            <a:ext cx="532859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FF0000"/>
                </a:solidFill>
              </a:rPr>
              <a:t>Дания одна из самых «взрослых» стран мира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7526564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571" y="1"/>
            <a:ext cx="9148571" cy="6858000"/>
          </a:xfrm>
        </p:spPr>
      </p:pic>
      <p:sp>
        <p:nvSpPr>
          <p:cNvPr id="6" name="Круглая лента лицом вверх 5"/>
          <p:cNvSpPr/>
          <p:nvPr/>
        </p:nvSpPr>
        <p:spPr>
          <a:xfrm>
            <a:off x="539552" y="439217"/>
            <a:ext cx="8064896" cy="2088232"/>
          </a:xfrm>
          <a:prstGeom prst="ellipseRibbon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3635896" y="620688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Дания в картинках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9597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4584" y="-243408"/>
            <a:ext cx="9965248" cy="7549430"/>
          </a:xfrm>
        </p:spPr>
      </p:pic>
    </p:spTree>
    <p:extLst>
      <p:ext uri="{BB962C8B-B14F-4D97-AF65-F5344CB8AC3E}">
        <p14:creationId xmlns:p14="http://schemas.microsoft.com/office/powerpoint/2010/main" val="3728418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60648"/>
            <a:ext cx="3577927" cy="6240570"/>
          </a:xfrm>
        </p:spPr>
      </p:pic>
    </p:spTree>
    <p:extLst>
      <p:ext uri="{BB962C8B-B14F-4D97-AF65-F5344CB8AC3E}">
        <p14:creationId xmlns:p14="http://schemas.microsoft.com/office/powerpoint/2010/main" val="331906310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6552" y="-315416"/>
            <a:ext cx="9774567" cy="7330925"/>
          </a:xfrm>
        </p:spPr>
      </p:pic>
    </p:spTree>
    <p:extLst>
      <p:ext uri="{BB962C8B-B14F-4D97-AF65-F5344CB8AC3E}">
        <p14:creationId xmlns:p14="http://schemas.microsoft.com/office/powerpoint/2010/main" val="3197307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1468</TotalTime>
  <Words>47</Words>
  <Application>Microsoft Office PowerPoint</Application>
  <PresentationFormat>Экран (4:3)</PresentationFormat>
  <Paragraphs>14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Юлия</dc:creator>
  <cp:lastModifiedBy>Юлия</cp:lastModifiedBy>
  <cp:revision>7</cp:revision>
  <dcterms:created xsi:type="dcterms:W3CDTF">2014-02-26T13:54:45Z</dcterms:created>
  <dcterms:modified xsi:type="dcterms:W3CDTF">2014-02-27T17:09:30Z</dcterms:modified>
</cp:coreProperties>
</file>