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99CC00"/>
    <a:srgbClr val="FFCC00"/>
    <a:srgbClr val="CC0000"/>
    <a:srgbClr val="FFFF00"/>
    <a:srgbClr val="808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72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59ED96F-1C90-42CA-976B-BA02E7247E15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5553E840-0561-4D10-8715-FB8A72E34B5D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Размножение</a:t>
          </a:r>
          <a:endParaRPr lang="ru-RU" b="1" dirty="0">
            <a:solidFill>
              <a:schemeClr val="tx1"/>
            </a:solidFill>
          </a:endParaRPr>
        </a:p>
      </dgm:t>
    </dgm:pt>
    <dgm:pt modelId="{3CA8D427-4291-49BF-AB49-ED801F6A59D7}" type="parTrans" cxnId="{84E5E23C-B664-4970-B8C0-650E9637B42B}">
      <dgm:prSet/>
      <dgm:spPr/>
      <dgm:t>
        <a:bodyPr/>
        <a:lstStyle/>
        <a:p>
          <a:endParaRPr lang="ru-RU"/>
        </a:p>
      </dgm:t>
    </dgm:pt>
    <dgm:pt modelId="{557B3635-CC55-403C-9EA7-9C31CCCE8F30}" type="sibTrans" cxnId="{84E5E23C-B664-4970-B8C0-650E9637B42B}">
      <dgm:prSet/>
      <dgm:spPr/>
      <dgm:t>
        <a:bodyPr/>
        <a:lstStyle/>
        <a:p>
          <a:endParaRPr lang="ru-RU"/>
        </a:p>
      </dgm:t>
    </dgm:pt>
    <dgm:pt modelId="{EEC49515-8FFF-4730-9A46-283AD048C419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Половое</a:t>
          </a:r>
          <a:endParaRPr lang="ru-RU" b="1" dirty="0">
            <a:solidFill>
              <a:schemeClr val="tx1"/>
            </a:solidFill>
          </a:endParaRPr>
        </a:p>
      </dgm:t>
    </dgm:pt>
    <dgm:pt modelId="{7DAD48AE-6C25-4F8F-A3B2-38B0062DE7FC}" type="parTrans" cxnId="{BC9CDFD3-D175-418C-A39C-9DFC80939B94}">
      <dgm:prSet/>
      <dgm:spPr/>
      <dgm:t>
        <a:bodyPr/>
        <a:lstStyle/>
        <a:p>
          <a:endParaRPr lang="ru-RU"/>
        </a:p>
      </dgm:t>
    </dgm:pt>
    <dgm:pt modelId="{4A833ADC-7214-4EC5-A432-1203B5C75476}" type="sibTrans" cxnId="{BC9CDFD3-D175-418C-A39C-9DFC80939B94}">
      <dgm:prSet/>
      <dgm:spPr/>
      <dgm:t>
        <a:bodyPr/>
        <a:lstStyle/>
        <a:p>
          <a:endParaRPr lang="ru-RU"/>
        </a:p>
      </dgm:t>
    </dgm:pt>
    <dgm:pt modelId="{0573511B-32C5-4CED-83A9-A2767E52A8F0}">
      <dgm:prSet phldrT="[Текст]"/>
      <dgm:spPr/>
      <dgm:t>
        <a:bodyPr/>
        <a:lstStyle/>
        <a:p>
          <a:r>
            <a:rPr lang="ru-RU" b="1" dirty="0" smtClean="0">
              <a:solidFill>
                <a:schemeClr val="tx1"/>
              </a:solidFill>
            </a:rPr>
            <a:t>Бесполое</a:t>
          </a:r>
          <a:endParaRPr lang="ru-RU" b="1" dirty="0">
            <a:solidFill>
              <a:schemeClr val="tx1"/>
            </a:solidFill>
          </a:endParaRPr>
        </a:p>
      </dgm:t>
    </dgm:pt>
    <dgm:pt modelId="{47815570-D80E-4097-927A-791B82366E5A}" type="parTrans" cxnId="{C29477F9-07E9-497B-A63F-16BCC57FD4AF}">
      <dgm:prSet/>
      <dgm:spPr/>
      <dgm:t>
        <a:bodyPr/>
        <a:lstStyle/>
        <a:p>
          <a:endParaRPr lang="ru-RU"/>
        </a:p>
      </dgm:t>
    </dgm:pt>
    <dgm:pt modelId="{A49BDDC1-C86E-443F-A1D5-92071B4BDEC1}" type="sibTrans" cxnId="{C29477F9-07E9-497B-A63F-16BCC57FD4AF}">
      <dgm:prSet/>
      <dgm:spPr/>
      <dgm:t>
        <a:bodyPr/>
        <a:lstStyle/>
        <a:p>
          <a:endParaRPr lang="ru-RU"/>
        </a:p>
      </dgm:t>
    </dgm:pt>
    <dgm:pt modelId="{0CAAFBF4-10ED-4B08-AAAD-C9A2ECFDF0A8}" type="pres">
      <dgm:prSet presAssocID="{359ED96F-1C90-42CA-976B-BA02E7247E15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3D9AF64-B6F8-4BFA-AB34-5EC38F9177FB}" type="pres">
      <dgm:prSet presAssocID="{5553E840-0561-4D10-8715-FB8A72E34B5D}" presName="root1" presStyleCnt="0"/>
      <dgm:spPr/>
    </dgm:pt>
    <dgm:pt modelId="{9217B31E-81B9-4016-859C-3FFA64A8514E}" type="pres">
      <dgm:prSet presAssocID="{5553E840-0561-4D10-8715-FB8A72E34B5D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9A5EBF6-C817-481D-8789-4F47A622A73D}" type="pres">
      <dgm:prSet presAssocID="{5553E840-0561-4D10-8715-FB8A72E34B5D}" presName="level2hierChild" presStyleCnt="0"/>
      <dgm:spPr/>
    </dgm:pt>
    <dgm:pt modelId="{775BC13C-36DE-4D53-8346-112BB34CFB0F}" type="pres">
      <dgm:prSet presAssocID="{7DAD48AE-6C25-4F8F-A3B2-38B0062DE7FC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36868A8C-BAEC-42DE-8EDB-F2EE338535E3}" type="pres">
      <dgm:prSet presAssocID="{7DAD48AE-6C25-4F8F-A3B2-38B0062DE7FC}" presName="connTx" presStyleLbl="parChTrans1D2" presStyleIdx="0" presStyleCnt="2"/>
      <dgm:spPr/>
      <dgm:t>
        <a:bodyPr/>
        <a:lstStyle/>
        <a:p>
          <a:endParaRPr lang="ru-RU"/>
        </a:p>
      </dgm:t>
    </dgm:pt>
    <dgm:pt modelId="{22D41E4A-64DA-4A45-9CC8-39C5366C1DB9}" type="pres">
      <dgm:prSet presAssocID="{EEC49515-8FFF-4730-9A46-283AD048C419}" presName="root2" presStyleCnt="0"/>
      <dgm:spPr/>
    </dgm:pt>
    <dgm:pt modelId="{F8BD447F-5B52-432F-87C8-AAC4F4DA996F}" type="pres">
      <dgm:prSet presAssocID="{EEC49515-8FFF-4730-9A46-283AD048C419}" presName="LevelTwoTextNode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AD82546A-97A6-42A3-9ED4-F85983C87450}" type="pres">
      <dgm:prSet presAssocID="{EEC49515-8FFF-4730-9A46-283AD048C419}" presName="level3hierChild" presStyleCnt="0"/>
      <dgm:spPr/>
    </dgm:pt>
    <dgm:pt modelId="{A9AE40DA-16BA-4EAB-B5F7-2920C682E651}" type="pres">
      <dgm:prSet presAssocID="{47815570-D80E-4097-927A-791B82366E5A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15E83C25-3140-4150-8FFC-67672D0555DF}" type="pres">
      <dgm:prSet presAssocID="{47815570-D80E-4097-927A-791B82366E5A}" presName="connTx" presStyleLbl="parChTrans1D2" presStyleIdx="1" presStyleCnt="2"/>
      <dgm:spPr/>
      <dgm:t>
        <a:bodyPr/>
        <a:lstStyle/>
        <a:p>
          <a:endParaRPr lang="ru-RU"/>
        </a:p>
      </dgm:t>
    </dgm:pt>
    <dgm:pt modelId="{BF5889A4-01C0-4EA9-9AB3-D773ED3652F0}" type="pres">
      <dgm:prSet presAssocID="{0573511B-32C5-4CED-83A9-A2767E52A8F0}" presName="root2" presStyleCnt="0"/>
      <dgm:spPr/>
    </dgm:pt>
    <dgm:pt modelId="{A688DB34-0912-4D10-9767-1789C4AE00E5}" type="pres">
      <dgm:prSet presAssocID="{0573511B-32C5-4CED-83A9-A2767E52A8F0}" presName="LevelTwoTextNode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F89C9A5-D940-4737-B319-23DF449D2C38}" type="pres">
      <dgm:prSet presAssocID="{0573511B-32C5-4CED-83A9-A2767E52A8F0}" presName="level3hierChild" presStyleCnt="0"/>
      <dgm:spPr/>
    </dgm:pt>
  </dgm:ptLst>
  <dgm:cxnLst>
    <dgm:cxn modelId="{BC9CDFD3-D175-418C-A39C-9DFC80939B94}" srcId="{5553E840-0561-4D10-8715-FB8A72E34B5D}" destId="{EEC49515-8FFF-4730-9A46-283AD048C419}" srcOrd="0" destOrd="0" parTransId="{7DAD48AE-6C25-4F8F-A3B2-38B0062DE7FC}" sibTransId="{4A833ADC-7214-4EC5-A432-1203B5C75476}"/>
    <dgm:cxn modelId="{C29477F9-07E9-497B-A63F-16BCC57FD4AF}" srcId="{5553E840-0561-4D10-8715-FB8A72E34B5D}" destId="{0573511B-32C5-4CED-83A9-A2767E52A8F0}" srcOrd="1" destOrd="0" parTransId="{47815570-D80E-4097-927A-791B82366E5A}" sibTransId="{A49BDDC1-C86E-443F-A1D5-92071B4BDEC1}"/>
    <dgm:cxn modelId="{6E54FBD8-D22D-49F0-8D4B-B46C4E959EA5}" type="presOf" srcId="{7DAD48AE-6C25-4F8F-A3B2-38B0062DE7FC}" destId="{36868A8C-BAEC-42DE-8EDB-F2EE338535E3}" srcOrd="1" destOrd="0" presId="urn:microsoft.com/office/officeart/2005/8/layout/hierarchy2"/>
    <dgm:cxn modelId="{6C0B6996-AB37-48E4-9B83-13C7F3DB865D}" type="presOf" srcId="{EEC49515-8FFF-4730-9A46-283AD048C419}" destId="{F8BD447F-5B52-432F-87C8-AAC4F4DA996F}" srcOrd="0" destOrd="0" presId="urn:microsoft.com/office/officeart/2005/8/layout/hierarchy2"/>
    <dgm:cxn modelId="{91018DC7-5289-4E7D-88ED-82880CFA149C}" type="presOf" srcId="{5553E840-0561-4D10-8715-FB8A72E34B5D}" destId="{9217B31E-81B9-4016-859C-3FFA64A8514E}" srcOrd="0" destOrd="0" presId="urn:microsoft.com/office/officeart/2005/8/layout/hierarchy2"/>
    <dgm:cxn modelId="{84E5E23C-B664-4970-B8C0-650E9637B42B}" srcId="{359ED96F-1C90-42CA-976B-BA02E7247E15}" destId="{5553E840-0561-4D10-8715-FB8A72E34B5D}" srcOrd="0" destOrd="0" parTransId="{3CA8D427-4291-49BF-AB49-ED801F6A59D7}" sibTransId="{557B3635-CC55-403C-9EA7-9C31CCCE8F30}"/>
    <dgm:cxn modelId="{25A6CC83-A6B5-4832-B7AC-168D5EBD8238}" type="presOf" srcId="{47815570-D80E-4097-927A-791B82366E5A}" destId="{15E83C25-3140-4150-8FFC-67672D0555DF}" srcOrd="1" destOrd="0" presId="urn:microsoft.com/office/officeart/2005/8/layout/hierarchy2"/>
    <dgm:cxn modelId="{113F27BB-43CF-48EF-BD73-F9D193DF4BA8}" type="presOf" srcId="{0573511B-32C5-4CED-83A9-A2767E52A8F0}" destId="{A688DB34-0912-4D10-9767-1789C4AE00E5}" srcOrd="0" destOrd="0" presId="urn:microsoft.com/office/officeart/2005/8/layout/hierarchy2"/>
    <dgm:cxn modelId="{F3B49CF9-030A-446A-8D9C-0218D33809E9}" type="presOf" srcId="{359ED96F-1C90-42CA-976B-BA02E7247E15}" destId="{0CAAFBF4-10ED-4B08-AAAD-C9A2ECFDF0A8}" srcOrd="0" destOrd="0" presId="urn:microsoft.com/office/officeart/2005/8/layout/hierarchy2"/>
    <dgm:cxn modelId="{7CBA9085-0A43-4FBD-A900-5B3A22358CED}" type="presOf" srcId="{7DAD48AE-6C25-4F8F-A3B2-38B0062DE7FC}" destId="{775BC13C-36DE-4D53-8346-112BB34CFB0F}" srcOrd="0" destOrd="0" presId="urn:microsoft.com/office/officeart/2005/8/layout/hierarchy2"/>
    <dgm:cxn modelId="{64343B68-0521-41C5-8AFB-F4AC197D2A7B}" type="presOf" srcId="{47815570-D80E-4097-927A-791B82366E5A}" destId="{A9AE40DA-16BA-4EAB-B5F7-2920C682E651}" srcOrd="0" destOrd="0" presId="urn:microsoft.com/office/officeart/2005/8/layout/hierarchy2"/>
    <dgm:cxn modelId="{EBA9B84C-8D25-4A4E-BDDB-F7EE525E55DF}" type="presParOf" srcId="{0CAAFBF4-10ED-4B08-AAAD-C9A2ECFDF0A8}" destId="{E3D9AF64-B6F8-4BFA-AB34-5EC38F9177FB}" srcOrd="0" destOrd="0" presId="urn:microsoft.com/office/officeart/2005/8/layout/hierarchy2"/>
    <dgm:cxn modelId="{54F5E7B6-B6F1-4CA0-BB37-54FC79F84215}" type="presParOf" srcId="{E3D9AF64-B6F8-4BFA-AB34-5EC38F9177FB}" destId="{9217B31E-81B9-4016-859C-3FFA64A8514E}" srcOrd="0" destOrd="0" presId="urn:microsoft.com/office/officeart/2005/8/layout/hierarchy2"/>
    <dgm:cxn modelId="{4650EB4D-F03F-413E-BA15-DD8D99E29D1B}" type="presParOf" srcId="{E3D9AF64-B6F8-4BFA-AB34-5EC38F9177FB}" destId="{F9A5EBF6-C817-481D-8789-4F47A622A73D}" srcOrd="1" destOrd="0" presId="urn:microsoft.com/office/officeart/2005/8/layout/hierarchy2"/>
    <dgm:cxn modelId="{3C94560E-C6A7-4F99-B25C-CEFFBFF1D406}" type="presParOf" srcId="{F9A5EBF6-C817-481D-8789-4F47A622A73D}" destId="{775BC13C-36DE-4D53-8346-112BB34CFB0F}" srcOrd="0" destOrd="0" presId="urn:microsoft.com/office/officeart/2005/8/layout/hierarchy2"/>
    <dgm:cxn modelId="{012CD1FA-4625-40E7-9B2C-3B4A05D1B6C4}" type="presParOf" srcId="{775BC13C-36DE-4D53-8346-112BB34CFB0F}" destId="{36868A8C-BAEC-42DE-8EDB-F2EE338535E3}" srcOrd="0" destOrd="0" presId="urn:microsoft.com/office/officeart/2005/8/layout/hierarchy2"/>
    <dgm:cxn modelId="{A29D786F-CD7D-45A1-A880-6386FEC7E016}" type="presParOf" srcId="{F9A5EBF6-C817-481D-8789-4F47A622A73D}" destId="{22D41E4A-64DA-4A45-9CC8-39C5366C1DB9}" srcOrd="1" destOrd="0" presId="urn:microsoft.com/office/officeart/2005/8/layout/hierarchy2"/>
    <dgm:cxn modelId="{9A80194B-F04F-4B67-BB1A-6D562FD20426}" type="presParOf" srcId="{22D41E4A-64DA-4A45-9CC8-39C5366C1DB9}" destId="{F8BD447F-5B52-432F-87C8-AAC4F4DA996F}" srcOrd="0" destOrd="0" presId="urn:microsoft.com/office/officeart/2005/8/layout/hierarchy2"/>
    <dgm:cxn modelId="{61809BE2-8638-4E5B-93B2-4C424520B718}" type="presParOf" srcId="{22D41E4A-64DA-4A45-9CC8-39C5366C1DB9}" destId="{AD82546A-97A6-42A3-9ED4-F85983C87450}" srcOrd="1" destOrd="0" presId="urn:microsoft.com/office/officeart/2005/8/layout/hierarchy2"/>
    <dgm:cxn modelId="{3584D39E-77BE-4B92-960E-92151183852A}" type="presParOf" srcId="{F9A5EBF6-C817-481D-8789-4F47A622A73D}" destId="{A9AE40DA-16BA-4EAB-B5F7-2920C682E651}" srcOrd="2" destOrd="0" presId="urn:microsoft.com/office/officeart/2005/8/layout/hierarchy2"/>
    <dgm:cxn modelId="{1467AF08-FFA9-4398-A1E5-7E1B95243837}" type="presParOf" srcId="{A9AE40DA-16BA-4EAB-B5F7-2920C682E651}" destId="{15E83C25-3140-4150-8FFC-67672D0555DF}" srcOrd="0" destOrd="0" presId="urn:microsoft.com/office/officeart/2005/8/layout/hierarchy2"/>
    <dgm:cxn modelId="{E9501124-D921-42A5-9A3B-45CFE167B970}" type="presParOf" srcId="{F9A5EBF6-C817-481D-8789-4F47A622A73D}" destId="{BF5889A4-01C0-4EA9-9AB3-D773ED3652F0}" srcOrd="3" destOrd="0" presId="urn:microsoft.com/office/officeart/2005/8/layout/hierarchy2"/>
    <dgm:cxn modelId="{43BE70E7-C802-4805-8B73-BD773C557210}" type="presParOf" srcId="{BF5889A4-01C0-4EA9-9AB3-D773ED3652F0}" destId="{A688DB34-0912-4D10-9767-1789C4AE00E5}" srcOrd="0" destOrd="0" presId="urn:microsoft.com/office/officeart/2005/8/layout/hierarchy2"/>
    <dgm:cxn modelId="{8F7E2783-6A97-4C45-8EC5-98DCADD6DFD9}" type="presParOf" srcId="{BF5889A4-01C0-4EA9-9AB3-D773ED3652F0}" destId="{BF89C9A5-D940-4737-B319-23DF449D2C38}" srcOrd="1" destOrd="0" presId="urn:microsoft.com/office/officeart/2005/8/layout/hierarchy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gradFill>
            <a:gsLst>
              <a:gs pos="0">
                <a:schemeClr val="folHlink"/>
              </a:gs>
              <a:gs pos="100000">
                <a:srgbClr val="FFFF00">
                  <a:alpha val="50000"/>
                </a:srgbClr>
              </a:gs>
            </a:gsLst>
            <a:lin ang="18900000"/>
          </a:gradFill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gradFill>
            <a:gsLst>
              <a:gs pos="0">
                <a:srgbClr val="CC0000"/>
              </a:gs>
              <a:gs pos="100000">
                <a:srgbClr val="FF0000">
                  <a:alpha val="70000"/>
                </a:srgbClr>
              </a:gs>
            </a:gsLst>
          </a:gradFill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5225"/>
            <a:ext cx="2459038" cy="476250"/>
          </a:xfrm>
          <a:gradFill>
            <a:gsLst>
              <a:gs pos="0">
                <a:srgbClr val="FFFF00">
                  <a:alpha val="60001"/>
                </a:srgbClr>
              </a:gs>
              <a:gs pos="100000">
                <a:srgbClr val="FFCC00"/>
              </a:gs>
            </a:gsLst>
            <a:lin ang="0"/>
          </a:gradFill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5225"/>
            <a:ext cx="4184650" cy="476250"/>
          </a:xfrm>
          <a:gradFill>
            <a:gsLst>
              <a:gs pos="0">
                <a:srgbClr val="FFFF00">
                  <a:alpha val="60001"/>
                </a:srgbClr>
              </a:gs>
              <a:gs pos="100000">
                <a:srgbClr val="FFCC00"/>
              </a:gs>
            </a:gsLst>
            <a:lin ang="0"/>
          </a:gradFill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524750" y="6245225"/>
            <a:ext cx="1162050" cy="476250"/>
          </a:xfrm>
          <a:gradFill>
            <a:gsLst>
              <a:gs pos="0">
                <a:srgbClr val="FFFF00">
                  <a:alpha val="60001"/>
                </a:srgbClr>
              </a:gs>
              <a:gs pos="100000">
                <a:srgbClr val="FFCC00"/>
              </a:gs>
            </a:gsLst>
            <a:lin ang="0"/>
          </a:gradFill>
        </p:spPr>
        <p:txBody>
          <a:bodyPr/>
          <a:lstStyle>
            <a:lvl1pPr>
              <a:defRPr/>
            </a:lvl1pPr>
          </a:lstStyle>
          <a:p>
            <a:fld id="{A46A9899-CA08-4FBE-92E8-154D4535C594}" type="slidenum">
              <a:rPr lang="ru-RU"/>
              <a:pPr/>
              <a:t>‹#›</a:t>
            </a:fld>
            <a:endParaRPr lang="ru-RU"/>
          </a:p>
        </p:txBody>
      </p:sp>
      <p:pic>
        <p:nvPicPr>
          <p:cNvPr id="3093" name="Picture 21" descr="23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43663" y="188913"/>
            <a:ext cx="2073275" cy="2073275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AF1858-AD0C-43BC-90C7-C0D1A7996F8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57988" y="274638"/>
            <a:ext cx="1928812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71550" y="274638"/>
            <a:ext cx="5634038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60CC6C-BBE8-4868-86B8-84E82042CA4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1FF162-3135-43EA-930F-6B64E5DEEC1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F024D2-1D12-49DE-B3C5-DB94F62BBB9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71550" y="1600200"/>
            <a:ext cx="37814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05375" y="1600200"/>
            <a:ext cx="378142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6F3F1B-C6E2-426D-8E00-4E1AEFB1E3A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E3F018-1D76-442A-8596-F34ED8188EE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190641-63CA-437E-9423-43E9AE42B51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23080A-20AE-4F9E-A86C-B472C6A5EA9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FE087E-766C-4A3C-93C7-47A101C4264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1F606C-E939-46B3-B51D-5D39251FA26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71550" y="274638"/>
            <a:ext cx="7715250" cy="1143000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50000">
                <a:srgbClr val="99CC00">
                  <a:alpha val="60001"/>
                </a:srgbClr>
              </a:gs>
              <a:gs pos="100000">
                <a:srgbClr val="FFFF00"/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1550" y="1600200"/>
            <a:ext cx="7715250" cy="4525963"/>
          </a:xfrm>
          <a:prstGeom prst="rect">
            <a:avLst/>
          </a:prstGeom>
          <a:gradFill rotWithShape="1">
            <a:gsLst>
              <a:gs pos="0">
                <a:srgbClr val="CC0000">
                  <a:alpha val="39999"/>
                </a:srgbClr>
              </a:gs>
              <a:gs pos="50000">
                <a:srgbClr val="FF0000"/>
              </a:gs>
              <a:gs pos="100000">
                <a:srgbClr val="CC0000">
                  <a:alpha val="39999"/>
                </a:srgbClr>
              </a:gs>
            </a:gsLst>
            <a:lin ang="27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98538" y="6237288"/>
            <a:ext cx="2133600" cy="476250"/>
          </a:xfrm>
          <a:prstGeom prst="rect">
            <a:avLst/>
          </a:prstGeom>
          <a:gradFill rotWithShape="1">
            <a:gsLst>
              <a:gs pos="0">
                <a:srgbClr val="FFFF00">
                  <a:alpha val="50000"/>
                </a:srgbClr>
              </a:gs>
              <a:gs pos="50000">
                <a:srgbClr val="FFCC00"/>
              </a:gs>
              <a:gs pos="100000">
                <a:srgbClr val="FFFF00">
                  <a:alpha val="50000"/>
                </a:srgbClr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05188" y="6245225"/>
            <a:ext cx="4046537" cy="476250"/>
          </a:xfrm>
          <a:prstGeom prst="rect">
            <a:avLst/>
          </a:prstGeom>
          <a:gradFill rotWithShape="1">
            <a:gsLst>
              <a:gs pos="0">
                <a:srgbClr val="FFFF00">
                  <a:alpha val="50000"/>
                </a:srgbClr>
              </a:gs>
              <a:gs pos="50000">
                <a:srgbClr val="FFCC00"/>
              </a:gs>
              <a:gs pos="100000">
                <a:srgbClr val="FFFF00">
                  <a:alpha val="50000"/>
                </a:srgbClr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96188" y="6245225"/>
            <a:ext cx="1090612" cy="476250"/>
          </a:xfrm>
          <a:prstGeom prst="rect">
            <a:avLst/>
          </a:prstGeom>
          <a:gradFill rotWithShape="1">
            <a:gsLst>
              <a:gs pos="0">
                <a:srgbClr val="FFFF00">
                  <a:alpha val="50000"/>
                </a:srgbClr>
              </a:gs>
              <a:gs pos="50000">
                <a:srgbClr val="FFCC00"/>
              </a:gs>
              <a:gs pos="100000">
                <a:srgbClr val="FFFF00">
                  <a:alpha val="50000"/>
                </a:srgbClr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/>
            </a:lvl1pPr>
          </a:lstStyle>
          <a:p>
            <a:fld id="{702EDA46-C65F-43F4-9678-44F4C79450A2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1031" name="Group 7"/>
          <p:cNvGrpSpPr>
            <a:grpSpLocks/>
          </p:cNvGrpSpPr>
          <p:nvPr/>
        </p:nvGrpSpPr>
        <p:grpSpPr bwMode="auto">
          <a:xfrm>
            <a:off x="0" y="2409825"/>
            <a:ext cx="1008063" cy="4448175"/>
            <a:chOff x="0" y="799"/>
            <a:chExt cx="852" cy="3392"/>
          </a:xfrm>
        </p:grpSpPr>
        <p:grpSp>
          <p:nvGrpSpPr>
            <p:cNvPr id="1032" name="Group 8"/>
            <p:cNvGrpSpPr>
              <a:grpSpLocks/>
            </p:cNvGrpSpPr>
            <p:nvPr userDrawn="1"/>
          </p:nvGrpSpPr>
          <p:grpSpPr bwMode="auto">
            <a:xfrm>
              <a:off x="0" y="1616"/>
              <a:ext cx="852" cy="2575"/>
              <a:chOff x="0" y="1616"/>
              <a:chExt cx="852" cy="2575"/>
            </a:xfrm>
          </p:grpSpPr>
          <p:pic>
            <p:nvPicPr>
              <p:cNvPr id="1033" name="Picture 9" descr="267"/>
              <p:cNvPicPr>
                <a:picLocks noChangeAspect="1" noChangeArrowheads="1"/>
              </p:cNvPicPr>
              <p:nvPr userDrawn="1"/>
            </p:nvPicPr>
            <p:blipFill>
              <a:blip r:embed="rId13"/>
              <a:srcRect/>
              <a:stretch>
                <a:fillRect/>
              </a:stretch>
            </p:blipFill>
            <p:spPr bwMode="auto">
              <a:xfrm>
                <a:off x="0" y="3339"/>
                <a:ext cx="852" cy="852"/>
              </a:xfrm>
              <a:prstGeom prst="rect">
                <a:avLst/>
              </a:prstGeom>
              <a:noFill/>
            </p:spPr>
          </p:pic>
          <p:pic>
            <p:nvPicPr>
              <p:cNvPr id="1034" name="Picture 10" descr="230"/>
              <p:cNvPicPr>
                <a:picLocks noChangeAspect="1" noChangeArrowheads="1"/>
              </p:cNvPicPr>
              <p:nvPr userDrawn="1"/>
            </p:nvPicPr>
            <p:blipFill>
              <a:blip r:embed="rId14"/>
              <a:srcRect/>
              <a:stretch>
                <a:fillRect/>
              </a:stretch>
            </p:blipFill>
            <p:spPr bwMode="auto">
              <a:xfrm>
                <a:off x="0" y="2205"/>
                <a:ext cx="852" cy="852"/>
              </a:xfrm>
              <a:prstGeom prst="rect">
                <a:avLst/>
              </a:prstGeom>
              <a:noFill/>
            </p:spPr>
          </p:pic>
          <p:pic>
            <p:nvPicPr>
              <p:cNvPr id="1035" name="Picture 11" descr="232"/>
              <p:cNvPicPr>
                <a:picLocks noChangeAspect="1" noChangeArrowheads="1"/>
              </p:cNvPicPr>
              <p:nvPr userDrawn="1"/>
            </p:nvPicPr>
            <p:blipFill>
              <a:blip r:embed="rId15"/>
              <a:srcRect/>
              <a:stretch>
                <a:fillRect/>
              </a:stretch>
            </p:blipFill>
            <p:spPr bwMode="auto">
              <a:xfrm>
                <a:off x="0" y="2704"/>
                <a:ext cx="852" cy="852"/>
              </a:xfrm>
              <a:prstGeom prst="rect">
                <a:avLst/>
              </a:prstGeom>
              <a:noFill/>
            </p:spPr>
          </p:pic>
          <p:pic>
            <p:nvPicPr>
              <p:cNvPr id="1036" name="Picture 12" descr="233"/>
              <p:cNvPicPr>
                <a:picLocks noChangeAspect="1" noChangeArrowheads="1"/>
              </p:cNvPicPr>
              <p:nvPr userDrawn="1"/>
            </p:nvPicPr>
            <p:blipFill>
              <a:blip r:embed="rId16"/>
              <a:srcRect/>
              <a:stretch>
                <a:fillRect/>
              </a:stretch>
            </p:blipFill>
            <p:spPr bwMode="auto">
              <a:xfrm>
                <a:off x="0" y="1616"/>
                <a:ext cx="852" cy="852"/>
              </a:xfrm>
              <a:prstGeom prst="rect">
                <a:avLst/>
              </a:prstGeom>
              <a:noFill/>
            </p:spPr>
          </p:pic>
        </p:grpSp>
        <p:pic>
          <p:nvPicPr>
            <p:cNvPr id="1037" name="Picture 13" descr="266"/>
            <p:cNvPicPr>
              <a:picLocks noChangeAspect="1" noChangeArrowheads="1"/>
            </p:cNvPicPr>
            <p:nvPr userDrawn="1"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0" y="799"/>
              <a:ext cx="852" cy="852"/>
            </a:xfrm>
            <a:prstGeom prst="rect">
              <a:avLst/>
            </a:prstGeom>
            <a:noFill/>
          </p:spPr>
        </p:pic>
      </p:grpSp>
      <p:grpSp>
        <p:nvGrpSpPr>
          <p:cNvPr id="1038" name="Group 14"/>
          <p:cNvGrpSpPr>
            <a:grpSpLocks/>
          </p:cNvGrpSpPr>
          <p:nvPr/>
        </p:nvGrpSpPr>
        <p:grpSpPr bwMode="auto">
          <a:xfrm>
            <a:off x="36513" y="0"/>
            <a:ext cx="1008062" cy="4448175"/>
            <a:chOff x="0" y="799"/>
            <a:chExt cx="852" cy="3392"/>
          </a:xfrm>
        </p:grpSpPr>
        <p:grpSp>
          <p:nvGrpSpPr>
            <p:cNvPr id="1039" name="Group 15"/>
            <p:cNvGrpSpPr>
              <a:grpSpLocks/>
            </p:cNvGrpSpPr>
            <p:nvPr userDrawn="1"/>
          </p:nvGrpSpPr>
          <p:grpSpPr bwMode="auto">
            <a:xfrm>
              <a:off x="0" y="1616"/>
              <a:ext cx="852" cy="2575"/>
              <a:chOff x="0" y="1616"/>
              <a:chExt cx="852" cy="2575"/>
            </a:xfrm>
          </p:grpSpPr>
          <p:pic>
            <p:nvPicPr>
              <p:cNvPr id="1040" name="Picture 16" descr="267"/>
              <p:cNvPicPr>
                <a:picLocks noChangeAspect="1" noChangeArrowheads="1"/>
              </p:cNvPicPr>
              <p:nvPr userDrawn="1"/>
            </p:nvPicPr>
            <p:blipFill>
              <a:blip r:embed="rId13"/>
              <a:srcRect/>
              <a:stretch>
                <a:fillRect/>
              </a:stretch>
            </p:blipFill>
            <p:spPr bwMode="auto">
              <a:xfrm>
                <a:off x="0" y="3339"/>
                <a:ext cx="852" cy="852"/>
              </a:xfrm>
              <a:prstGeom prst="rect">
                <a:avLst/>
              </a:prstGeom>
              <a:noFill/>
            </p:spPr>
          </p:pic>
          <p:pic>
            <p:nvPicPr>
              <p:cNvPr id="1041" name="Picture 17" descr="230"/>
              <p:cNvPicPr>
                <a:picLocks noChangeAspect="1" noChangeArrowheads="1"/>
              </p:cNvPicPr>
              <p:nvPr userDrawn="1"/>
            </p:nvPicPr>
            <p:blipFill>
              <a:blip r:embed="rId14"/>
              <a:srcRect/>
              <a:stretch>
                <a:fillRect/>
              </a:stretch>
            </p:blipFill>
            <p:spPr bwMode="auto">
              <a:xfrm>
                <a:off x="0" y="2205"/>
                <a:ext cx="852" cy="852"/>
              </a:xfrm>
              <a:prstGeom prst="rect">
                <a:avLst/>
              </a:prstGeom>
              <a:noFill/>
            </p:spPr>
          </p:pic>
          <p:pic>
            <p:nvPicPr>
              <p:cNvPr id="1042" name="Picture 18" descr="232"/>
              <p:cNvPicPr>
                <a:picLocks noChangeAspect="1" noChangeArrowheads="1"/>
              </p:cNvPicPr>
              <p:nvPr userDrawn="1"/>
            </p:nvPicPr>
            <p:blipFill>
              <a:blip r:embed="rId15"/>
              <a:srcRect/>
              <a:stretch>
                <a:fillRect/>
              </a:stretch>
            </p:blipFill>
            <p:spPr bwMode="auto">
              <a:xfrm>
                <a:off x="0" y="2704"/>
                <a:ext cx="852" cy="852"/>
              </a:xfrm>
              <a:prstGeom prst="rect">
                <a:avLst/>
              </a:prstGeom>
              <a:noFill/>
            </p:spPr>
          </p:pic>
          <p:pic>
            <p:nvPicPr>
              <p:cNvPr id="1043" name="Picture 19" descr="233"/>
              <p:cNvPicPr>
                <a:picLocks noChangeAspect="1" noChangeArrowheads="1"/>
              </p:cNvPicPr>
              <p:nvPr userDrawn="1"/>
            </p:nvPicPr>
            <p:blipFill>
              <a:blip r:embed="rId16"/>
              <a:srcRect/>
              <a:stretch>
                <a:fillRect/>
              </a:stretch>
            </p:blipFill>
            <p:spPr bwMode="auto">
              <a:xfrm>
                <a:off x="0" y="1616"/>
                <a:ext cx="852" cy="852"/>
              </a:xfrm>
              <a:prstGeom prst="rect">
                <a:avLst/>
              </a:prstGeom>
              <a:noFill/>
            </p:spPr>
          </p:pic>
        </p:grpSp>
        <p:pic>
          <p:nvPicPr>
            <p:cNvPr id="1044" name="Picture 20" descr="266"/>
            <p:cNvPicPr>
              <a:picLocks noChangeAspect="1" noChangeArrowheads="1"/>
            </p:cNvPicPr>
            <p:nvPr userDrawn="1"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0" y="799"/>
              <a:ext cx="852" cy="852"/>
            </a:xfrm>
            <a:prstGeom prst="rect">
              <a:avLst/>
            </a:prstGeom>
            <a:noFill/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Gothic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Gothic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Gothic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Gothic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Gothic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Gothic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Gothic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http://bio.1september.ru/2001/04/12.gif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2910" y="857232"/>
            <a:ext cx="7772400" cy="2357453"/>
          </a:xfrm>
        </p:spPr>
        <p:txBody>
          <a:bodyPr/>
          <a:lstStyle/>
          <a:p>
            <a:r>
              <a:rPr lang="ru-RU" dirty="0" smtClean="0"/>
              <a:t>Размножение и оплодотворение у растений</a:t>
            </a:r>
            <a:endParaRPr lang="ru-RU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28728" y="3429000"/>
            <a:ext cx="6400800" cy="1143008"/>
          </a:xfrm>
        </p:spPr>
        <p:txBody>
          <a:bodyPr/>
          <a:lstStyle/>
          <a:p>
            <a:r>
              <a:rPr lang="ru-RU" dirty="0" smtClean="0"/>
              <a:t>Двойное оплодотворение у цветковых растений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282" y="273050"/>
            <a:ext cx="3251231" cy="1162050"/>
          </a:xfrm>
        </p:spPr>
        <p:txBody>
          <a:bodyPr/>
          <a:lstStyle/>
          <a:p>
            <a:pPr algn="ctr"/>
            <a:r>
              <a:rPr lang="ru-RU" sz="3200" dirty="0" smtClean="0"/>
              <a:t>СТРОЕНИЕ ПЕСТИКА</a:t>
            </a:r>
            <a:endParaRPr lang="ru-RU" sz="3200" dirty="0"/>
          </a:p>
        </p:txBody>
      </p:sp>
      <p:pic>
        <p:nvPicPr>
          <p:cNvPr id="11" name="Содержимое 10" descr="23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43088" y="273050"/>
            <a:ext cx="4775674" cy="5853113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214282" y="1435100"/>
            <a:ext cx="3251231" cy="5280048"/>
          </a:xfrm>
        </p:spPr>
        <p:txBody>
          <a:bodyPr/>
          <a:lstStyle/>
          <a:p>
            <a:r>
              <a:rPr lang="ru-RU" sz="2400" dirty="0" smtClean="0"/>
              <a:t>В завязи пестика находятся  семязачатки. В каждом семязачатке — зародышевый мешок, а в нем — яйцеклетка, так называемая центральная клетка и еще несколько ядер.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285728"/>
            <a:ext cx="3143272" cy="1162050"/>
          </a:xfrm>
        </p:spPr>
        <p:txBody>
          <a:bodyPr/>
          <a:lstStyle/>
          <a:p>
            <a:pPr algn="ctr"/>
            <a:r>
              <a:rPr lang="ru-RU" sz="4000" dirty="0"/>
              <a:t>ПЫЛЬЦА</a:t>
            </a:r>
          </a:p>
        </p:txBody>
      </p:sp>
      <p:pic>
        <p:nvPicPr>
          <p:cNvPr id="7" name="Содержимое 6" descr="вава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14809" y="1214422"/>
            <a:ext cx="4182923" cy="4000528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57158" y="1435100"/>
            <a:ext cx="3108355" cy="5208610"/>
          </a:xfrm>
        </p:spPr>
        <p:txBody>
          <a:bodyPr/>
          <a:lstStyle/>
          <a:p>
            <a:r>
              <a:rPr lang="ru-RU" sz="3600" dirty="0" smtClean="0"/>
              <a:t>В пыльцевом зерне-пылинке находятся два спермия и еще одно ядро.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273050"/>
            <a:ext cx="3179793" cy="1162050"/>
          </a:xfrm>
        </p:spPr>
        <p:txBody>
          <a:bodyPr/>
          <a:lstStyle/>
          <a:p>
            <a:r>
              <a:rPr lang="ru-RU" sz="2400" dirty="0" smtClean="0"/>
              <a:t>ДВОЙНОЕ ОПЛОДОТВОРЕНИЕ</a:t>
            </a:r>
            <a:endParaRPr lang="ru-RU" sz="2400" dirty="0"/>
          </a:p>
        </p:txBody>
      </p:sp>
      <p:pic>
        <p:nvPicPr>
          <p:cNvPr id="7" name="Содержимое 6" descr="СчМСч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5050" y="1192962"/>
            <a:ext cx="5577788" cy="4379177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285720" y="1435100"/>
            <a:ext cx="3179793" cy="5137172"/>
          </a:xfrm>
        </p:spPr>
        <p:txBody>
          <a:bodyPr/>
          <a:lstStyle/>
          <a:p>
            <a:r>
              <a:rPr lang="ru-RU" sz="2400" dirty="0" smtClean="0"/>
              <a:t>При прорастании пыльцевого зерна спермии с током цитоплазмы через пыльцевую трубку достигают зародышевого мешка. Один оплодотворяет яйцеклетку, другой сливается с центральным ядром.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 smtClean="0"/>
              <a:t>РАЗВИТИЕ</a:t>
            </a:r>
            <a:endParaRPr lang="ru-RU" sz="4000" dirty="0"/>
          </a:p>
        </p:txBody>
      </p:sp>
      <p:pic>
        <p:nvPicPr>
          <p:cNvPr id="7" name="Содержимое 6" descr="ЧЧЧЧ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5050" y="1142985"/>
            <a:ext cx="5263118" cy="4143404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 sz="2400" dirty="0" smtClean="0"/>
              <a:t>Семя. Зародыш развился из оплодотворенной яйцеклетки, а эндосперм — ткань, которой зародыш будет питаться — из оплодотворенной центральной клетки.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44" y="273050"/>
            <a:ext cx="3322669" cy="1162050"/>
          </a:xfrm>
        </p:spPr>
        <p:txBody>
          <a:bodyPr/>
          <a:lstStyle/>
          <a:p>
            <a:pPr algn="ctr"/>
            <a:r>
              <a:rPr lang="ru-RU" sz="3200" dirty="0" smtClean="0"/>
              <a:t>Криптограмма «Кто он?»</a:t>
            </a:r>
            <a:endParaRPr lang="ru-RU" sz="32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142844" y="1428736"/>
            <a:ext cx="3322669" cy="5214974"/>
          </a:xfrm>
        </p:spPr>
        <p:txBody>
          <a:bodyPr/>
          <a:lstStyle/>
          <a:p>
            <a:r>
              <a:rPr lang="ru-RU" sz="2000" dirty="0" smtClean="0"/>
              <a:t>Впишите в пустые клетки названия изображенных на рисунках органов и частей семязачатков и семян. Если задание выполнено правильно, то в выделенных клетках вы прочитаете фамилию известного русского ученого-ботаника. Что вам о нем известно?</a:t>
            </a:r>
            <a:endParaRPr lang="ru-RU" sz="2000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214290"/>
            <a:ext cx="5429288" cy="643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Определение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4000" u="sng" dirty="0" smtClean="0"/>
              <a:t>Размножение</a:t>
            </a:r>
            <a:r>
              <a:rPr lang="ru-RU" sz="4000" dirty="0" smtClean="0"/>
              <a:t> – увеличение числа особей определенного вида. </a:t>
            </a:r>
            <a:r>
              <a:rPr lang="ru-RU" sz="3600" dirty="0" smtClean="0"/>
              <a:t>Это необходимое свойство жизни, присущее всем организмам и обеспечивающее продление существования вида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Типы размножения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971550" y="1600200"/>
          <a:ext cx="771525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Бесполое размножение</a:t>
            </a:r>
            <a:endParaRPr lang="ru-RU" dirty="0"/>
          </a:p>
        </p:txBody>
      </p:sp>
      <p:pic>
        <p:nvPicPr>
          <p:cNvPr id="6" name="Picture 25" descr="http://bio.1september.ru/2001/04/12.gif"/>
          <p:cNvPicPr>
            <a:picLocks noGrp="1" noChangeAspect="1" noChangeArrowheads="1"/>
          </p:cNvPicPr>
          <p:nvPr>
            <p:ph idx="1"/>
          </p:nvPr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1000100" y="2357430"/>
            <a:ext cx="3358708" cy="2857520"/>
          </a:xfrm>
          <a:prstGeom prst="rect">
            <a:avLst/>
          </a:prstGeom>
          <a:noFill/>
        </p:spPr>
      </p:pic>
      <p:pic>
        <p:nvPicPr>
          <p:cNvPr id="7" name="Picture 14" descr="нижняя сторона листа папоротника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929190" y="2714620"/>
            <a:ext cx="3640828" cy="228601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071538" y="1714488"/>
            <a:ext cx="3143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ВЕГЕТАТИВНОЕ</a:t>
            </a:r>
            <a:endParaRPr lang="ru-RU" sz="28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857752" y="1714488"/>
            <a:ext cx="35719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РАЗМНОЖЕНИЕ СПОРАМИ</a:t>
            </a:r>
            <a:endParaRPr lang="ru-RU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000100" y="5103674"/>
            <a:ext cx="37147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ПРОИСХОДИТ ПРИ ОТДЕЛЕНИИ ЧАСТЕЙ ТЕЛА ОТ МАТЕРИНСКОГО РАСТЕНИЯ И РАЗВИТИЯ ИЗ НЕГО САМОСТОЯТЕЛЬНЫХ ОРГАНИЗМОВ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072066" y="5103674"/>
            <a:ext cx="371477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ПРОИСХОДИТ БЛАГОДОРЯ РАЗВИТИЮ У ОРГАНИЗМА ОСОБЫХ, СПЕЦИАЛИЗИРОВАННЫХ КЛЕТОК - </a:t>
            </a:r>
            <a:r>
              <a:rPr lang="ru-RU" b="1" dirty="0" smtClean="0"/>
              <a:t>СПОР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Виды вегетативного размножения</a:t>
            </a:r>
            <a:endParaRPr lang="ru-RU" sz="4000" dirty="0"/>
          </a:p>
        </p:txBody>
      </p:sp>
      <p:pic>
        <p:nvPicPr>
          <p:cNvPr id="6" name="Содержимое 5" descr="1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1571613"/>
            <a:ext cx="2381250" cy="1571636"/>
          </a:xfrm>
        </p:spPr>
      </p:pic>
      <p:pic>
        <p:nvPicPr>
          <p:cNvPr id="5122" name="Picture 2" descr="C:\Documents and Settings\Пользователь\Мои документы\2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3643314"/>
            <a:ext cx="2190746" cy="2636450"/>
          </a:xfrm>
          <a:prstGeom prst="rect">
            <a:avLst/>
          </a:prstGeom>
          <a:noFill/>
        </p:spPr>
      </p:pic>
      <p:pic>
        <p:nvPicPr>
          <p:cNvPr id="5123" name="Picture 3" descr="C:\Documents and Settings\Пользователь\Мои документы\3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0" y="2071678"/>
            <a:ext cx="2381250" cy="1571625"/>
          </a:xfrm>
          <a:prstGeom prst="rect">
            <a:avLst/>
          </a:prstGeom>
          <a:noFill/>
        </p:spPr>
      </p:pic>
      <p:pic>
        <p:nvPicPr>
          <p:cNvPr id="5124" name="Picture 4" descr="C:\Documents and Settings\Пользователь\Мои документы\4.bmp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29058" y="4000504"/>
            <a:ext cx="2209800" cy="2381250"/>
          </a:xfrm>
          <a:prstGeom prst="rect">
            <a:avLst/>
          </a:prstGeom>
          <a:noFill/>
        </p:spPr>
      </p:pic>
      <p:pic>
        <p:nvPicPr>
          <p:cNvPr id="5125" name="Picture 5" descr="C:\Documents and Settings\Пользователь\Мои документы\5.bmp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00826" y="2071678"/>
            <a:ext cx="2381250" cy="1457325"/>
          </a:xfrm>
          <a:prstGeom prst="rect">
            <a:avLst/>
          </a:prstGeom>
          <a:noFill/>
        </p:spPr>
      </p:pic>
      <p:pic>
        <p:nvPicPr>
          <p:cNvPr id="5126" name="Picture 6" descr="C:\Documents and Settings\Пользователь\Мои документы\6.bmp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00826" y="4500570"/>
            <a:ext cx="2381250" cy="1362075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1714480" y="3214686"/>
            <a:ext cx="18573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Усами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214546" y="5214950"/>
            <a:ext cx="16882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Корневищами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571868" y="3571876"/>
            <a:ext cx="27860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Отростками корней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4357686" y="6357958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Отводками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6500794" y="3643314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Прививкой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6286512" y="6000768"/>
            <a:ext cx="2571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Культурой ткани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Растения, размножающиеся спорами</a:t>
            </a:r>
            <a:endParaRPr lang="ru-RU" sz="4000" dirty="0"/>
          </a:p>
        </p:txBody>
      </p:sp>
      <p:pic>
        <p:nvPicPr>
          <p:cNvPr id="6" name="Содержимое 5" descr="7.bmp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1643049"/>
            <a:ext cx="4171564" cy="2286017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6146" name="Picture 2" descr="C:\Documents and Settings\Пользователь\Мои документы\8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143240" y="4071941"/>
            <a:ext cx="2571768" cy="2783299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pic>
        <p:nvPicPr>
          <p:cNvPr id="6147" name="Picture 3" descr="C:\Documents and Settings\Пользователь\Мои документы\9.bmp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29322" y="1643049"/>
            <a:ext cx="2976393" cy="342902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</p:pic>
      <p:sp>
        <p:nvSpPr>
          <p:cNvPr id="9" name="TextBox 8"/>
          <p:cNvSpPr txBox="1"/>
          <p:nvPr/>
        </p:nvSpPr>
        <p:spPr>
          <a:xfrm>
            <a:off x="1071538" y="4071942"/>
            <a:ext cx="1571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МОХ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285852" y="6143644"/>
            <a:ext cx="1643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ПЛАУН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500826" y="5143512"/>
            <a:ext cx="22145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ХВОЩ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Половое размножение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	</a:t>
            </a:r>
            <a:r>
              <a:rPr lang="ru-RU" sz="3600" dirty="0" smtClean="0"/>
              <a:t>Это размножение, при котором происходит слияние женских и мужских половых клеток, от чего появляются дочерние организмы, качественно иные, чем родительские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/>
              <a:t>Схема полового размножения</a:t>
            </a:r>
            <a:endParaRPr lang="ru-RU" sz="4000" dirty="0"/>
          </a:p>
        </p:txBody>
      </p:sp>
      <p:pic>
        <p:nvPicPr>
          <p:cNvPr id="4" name="Содержимое 3" descr="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2000240"/>
            <a:ext cx="7752725" cy="378621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Сергей Гаврилович НАВАШИН</a:t>
            </a:r>
            <a:endParaRPr lang="ru-RU" dirty="0"/>
          </a:p>
        </p:txBody>
      </p:sp>
      <p:pic>
        <p:nvPicPr>
          <p:cNvPr id="5" name="Picture 4" descr="сгновашин"/>
          <p:cNvPicPr>
            <a:picLocks noChangeAspect="1" noChangeArrowheads="1"/>
          </p:cNvPicPr>
          <p:nvPr/>
        </p:nvPicPr>
        <p:blipFill>
          <a:blip r:embed="rId2">
            <a:lum contrast="6000"/>
          </a:blip>
          <a:srcRect/>
          <a:stretch>
            <a:fillRect/>
          </a:stretch>
        </p:blipFill>
        <p:spPr bwMode="auto">
          <a:xfrm>
            <a:off x="1142976" y="1714488"/>
            <a:ext cx="3154362" cy="446405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429124" y="2357430"/>
            <a:ext cx="450059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В 1898 году открыл двойное оплодотворение у покрытосеменных растений.</a:t>
            </a:r>
            <a:endParaRPr lang="ru-RU" sz="4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8_Green-yellow-r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Тема Office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18_Green-yellow-re</Template>
  <TotalTime>1</TotalTime>
  <Words>179</Words>
  <Application>Microsoft Office PowerPoint</Application>
  <PresentationFormat>Экран (4:3)</PresentationFormat>
  <Paragraphs>39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18_Green-yellow-re</vt:lpstr>
      <vt:lpstr>Размножение и оплодотворение у растений</vt:lpstr>
      <vt:lpstr>Определение</vt:lpstr>
      <vt:lpstr>Типы размножения</vt:lpstr>
      <vt:lpstr>Бесполое размножение</vt:lpstr>
      <vt:lpstr>Виды вегетативного размножения</vt:lpstr>
      <vt:lpstr>Растения, размножающиеся спорами</vt:lpstr>
      <vt:lpstr>Половое размножение</vt:lpstr>
      <vt:lpstr>Схема полового размножения</vt:lpstr>
      <vt:lpstr>Сергей Гаврилович НАВАШИН</vt:lpstr>
      <vt:lpstr>СТРОЕНИЕ ПЕСТИКА</vt:lpstr>
      <vt:lpstr>ПЫЛЬЦА</vt:lpstr>
      <vt:lpstr>ДВОЙНОЕ ОПЛОДОТВОРЕНИЕ</vt:lpstr>
      <vt:lpstr>РАЗВИТИЕ</vt:lpstr>
      <vt:lpstr>Криптограмма «Кто он?»</vt:lpstr>
    </vt:vector>
  </TitlesOfParts>
  <Company>bta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Размножение и оплодотворение у растений</dc:title>
  <dc:creator>User</dc:creator>
  <cp:lastModifiedBy>COMP</cp:lastModifiedBy>
  <cp:revision>3</cp:revision>
  <dcterms:created xsi:type="dcterms:W3CDTF">2010-11-24T19:34:39Z</dcterms:created>
  <dcterms:modified xsi:type="dcterms:W3CDTF">2011-09-27T07:57:53Z</dcterms:modified>
</cp:coreProperties>
</file>