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3"/>
  </p:notesMasterIdLst>
  <p:sldIdLst>
    <p:sldId id="256" r:id="rId2"/>
    <p:sldId id="257" r:id="rId3"/>
    <p:sldId id="258" r:id="rId4"/>
    <p:sldId id="259" r:id="rId5"/>
    <p:sldId id="260" r:id="rId6"/>
    <p:sldId id="261" r:id="rId7"/>
    <p:sldId id="262" r:id="rId8"/>
    <p:sldId id="267" r:id="rId9"/>
    <p:sldId id="263" r:id="rId10"/>
    <p:sldId id="264" r:id="rId11"/>
    <p:sldId id="26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112" autoAdjust="0"/>
  </p:normalViewPr>
  <p:slideViewPr>
    <p:cSldViewPr>
      <p:cViewPr>
        <p:scale>
          <a:sx n="100" d="100"/>
          <a:sy n="100" d="100"/>
        </p:scale>
        <p:origin x="-294" y="-21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D0C06D1-DF95-45A3-BEF2-83588F47EEA1}" type="datetimeFigureOut">
              <a:rPr lang="ru-RU" smtClean="0"/>
              <a:t>19.05.2010</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434625-B796-4894-8133-BC5A7761AE80}"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F434625-B796-4894-8133-BC5A7761AE80}" type="slidenum">
              <a:rPr lang="ru-RU" smtClean="0"/>
              <a:t>9</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DF434625-B796-4894-8133-BC5A7761AE80}" type="slidenum">
              <a:rPr lang="ru-RU" smtClean="0"/>
              <a:t>11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ru-RU" smtClean="0"/>
              <a:t>Образец 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a:lstStyle/>
          <a:p>
            <a:fld id="{725C68B6-61C2-468F-89AB-4B9F7531AA68}" type="slidenum">
              <a:rPr lang="ru-RU" smtClean="0"/>
              <a:pPr/>
              <a:t>‹#›</a:t>
            </a:fld>
            <a:endParaRPr lang="ru-RU"/>
          </a:p>
        </p:txBody>
      </p:sp>
      <p:sp>
        <p:nvSpPr>
          <p:cNvPr id="9" name="Подзаголовок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7924800" y="6416675"/>
            <a:ext cx="762000" cy="365125"/>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ru-RU" smtClean="0">
                <a:solidFill>
                  <a:schemeClr val="lt1"/>
                </a:solidFill>
                <a:latin typeface="+mn-lt"/>
                <a:ea typeface="+mn-ea"/>
                <a:cs typeface="+mn-cs"/>
              </a:rPr>
              <a:t>Вставка рисунка</a:t>
            </a:r>
            <a:endParaRPr kumimoji="0" lang="en-US" dirty="0">
              <a:solidFill>
                <a:schemeClr val="lt1"/>
              </a:solidFill>
              <a:latin typeface="+mn-lt"/>
              <a:ea typeface="+mn-ea"/>
              <a:cs typeface="+mn-cs"/>
            </a:endParaRPr>
          </a:p>
        </p:txBody>
      </p:sp>
      <p:sp>
        <p:nvSpPr>
          <p:cNvPr id="4" name="Текст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19.05.2010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5B106E36-FD25-4E2D-B0AA-010F637433A0}" type="datetimeFigureOut">
              <a:rPr lang="ru-RU" smtClean="0"/>
              <a:pPr/>
              <a:t>19.05.2010</a:t>
            </a:fld>
            <a:endParaRPr lang="ru-RU"/>
          </a:p>
        </p:txBody>
      </p:sp>
      <p:sp>
        <p:nvSpPr>
          <p:cNvPr id="3" name="Нижний колонтитул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ru-RU"/>
          </a:p>
        </p:txBody>
      </p:sp>
      <p:sp>
        <p:nvSpPr>
          <p:cNvPr id="23" name="Номер слайда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725C68B6-61C2-468F-89AB-4B9F7531AA68}"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slide" Target="slide10.xml"/><Relationship Id="rId2" Type="http://schemas.openxmlformats.org/officeDocument/2006/relationships/hyperlink" Target="http://ru.wikipedia.org/wiki/%D0%A4%D0%B0%D0%B9%D0%BB:Claude_Monet_1899_Nadar.jpg" TargetMode="External"/><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image" Target="../media/image3.jpeg"/><Relationship Id="rId4" Type="http://schemas.openxmlformats.org/officeDocument/2006/relationships/hyperlink" Target="http://ru.wikipedia.org/wiki/%D0%A4%D0%B0%D0%B9%D0%BB:%C3%89douard_Manet.jp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8" Type="http://schemas.openxmlformats.org/officeDocument/2006/relationships/image" Target="../media/image19.jpeg"/><Relationship Id="rId13" Type="http://schemas.openxmlformats.org/officeDocument/2006/relationships/hyperlink" Target="http://ru.wikipedia.org/wiki/%D0%A4%D0%B0%D0%B9%D0%BB:Les_bateaux_rouges.jpg" TargetMode="External"/><Relationship Id="rId18" Type="http://schemas.openxmlformats.org/officeDocument/2006/relationships/image" Target="../media/image24.jpeg"/><Relationship Id="rId3" Type="http://schemas.openxmlformats.org/officeDocument/2006/relationships/hyperlink" Target="http://ru.wikipedia.org/wiki/%D0%A4%D0%B0%D0%B9%D0%BB:Claude_Monet,_Impression,_soleil_levant,_1872.jpg" TargetMode="External"/><Relationship Id="rId21" Type="http://schemas.openxmlformats.org/officeDocument/2006/relationships/slide" Target="slide1.xml"/><Relationship Id="rId7" Type="http://schemas.openxmlformats.org/officeDocument/2006/relationships/hyperlink" Target="http://ru.wikipedia.org/wiki/%D0%A4%D0%B0%D0%B9%D0%BB:Claude_Monet,_Fishing_Boats_Leaving_the_Harbor,_Le_Havre.jpg" TargetMode="External"/><Relationship Id="rId12" Type="http://schemas.openxmlformats.org/officeDocument/2006/relationships/image" Target="../media/image21.jpeg"/><Relationship Id="rId17" Type="http://schemas.openxmlformats.org/officeDocument/2006/relationships/hyperlink" Target="http://ru.wikipedia.org/wiki/%D0%A4%D0%B0%D0%B9%D0%BB:Claude_Monet_024.jpg" TargetMode="External"/><Relationship Id="rId2" Type="http://schemas.openxmlformats.org/officeDocument/2006/relationships/notesSlide" Target="../notesSlides/notesSlide2.xml"/><Relationship Id="rId16" Type="http://schemas.openxmlformats.org/officeDocument/2006/relationships/image" Target="../media/image23.jpeg"/><Relationship Id="rId20" Type="http://schemas.openxmlformats.org/officeDocument/2006/relationships/image" Target="../media/image25.jpeg"/><Relationship Id="rId1" Type="http://schemas.openxmlformats.org/officeDocument/2006/relationships/slideLayout" Target="../slideLayouts/slideLayout1.xml"/><Relationship Id="rId6" Type="http://schemas.openxmlformats.org/officeDocument/2006/relationships/image" Target="../media/image18.jpeg"/><Relationship Id="rId11" Type="http://schemas.openxmlformats.org/officeDocument/2006/relationships/hyperlink" Target="http://ru.wikipedia.org/wiki/%D0%A4%D0%B0%D0%B9%D0%BB:Claude_Monet_042.jpg" TargetMode="External"/><Relationship Id="rId5" Type="http://schemas.openxmlformats.org/officeDocument/2006/relationships/hyperlink" Target="http://ru.wikipedia.org/wiki/%D0%A4%D0%B0%D0%B9%D0%BB:Claude_Monet_008.jpg" TargetMode="External"/><Relationship Id="rId15" Type="http://schemas.openxmlformats.org/officeDocument/2006/relationships/hyperlink" Target="http://ru.wikipedia.org/wiki/%D0%A4%D0%B0%D0%B9%D0%BB:Claude_Monet_La_Grenouill%C3%A9re.jpg" TargetMode="External"/><Relationship Id="rId10" Type="http://schemas.openxmlformats.org/officeDocument/2006/relationships/image" Target="../media/image20.jpeg"/><Relationship Id="rId19" Type="http://schemas.openxmlformats.org/officeDocument/2006/relationships/hyperlink" Target="http://ru.wikipedia.org/wiki/%D0%A4%D0%B0%D0%B9%D0%BB:Beach_at_Pourville.jpg" TargetMode="External"/><Relationship Id="rId4" Type="http://schemas.openxmlformats.org/officeDocument/2006/relationships/image" Target="../media/image17.jpeg"/><Relationship Id="rId9" Type="http://schemas.openxmlformats.org/officeDocument/2006/relationships/hyperlink" Target="http://ru.wikipedia.org/wiki/%D0%A4%D0%B0%D0%B9%D0%BB:Claude_Monet-Waterlilies.jpg" TargetMode="External"/><Relationship Id="rId14" Type="http://schemas.openxmlformats.org/officeDocument/2006/relationships/image" Target="../media/image22.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ru.wikipedia.org/wiki/%D0%A4%D0%B0%D0%B9%D0%BB:Edouard_Manet_077.jpg"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hyperlink" Target="http://ru.wikipedia.org/wiki/%D0%A4%D0%B0%D0%B9%D0%BB:Edouard_Manet_042.jpg" TargetMode="Externa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ru.wikipedia.org/wiki/%D0%A4%D0%B0%D0%B9%D0%BB:Edouard_Manet_061.jpg" TargetMode="Externa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ru.wikipedia.org/wiki/%D0%A4%D0%B0%D0%B9%D0%BB:Edouard_Manet_022.jpg" TargetMode="External"/><Relationship Id="rId2" Type="http://schemas.openxmlformats.org/officeDocument/2006/relationships/slide" Target="slide8.xml"/><Relationship Id="rId1" Type="http://schemas.openxmlformats.org/officeDocument/2006/relationships/slideLayout" Target="../slideLayouts/slideLayout1.xml"/><Relationship Id="rId6" Type="http://schemas.openxmlformats.org/officeDocument/2006/relationships/image" Target="../media/image8.jpeg"/><Relationship Id="rId5" Type="http://schemas.openxmlformats.org/officeDocument/2006/relationships/hyperlink" Target="http://ru.wikipedia.org/wiki/%D0%A4%D0%B0%D0%B9%D0%BB:Edouard_Manet_069.jpg" TargetMode="Externa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ru.wikipedia.org/wiki/%D0%A4%D0%B0%D0%B9%D0%BB:Manet-grave.jpg" TargetMode="Externa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12.jpeg"/><Relationship Id="rId13" Type="http://schemas.openxmlformats.org/officeDocument/2006/relationships/image" Target="../media/image14.jpeg"/><Relationship Id="rId3" Type="http://schemas.openxmlformats.org/officeDocument/2006/relationships/hyperlink" Target="http://ru.wikipedia.org/wiki/%D0%A4%D0%B0%D0%B9%D0%BB:Edouard_Manet_011.jpg" TargetMode="External"/><Relationship Id="rId7" Type="http://schemas.openxmlformats.org/officeDocument/2006/relationships/hyperlink" Target="http://ru.wikipedia.org/wiki/%D0%A4%D0%B0%D0%B9%D0%BB:Manet,_Edouard_-_Lola_de_Valence.jpg" TargetMode="External"/><Relationship Id="rId12" Type="http://schemas.openxmlformats.org/officeDocument/2006/relationships/hyperlink" Target="http://ru.wikipedia.org/wiki/%D0%A4%D0%B0%D0%B9%D0%BB:Manet,_Edouard_-_The_Absinthe_Drinker.jpg" TargetMode="External"/><Relationship Id="rId17" Type="http://schemas.openxmlformats.org/officeDocument/2006/relationships/image" Target="../media/image16.jpeg"/><Relationship Id="rId2" Type="http://schemas.openxmlformats.org/officeDocument/2006/relationships/notesSlide" Target="../notesSlides/notesSlide1.xml"/><Relationship Id="rId16" Type="http://schemas.openxmlformats.org/officeDocument/2006/relationships/hyperlink" Target="http://ru.wikipedia.org/wiki/%D0%A4%D0%B0%D0%B9%D0%BB:Manet,_Edouard_-_Olympia,_1863.jpg" TargetMode="External"/><Relationship Id="rId1" Type="http://schemas.openxmlformats.org/officeDocument/2006/relationships/slideLayout" Target="../slideLayouts/slideLayout1.xml"/><Relationship Id="rId6" Type="http://schemas.openxmlformats.org/officeDocument/2006/relationships/image" Target="../media/image11.jpeg"/><Relationship Id="rId11" Type="http://schemas.openxmlformats.org/officeDocument/2006/relationships/slide" Target="slide1.xml"/><Relationship Id="rId5" Type="http://schemas.openxmlformats.org/officeDocument/2006/relationships/hyperlink" Target="http://ru.wikipedia.org/wiki/%D0%A4%D0%B0%D0%B9%D0%BB:Edouard_Manet_024.jpg" TargetMode="External"/><Relationship Id="rId15" Type="http://schemas.openxmlformats.org/officeDocument/2006/relationships/image" Target="../media/image15.jpeg"/><Relationship Id="rId10" Type="http://schemas.openxmlformats.org/officeDocument/2006/relationships/image" Target="../media/image13.jpeg"/><Relationship Id="rId4" Type="http://schemas.openxmlformats.org/officeDocument/2006/relationships/image" Target="../media/image10.jpeg"/><Relationship Id="rId9" Type="http://schemas.openxmlformats.org/officeDocument/2006/relationships/hyperlink" Target="http://ru.wikipedia.org/wiki/%D0%A4%D0%B0%D0%B9%D0%BB:Edouard_Manet_049.jpg" TargetMode="External"/><Relationship Id="rId14" Type="http://schemas.openxmlformats.org/officeDocument/2006/relationships/hyperlink" Target="http://ru.wikipedia.org/wiki/%D0%A4%D0%B0%D0%B9%D0%BB:Edouard_Manet_036.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1357290" y="571480"/>
            <a:ext cx="6572296" cy="1015663"/>
          </a:xfrm>
          <a:prstGeom prst="rect">
            <a:avLst/>
          </a:prstGeom>
        </p:spPr>
        <p:style>
          <a:lnRef idx="0">
            <a:schemeClr val="accent3"/>
          </a:lnRef>
          <a:fillRef idx="3">
            <a:schemeClr val="accent3"/>
          </a:fillRef>
          <a:effectRef idx="3">
            <a:schemeClr val="accent3"/>
          </a:effectRef>
          <a:fontRef idx="minor">
            <a:schemeClr val="lt1"/>
          </a:fontRef>
        </p:style>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ru-RU" sz="6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Моне и Мане</a:t>
            </a:r>
            <a:endParaRPr lang="ru-RU" sz="6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5" name="Рисунок 4" descr="Клод Моне, фотография Надара, 1899.">
            <a:hlinkClick r:id="rId2" tooltip="&quot;Клод Моне, фотография Надара, 1899.&quot;"/>
          </p:cNvPr>
          <p:cNvPicPr/>
          <p:nvPr/>
        </p:nvPicPr>
        <p:blipFill>
          <a:blip r:embed="rId3" cstate="print"/>
          <a:srcRect/>
          <a:stretch>
            <a:fillRect/>
          </a:stretch>
        </p:blipFill>
        <p:spPr bwMode="auto">
          <a:xfrm>
            <a:off x="1428728" y="1785926"/>
            <a:ext cx="2071702" cy="3071834"/>
          </a:xfrm>
          <a:prstGeom prst="rect">
            <a:avLst/>
          </a:prstGeom>
          <a:ln>
            <a:noFill/>
          </a:ln>
          <a:effectLst>
            <a:softEdge rad="112500"/>
          </a:effectLst>
        </p:spPr>
      </p:pic>
      <p:pic>
        <p:nvPicPr>
          <p:cNvPr id="6" name="Рисунок 5" descr="Эдуар Мане, около 1910, Портрет работы Надара">
            <a:hlinkClick r:id="rId4" tooltip="&quot;Эдуар Мане, около 1910, Портрет работы Надара&quot;"/>
          </p:cNvPr>
          <p:cNvPicPr/>
          <p:nvPr/>
        </p:nvPicPr>
        <p:blipFill>
          <a:blip r:embed="rId5" cstate="print"/>
          <a:srcRect/>
          <a:stretch>
            <a:fillRect/>
          </a:stretch>
        </p:blipFill>
        <p:spPr bwMode="auto">
          <a:xfrm>
            <a:off x="5072066" y="1928802"/>
            <a:ext cx="2071702" cy="2928958"/>
          </a:xfrm>
          <a:prstGeom prst="rect">
            <a:avLst/>
          </a:prstGeom>
          <a:ln>
            <a:noFill/>
          </a:ln>
          <a:effectLst>
            <a:softEdge rad="112500"/>
          </a:effectLst>
        </p:spPr>
      </p:pic>
      <p:sp>
        <p:nvSpPr>
          <p:cNvPr id="8" name="Скругленный прямоугольник 7">
            <a:hlinkClick r:id="rId6" action="ppaction://hlinksldjump"/>
          </p:cNvPr>
          <p:cNvSpPr/>
          <p:nvPr/>
        </p:nvSpPr>
        <p:spPr>
          <a:xfrm>
            <a:off x="1714480" y="5786454"/>
            <a:ext cx="1428760"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smtClean="0">
                <a:solidFill>
                  <a:schemeClr val="accent1">
                    <a:lumMod val="60000"/>
                    <a:lumOff val="40000"/>
                  </a:schemeClr>
                </a:solidFill>
              </a:rPr>
              <a:t>Клод Моне</a:t>
            </a:r>
            <a:endParaRPr lang="ru-RU" b="1" dirty="0">
              <a:solidFill>
                <a:schemeClr val="accent1">
                  <a:lumMod val="60000"/>
                  <a:lumOff val="40000"/>
                </a:schemeClr>
              </a:solidFill>
            </a:endParaRPr>
          </a:p>
        </p:txBody>
      </p:sp>
      <p:sp>
        <p:nvSpPr>
          <p:cNvPr id="10" name="Скругленный прямоугольник 9">
            <a:hlinkClick r:id="rId7" action="ppaction://hlinksldjump"/>
          </p:cNvPr>
          <p:cNvSpPr/>
          <p:nvPr/>
        </p:nvSpPr>
        <p:spPr>
          <a:xfrm>
            <a:off x="5500694" y="5786454"/>
            <a:ext cx="1500198" cy="4286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b="1" dirty="0" smtClean="0">
                <a:solidFill>
                  <a:schemeClr val="accent1">
                    <a:lumMod val="60000"/>
                    <a:lumOff val="40000"/>
                  </a:schemeClr>
                </a:solidFill>
              </a:rPr>
              <a:t>Эдуар Мане</a:t>
            </a:r>
            <a:endParaRPr lang="ru-RU" b="1" dirty="0">
              <a:solidFill>
                <a:schemeClr val="accent1">
                  <a:lumMod val="60000"/>
                  <a:lumOff val="40000"/>
                </a:schemeClr>
              </a:solidFill>
            </a:endParaRPr>
          </a:p>
        </p:txBody>
      </p:sp>
      <p:sp>
        <p:nvSpPr>
          <p:cNvPr id="22529" name="Rectangle 1"/>
          <p:cNvSpPr>
            <a:spLocks noChangeArrowheads="1"/>
          </p:cNvSpPr>
          <p:nvPr/>
        </p:nvSpPr>
        <p:spPr bwMode="auto">
          <a:xfrm>
            <a:off x="714348" y="5000636"/>
            <a:ext cx="385762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Оскар Клод Моне</a:t>
            </a: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(фр.</a:t>
            </a:r>
            <a:r>
              <a:rPr lang="ru-RU" sz="1200" dirty="0" smtClean="0">
                <a:solidFill>
                  <a:schemeClr val="bg1"/>
                </a:solidFill>
                <a:latin typeface="Calibri" pitchFamily="34" charset="0"/>
                <a:ea typeface="Times New Roman" pitchFamily="18" charset="0"/>
                <a:cs typeface="Times New Roman" pitchFamily="18" charset="0"/>
              </a:rPr>
              <a:t> </a:t>
            </a:r>
            <a:r>
              <a:rPr kumimoji="0" lang="fr-FR" sz="1200" b="0" i="1"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Oscar-Claude Monet</a:t>
            </a: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1840—1926) — французский живописец, один из основателей художественного течения импрессионизма.</a:t>
            </a:r>
            <a:endParaRPr kumimoji="0" lang="ru-RU" sz="1800" b="0" i="0" u="none" strike="noStrike" cap="none" normalizeH="0" baseline="0" dirty="0" smtClean="0">
              <a:ln>
                <a:noFill/>
              </a:ln>
              <a:solidFill>
                <a:schemeClr val="bg1"/>
              </a:solidFill>
              <a:effectLst/>
              <a:latin typeface="Arial" pitchFamily="34" charset="0"/>
            </a:endParaRPr>
          </a:p>
        </p:txBody>
      </p:sp>
      <p:sp>
        <p:nvSpPr>
          <p:cNvPr id="22530" name="Rectangle 2"/>
          <p:cNvSpPr>
            <a:spLocks noChangeArrowheads="1"/>
          </p:cNvSpPr>
          <p:nvPr/>
        </p:nvSpPr>
        <p:spPr bwMode="auto">
          <a:xfrm>
            <a:off x="4714876" y="5000636"/>
            <a:ext cx="407196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Эдуар Мане</a:t>
            </a: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(фр.</a:t>
            </a:r>
            <a:r>
              <a:rPr lang="ru-RU" sz="1200" dirty="0" smtClean="0">
                <a:solidFill>
                  <a:schemeClr val="bg1"/>
                </a:solidFill>
                <a:latin typeface="Calibri" pitchFamily="34" charset="0"/>
                <a:ea typeface="Times New Roman" pitchFamily="18" charset="0"/>
                <a:cs typeface="Times New Roman" pitchFamily="18" charset="0"/>
              </a:rPr>
              <a:t> </a:t>
            </a:r>
            <a:r>
              <a:rPr kumimoji="0" lang="fr-FR" sz="1200" b="0" i="1"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Édouard Manet</a:t>
            </a: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23 января 1832, Париж</a:t>
            </a:r>
            <a:r>
              <a:rPr lang="ru-RU" sz="1200" dirty="0" smtClean="0">
                <a:solidFill>
                  <a:schemeClr val="bg1"/>
                </a:solidFill>
                <a:latin typeface="Calibri" pitchFamily="34" charset="0"/>
                <a:ea typeface="Times New Roman" pitchFamily="18" charset="0"/>
                <a:cs typeface="Times New Roman" pitchFamily="18" charset="0"/>
              </a:rPr>
              <a:t> </a:t>
            </a: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30 апреля 1883, Париж) — французский художник, является предшественником импрессионизма</a:t>
            </a:r>
            <a:r>
              <a:rPr lang="ru-RU" sz="1200" dirty="0" smtClean="0">
                <a:solidFill>
                  <a:schemeClr val="bg1"/>
                </a:solidFill>
                <a:latin typeface="Calibri" pitchFamily="34" charset="0"/>
                <a:ea typeface="Times New Roman" pitchFamily="18" charset="0"/>
                <a:cs typeface="Times New Roman" pitchFamily="18" charset="0"/>
              </a:rPr>
              <a:t>.</a:t>
            </a:r>
            <a:endParaRPr kumimoji="0" lang="ru-RU" sz="1800" b="0" i="0" u="none" strike="noStrike" cap="none" normalizeH="0" baseline="0" dirty="0" smtClean="0">
              <a:ln>
                <a:noFill/>
              </a:ln>
              <a:solidFill>
                <a:schemeClr val="bg1"/>
              </a:solidFill>
              <a:effectLst/>
              <a:latin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1"/>
          <p:cNvSpPr>
            <a:spLocks noChangeArrowheads="1"/>
          </p:cNvSpPr>
          <p:nvPr/>
        </p:nvSpPr>
        <p:spPr bwMode="auto">
          <a:xfrm>
            <a:off x="571472" y="642918"/>
            <a:ext cx="8143900" cy="4893647"/>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3200" b="1" i="0" u="none" strike="noStrike" cap="none" normalizeH="0" baseline="0" dirty="0" smtClean="0">
                <a:ln>
                  <a:noFill/>
                </a:ln>
                <a:solidFill>
                  <a:srgbClr val="7030A0"/>
                </a:solidFill>
                <a:effectLst/>
                <a:latin typeface="Calibri" pitchFamily="34" charset="0"/>
                <a:ea typeface="Times New Roman" pitchFamily="18" charset="0"/>
                <a:cs typeface="Times New Roman" pitchFamily="18" charset="0"/>
              </a:rPr>
              <a:t>                                Биография</a:t>
            </a:r>
            <a:endParaRPr kumimoji="0" lang="ru-RU" sz="3200" b="0" i="0" u="none" strike="noStrike" cap="none" normalizeH="0" baseline="0" dirty="0" smtClean="0">
              <a:ln>
                <a:noFill/>
              </a:ln>
              <a:solidFill>
                <a:srgbClr val="7030A0"/>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Клод Оскар Моне</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родился 14 ноября 1840 г. в Париже. Когда мальчику было пять лет, семья переехала в Нормандию, в Гавр. Отец хотел, чтобы Клод стал бакалейщиком и присоединился к семейному бизнесу, но сын с детства увлекался изобразительным искусством, в частности с удовольствием рисовал карикатуры. На морском побережье Нормандии Моне повстречал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Эжена</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Будена</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известного пейзажиста и одного из провозвестников импрессионизма. Буден показал юному художнику некоторые приёмы живописной работы с натуры.</a:t>
            </a:r>
            <a:endParaRPr kumimoji="0" lang="ru-RU" sz="1400" b="0" i="0" u="none" strike="noStrike" cap="none" normalizeH="0" baseline="0" dirty="0" smtClean="0">
              <a:ln>
                <a:noFill/>
              </a:ln>
              <a:solidFill>
                <a:schemeClr val="bg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В 1860 г. Моне был призван в армию и попал в Алжир, но там он заболел тифом, вмешательство тётушки помогло художнику демобилизоваться, и он вернулся домой уже в 1862 году. Моне поступил в университет на факультет искусств, но быстро разочаровался в царившем там подходе к живописи. Покинув учебное заведение, он вскоре поступил в студию живописи, которую организовал Шарль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Глейр</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В студии он познакомился с такими художниками, как Огюст Ренуар и Фредерик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Базиль</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Они были практически сверстниками, придерживались схожих взглядов на искусство и вскоре составили костяк группы импрессионистов.</a:t>
            </a:r>
            <a:endParaRPr kumimoji="0" lang="ru-RU" sz="1400" b="0" i="0" u="none" strike="noStrike" cap="none" normalizeH="0" baseline="0" dirty="0" smtClean="0">
              <a:ln>
                <a:noFill/>
              </a:ln>
              <a:solidFill>
                <a:schemeClr val="bg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Известность Моне принёс портрет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Камиллы</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Донсьё</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написанный в 1866 г.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Камилла</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или портрет дамы в зелёном платье»).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Камилла</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затем стала женой художника, и у них родился сын Жан.</a:t>
            </a:r>
            <a:endParaRPr kumimoji="0" lang="ru-RU" sz="1400" b="0" i="0" u="none" strike="noStrike" cap="none" normalizeH="0" baseline="0" dirty="0" smtClean="0">
              <a:ln>
                <a:noFill/>
              </a:ln>
              <a:solidFill>
                <a:schemeClr val="bg1"/>
              </a:solidFill>
              <a:effectLst/>
              <a:latin typeface="Calibri" pitchFamily="34" charset="0"/>
              <a:ea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ea typeface="Times New Roman" pitchFamily="18" charset="0"/>
              </a:rPr>
              <a:t>После начала франко-прусской войны в 1870 г. Моне уезжает в Англию, где знакомится с работами Джона Констебла и Уильяма Тёрнера. После возвращения во Францию в конце 1872 г. Моне пишет свой знаменитый пейзаж «Впечатление. Восходящее солнце»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rPr>
              <a:t>Impression</a:t>
            </a:r>
            <a:r>
              <a:rPr kumimoji="0" lang="ru-RU" sz="1400" b="0" i="0" u="none" strike="noStrike" cap="none" normalizeH="0" baseline="0" dirty="0" smtClean="0">
                <a:ln>
                  <a:noFill/>
                </a:ln>
                <a:solidFill>
                  <a:schemeClr val="bg1"/>
                </a:solidFill>
                <a:effectLst/>
                <a:latin typeface="Calibri" pitchFamily="34" charset="0"/>
                <a:ea typeface="Times New Roman" pitchFamily="18" charset="0"/>
              </a:rPr>
              <a:t>,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rPr>
              <a:t>soleil</a:t>
            </a:r>
            <a:r>
              <a:rPr kumimoji="0" lang="ru-RU" sz="1400" b="0" i="0" u="none" strike="noStrike" cap="none" normalizeH="0" baseline="0" dirty="0" smtClean="0">
                <a:ln>
                  <a:noFill/>
                </a:ln>
                <a:solidFill>
                  <a:schemeClr val="bg1"/>
                </a:solidFill>
                <a:effectLst/>
                <a:latin typeface="Calibri" pitchFamily="34" charset="0"/>
                <a:ea typeface="Times New Roman" pitchFamily="18" charset="0"/>
              </a:rPr>
              <a:t>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rPr>
              <a:t>levant</a:t>
            </a:r>
            <a:r>
              <a:rPr kumimoji="0" lang="ru-RU" sz="1400" b="0" i="0" u="none" strike="noStrike" cap="none" normalizeH="0" baseline="0" dirty="0" smtClean="0">
                <a:ln>
                  <a:noFill/>
                </a:ln>
                <a:solidFill>
                  <a:schemeClr val="bg1"/>
                </a:solidFill>
                <a:effectLst/>
                <a:latin typeface="Calibri" pitchFamily="34" charset="0"/>
                <a:ea typeface="Times New Roman" pitchFamily="18" charset="0"/>
              </a:rPr>
              <a:t>). Именно эта картина и дала название группе импрессионистов и целому художественному направлению. Картина была показана на первой импрессионистской выставке в 1874 г.</a:t>
            </a:r>
            <a:r>
              <a:rPr kumimoji="0" lang="ru-RU" sz="1400" b="0" i="0" u="none" strike="noStrike" cap="none" normalizeH="0" baseline="0" dirty="0" smtClean="0">
                <a:ln>
                  <a:noFill/>
                </a:ln>
                <a:solidFill>
                  <a:schemeClr val="bg1"/>
                </a:solidFill>
                <a:effectLst/>
                <a:latin typeface="Calibri" pitchFamily="34" charset="0"/>
              </a:rPr>
              <a:t> </a:t>
            </a:r>
          </a:p>
        </p:txBody>
      </p:sp>
      <p:sp>
        <p:nvSpPr>
          <p:cNvPr id="14338" name="Rectangle 2"/>
          <p:cNvSpPr>
            <a:spLocks noChangeArrowheads="1"/>
          </p:cNvSpPr>
          <p:nvPr/>
        </p:nvSpPr>
        <p:spPr bwMode="auto">
          <a:xfrm>
            <a:off x="3071802" y="3071810"/>
            <a:ext cx="5143504" cy="332398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В 1879 г.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Камилла</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умирает от туберкулёза. В 1892 г. Моне женится во второй раз, на Алисе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Ошеде</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Ещё до этого Алиса помогает художнику вести хозяйство и воспитывать детей от первого брака. В 1883 г. Моне вместе с Алисой уезжает в местечко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Живерни</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в Верхней Нормандии, в 80 км к северо-западу от Парижа. Алиса умерла в 1911</a:t>
            </a:r>
            <a:r>
              <a:rPr lang="ru-RU" sz="1400" dirty="0" smtClean="0">
                <a:solidFill>
                  <a:schemeClr val="bg1"/>
                </a:solidFill>
                <a:latin typeface="Calibri" pitchFamily="34" charset="0"/>
                <a:ea typeface="Times New Roman" pitchFamily="18" charset="0"/>
                <a:cs typeface="Times New Roman" pitchFamily="18" charset="0"/>
              </a:rPr>
              <a:t> </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г. Художник пережил и своего старшего сына, Жана, умершего в 1914 г.</a:t>
            </a:r>
            <a:endParaRPr kumimoji="0" lang="ru-RU" sz="1400" b="0" i="0" u="none" strike="noStrike" cap="none" normalizeH="0" baseline="0" dirty="0" smtClean="0">
              <a:ln>
                <a:noFill/>
              </a:ln>
              <a:solidFill>
                <a:schemeClr val="bg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В начале 1920-х у Моне развивается катаракта, из-за чего ему пришлось перенести две операции. Художник скончался 5 декабря 1926 г. в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Живерни</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и был похоронен на местном церковном кладбище.</a:t>
            </a:r>
            <a:endParaRPr kumimoji="0" lang="ru-RU" sz="1400" b="0" i="0" u="none" strike="noStrike" cap="none" normalizeH="0" baseline="0" dirty="0" smtClean="0">
              <a:ln>
                <a:noFill/>
              </a:ln>
              <a:solidFill>
                <a:schemeClr val="bg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В честь Моне назван кратер на Меркурии.</a:t>
            </a:r>
            <a:endParaRPr kumimoji="0" lang="ru-RU" sz="1400" b="0" i="0" u="none" strike="noStrike" cap="none" normalizeH="0" baseline="0" dirty="0" smtClean="0">
              <a:ln>
                <a:noFill/>
              </a:ln>
              <a:solidFill>
                <a:schemeClr val="bg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Английская писательница Ева </a:t>
            </a:r>
            <a:r>
              <a:rPr kumimoji="0" lang="ru-RU" sz="14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Файджес</a:t>
            </a:r>
            <a:r>
              <a:rPr lang="ru-RU" sz="1400" dirty="0" smtClean="0">
                <a:solidFill>
                  <a:schemeClr val="bg1"/>
                </a:solidFill>
                <a:latin typeface="Calibri" pitchFamily="34" charset="0"/>
                <a:ea typeface="Times New Roman" pitchFamily="18" charset="0"/>
                <a:cs typeface="Times New Roman" pitchFamily="18" charset="0"/>
              </a:rPr>
              <a:t> </a:t>
            </a:r>
            <a:r>
              <a:rPr kumimoji="0" lang="ru-RU" sz="14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в своем романе "Свет" описывает один день из жизни Клода Моне - от рассвета до заката.</a:t>
            </a:r>
            <a:endParaRPr kumimoji="0" lang="ru-RU" sz="1400" b="0" i="0" u="none" strike="noStrike" cap="none" normalizeH="0" baseline="0" dirty="0" smtClean="0">
              <a:ln>
                <a:noFill/>
              </a:ln>
              <a:solidFill>
                <a:schemeClr val="bg1"/>
              </a:solidFill>
              <a:effectLst/>
              <a:latin typeface="Calibri"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24" name="Rectangle 1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3323" name="Рисунок 6" descr="http://upload.wikimedia.org/wikipedia/commons/thumb/5/5c/Claude_Monet%2C_Impression%2C_soleil_levant%2C_1872.jpg/120px-Claude_Monet%2C_Impression%2C_soleil_levant%2C_1872.jpg">
            <a:hlinkClick r:id="rId3"/>
          </p:cNvPr>
          <p:cNvPicPr>
            <a:picLocks noChangeAspect="1" noChangeArrowheads="1"/>
          </p:cNvPicPr>
          <p:nvPr/>
        </p:nvPicPr>
        <p:blipFill>
          <a:blip r:embed="rId4" cstate="print"/>
          <a:srcRect/>
          <a:stretch>
            <a:fillRect/>
          </a:stretch>
        </p:blipFill>
        <p:spPr bwMode="auto">
          <a:xfrm>
            <a:off x="571472" y="928670"/>
            <a:ext cx="1714512" cy="1314459"/>
          </a:xfrm>
          <a:prstGeom prst="rect">
            <a:avLst/>
          </a:prstGeom>
          <a:noFill/>
        </p:spPr>
      </p:pic>
      <p:sp>
        <p:nvSpPr>
          <p:cNvPr id="13325" name="Rectangle 13"/>
          <p:cNvSpPr>
            <a:spLocks noChangeArrowheads="1"/>
          </p:cNvSpPr>
          <p:nvPr/>
        </p:nvSpPr>
        <p:spPr bwMode="auto">
          <a:xfrm rot="10800000" flipV="1">
            <a:off x="500034" y="2214554"/>
            <a:ext cx="1928826"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fontAlgn="base">
              <a:spcBef>
                <a:spcPct val="0"/>
              </a:spcBef>
              <a:spcAft>
                <a:spcPct val="0"/>
              </a:spcAf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rPr>
              <a:t>«Впечатление. Восходящее солнце», 1872г., </a:t>
            </a:r>
            <a:r>
              <a:rPr lang="ru-RU" sz="1200" dirty="0" smtClean="0">
                <a:solidFill>
                  <a:schemeClr val="bg1"/>
                </a:solidFill>
              </a:rPr>
              <a:t>Музей </a:t>
            </a:r>
            <a:r>
              <a:rPr lang="ru-RU" sz="1200" dirty="0" err="1" smtClean="0">
                <a:solidFill>
                  <a:schemeClr val="bg1"/>
                </a:solidFill>
              </a:rPr>
              <a:t>Мармоттан</a:t>
            </a:r>
            <a:r>
              <a:rPr lang="ru-RU" sz="1200" dirty="0" smtClean="0">
                <a:solidFill>
                  <a:schemeClr val="bg1"/>
                </a:solidFill>
              </a:rPr>
              <a:t>, Париж</a:t>
            </a:r>
            <a:endParaRPr kumimoji="0" lang="ru-RU" sz="1200" b="0" i="0" u="none" strike="noStrike" cap="none" normalizeH="0" baseline="0" dirty="0" smtClean="0">
              <a:ln>
                <a:noFill/>
              </a:ln>
              <a:solidFill>
                <a:schemeClr val="bg1"/>
              </a:solidFill>
              <a:effectLst/>
              <a:latin typeface="Calibri" pitchFamily="34" charset="0"/>
            </a:endParaRPr>
          </a:p>
        </p:txBody>
      </p:sp>
      <p:sp>
        <p:nvSpPr>
          <p:cNvPr id="13327" name="Rectangle 1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3326" name="Рисунок 7" descr="http://upload.wikimedia.org/wikipedia/commons/thumb/1/1d/Claude_Monet_008.jpg/88px-Claude_Monet_008.jpg">
            <a:hlinkClick r:id="rId5"/>
          </p:cNvPr>
          <p:cNvPicPr>
            <a:picLocks noChangeAspect="1" noChangeArrowheads="1"/>
          </p:cNvPicPr>
          <p:nvPr/>
        </p:nvPicPr>
        <p:blipFill>
          <a:blip r:embed="rId6" cstate="print"/>
          <a:srcRect/>
          <a:stretch>
            <a:fillRect/>
          </a:stretch>
        </p:blipFill>
        <p:spPr bwMode="auto">
          <a:xfrm>
            <a:off x="3000364" y="1000108"/>
            <a:ext cx="1214446" cy="1513187"/>
          </a:xfrm>
          <a:prstGeom prst="rect">
            <a:avLst/>
          </a:prstGeom>
          <a:noFill/>
        </p:spPr>
      </p:pic>
      <p:sp>
        <p:nvSpPr>
          <p:cNvPr id="13328" name="Rectangle 16"/>
          <p:cNvSpPr>
            <a:spLocks noChangeArrowheads="1"/>
          </p:cNvSpPr>
          <p:nvPr/>
        </p:nvSpPr>
        <p:spPr bwMode="auto">
          <a:xfrm rot="10800000" flipV="1">
            <a:off x="3071802" y="2571744"/>
            <a:ext cx="107157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rPr>
              <a:t>«Бульвар капуцинок», 1873 г.</a:t>
            </a:r>
            <a:r>
              <a:rPr kumimoji="0" lang="ru-RU" sz="1200" b="0" i="0" u="none" strike="noStrike" cap="none" normalizeH="0" baseline="0" dirty="0" smtClean="0">
                <a:ln>
                  <a:noFill/>
                </a:ln>
                <a:solidFill>
                  <a:schemeClr val="bg1"/>
                </a:solidFill>
                <a:effectLst/>
                <a:latin typeface="Calibri" pitchFamily="34" charset="0"/>
              </a:rPr>
              <a:t> </a:t>
            </a:r>
          </a:p>
        </p:txBody>
      </p:sp>
      <p:sp>
        <p:nvSpPr>
          <p:cNvPr id="13330" name="Rectangle 1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3329" name="Рисунок 8" descr="http://upload.wikimedia.org/wikipedia/commons/thumb/a/ac/Claude_Monet%2C_Fishing_Boats_Leaving_the_Harbor%2C_Le_Havre.jpg/120px-Claude_Monet%2C_Fishing_Boats_Leaving_the_Harbor%2C_Le_Havre.jpg">
            <a:hlinkClick r:id="rId7"/>
          </p:cNvPr>
          <p:cNvPicPr>
            <a:picLocks noChangeAspect="1" noChangeArrowheads="1"/>
          </p:cNvPicPr>
          <p:nvPr/>
        </p:nvPicPr>
        <p:blipFill>
          <a:blip r:embed="rId8" cstate="print"/>
          <a:srcRect/>
          <a:stretch>
            <a:fillRect/>
          </a:stretch>
        </p:blipFill>
        <p:spPr bwMode="auto">
          <a:xfrm>
            <a:off x="4572000" y="1428736"/>
            <a:ext cx="1526620" cy="928694"/>
          </a:xfrm>
          <a:prstGeom prst="rect">
            <a:avLst/>
          </a:prstGeom>
          <a:noFill/>
        </p:spPr>
      </p:pic>
      <p:sp>
        <p:nvSpPr>
          <p:cNvPr id="13331" name="Rectangle 19"/>
          <p:cNvSpPr>
            <a:spLocks noChangeArrowheads="1"/>
          </p:cNvSpPr>
          <p:nvPr/>
        </p:nvSpPr>
        <p:spPr bwMode="auto">
          <a:xfrm rot="10800000" flipV="1">
            <a:off x="4929190" y="2500306"/>
            <a:ext cx="857256" cy="27699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Arial" pitchFamily="34" charset="0"/>
                <a:ea typeface="Times New Roman" pitchFamily="18" charset="0"/>
              </a:rPr>
              <a:t>«Гавань»</a:t>
            </a:r>
            <a:r>
              <a:rPr kumimoji="0" lang="ru-RU" sz="900" b="0" i="0" u="none" strike="noStrike" cap="none" normalizeH="0" baseline="0" dirty="0" smtClean="0">
                <a:ln>
                  <a:noFill/>
                </a:ln>
                <a:solidFill>
                  <a:schemeClr val="tx1"/>
                </a:solidFill>
                <a:effectLst/>
                <a:latin typeface="Arial" pitchFamily="34" charset="0"/>
              </a:rPr>
              <a:t> </a:t>
            </a:r>
            <a:endParaRPr kumimoji="0" lang="ru-RU" sz="1800" b="0" i="0" u="none" strike="noStrike" cap="none" normalizeH="0" baseline="0" dirty="0" smtClean="0">
              <a:ln>
                <a:noFill/>
              </a:ln>
              <a:solidFill>
                <a:schemeClr val="tx1"/>
              </a:solidFill>
              <a:effectLst/>
              <a:latin typeface="Arial" pitchFamily="34" charset="0"/>
            </a:endParaRPr>
          </a:p>
        </p:txBody>
      </p:sp>
      <p:sp>
        <p:nvSpPr>
          <p:cNvPr id="13333" name="Rectangle 2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3332" name="Рисунок 9" descr="http://upload.wikimedia.org/wikipedia/commons/thumb/0/00/Claude_Monet-Waterlilies.jpg/120px-Claude_Monet-Waterlilies.jpg">
            <a:hlinkClick r:id="rId9"/>
          </p:cNvPr>
          <p:cNvPicPr>
            <a:picLocks noChangeAspect="1" noChangeArrowheads="1"/>
          </p:cNvPicPr>
          <p:nvPr/>
        </p:nvPicPr>
        <p:blipFill>
          <a:blip r:embed="rId10" cstate="print"/>
          <a:srcRect/>
          <a:stretch>
            <a:fillRect/>
          </a:stretch>
        </p:blipFill>
        <p:spPr bwMode="auto">
          <a:xfrm>
            <a:off x="7000892" y="1214422"/>
            <a:ext cx="1143000" cy="1123950"/>
          </a:xfrm>
          <a:prstGeom prst="rect">
            <a:avLst/>
          </a:prstGeom>
          <a:noFill/>
        </p:spPr>
      </p:pic>
      <p:sp>
        <p:nvSpPr>
          <p:cNvPr id="13334" name="Rectangle 22"/>
          <p:cNvSpPr>
            <a:spLocks noChangeArrowheads="1"/>
          </p:cNvSpPr>
          <p:nvPr/>
        </p:nvSpPr>
        <p:spPr bwMode="auto">
          <a:xfrm>
            <a:off x="6643702" y="2357430"/>
            <a:ext cx="1928826"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rPr>
              <a:t>«Пруд с лилиями», 1899г., Национальная галерея, Лондон</a:t>
            </a:r>
            <a:r>
              <a:rPr kumimoji="0" lang="ru-RU" sz="1200" b="0" i="0" u="none" strike="noStrike" cap="none" normalizeH="0" baseline="0" dirty="0" smtClean="0">
                <a:ln>
                  <a:noFill/>
                </a:ln>
                <a:solidFill>
                  <a:schemeClr val="bg1"/>
                </a:solidFill>
                <a:effectLst/>
                <a:latin typeface="Calibri" pitchFamily="34" charset="0"/>
              </a:rPr>
              <a:t> </a:t>
            </a:r>
          </a:p>
        </p:txBody>
      </p:sp>
      <p:sp>
        <p:nvSpPr>
          <p:cNvPr id="13336" name="Rectangle 2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3335" name="Рисунок 10" descr="http://upload.wikimedia.org/wikipedia/commons/thumb/b/b7/Claude_Monet_042.jpg/120px-Claude_Monet_042.jpg">
            <a:hlinkClick r:id="rId11"/>
          </p:cNvPr>
          <p:cNvPicPr>
            <a:picLocks noChangeAspect="1" noChangeArrowheads="1"/>
          </p:cNvPicPr>
          <p:nvPr/>
        </p:nvPicPr>
        <p:blipFill>
          <a:blip r:embed="rId12" cstate="print"/>
          <a:srcRect/>
          <a:stretch>
            <a:fillRect/>
          </a:stretch>
        </p:blipFill>
        <p:spPr bwMode="auto">
          <a:xfrm>
            <a:off x="785786" y="3214686"/>
            <a:ext cx="1143000" cy="742950"/>
          </a:xfrm>
          <a:prstGeom prst="rect">
            <a:avLst/>
          </a:prstGeom>
          <a:noFill/>
        </p:spPr>
      </p:pic>
      <p:sp>
        <p:nvSpPr>
          <p:cNvPr id="13337" name="Rectangle 25"/>
          <p:cNvSpPr>
            <a:spLocks noChangeArrowheads="1"/>
          </p:cNvSpPr>
          <p:nvPr/>
        </p:nvSpPr>
        <p:spPr bwMode="auto">
          <a:xfrm>
            <a:off x="571472" y="4000504"/>
            <a:ext cx="171451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rPr>
              <a:t>«Регата в </a:t>
            </a:r>
            <a:r>
              <a:rPr kumimoji="0" lang="ru-RU" sz="1200" b="0" i="0" u="none" strike="noStrike" cap="none" normalizeH="0" baseline="0" dirty="0" err="1" smtClean="0">
                <a:ln>
                  <a:noFill/>
                </a:ln>
                <a:solidFill>
                  <a:schemeClr val="bg1"/>
                </a:solidFill>
                <a:effectLst/>
                <a:latin typeface="Calibri" pitchFamily="34" charset="0"/>
                <a:ea typeface="Times New Roman" pitchFamily="18" charset="0"/>
              </a:rPr>
              <a:t>Аржатей</a:t>
            </a:r>
            <a:r>
              <a:rPr kumimoji="0" lang="ru-RU" sz="1200" b="0" i="0" u="none" strike="noStrike" cap="none" normalizeH="0" baseline="0" dirty="0" smtClean="0">
                <a:ln>
                  <a:noFill/>
                </a:ln>
                <a:solidFill>
                  <a:schemeClr val="bg1"/>
                </a:solidFill>
                <a:effectLst/>
                <a:latin typeface="Calibri" pitchFamily="34" charset="0"/>
                <a:ea typeface="Times New Roman" pitchFamily="18" charset="0"/>
              </a:rPr>
              <a:t>», 1872г., Музей Орсе, Париж</a:t>
            </a:r>
            <a:r>
              <a:rPr kumimoji="0" lang="ru-RU" sz="1200" b="0" i="0" u="none" strike="noStrike" cap="none" normalizeH="0" baseline="0" dirty="0" smtClean="0">
                <a:ln>
                  <a:noFill/>
                </a:ln>
                <a:solidFill>
                  <a:schemeClr val="bg1"/>
                </a:solidFill>
                <a:effectLst/>
                <a:latin typeface="Calibri" pitchFamily="34" charset="0"/>
              </a:rPr>
              <a:t> </a:t>
            </a:r>
          </a:p>
        </p:txBody>
      </p:sp>
      <p:sp>
        <p:nvSpPr>
          <p:cNvPr id="13339" name="Rectangle 2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3338" name="Рисунок 11" descr="http://upload.wikimedia.org/wikipedia/commons/thumb/d/dd/Les_bateaux_rouges.jpg/120px-Les_bateaux_rouges.jpg">
            <a:hlinkClick r:id="rId13"/>
          </p:cNvPr>
          <p:cNvPicPr>
            <a:picLocks noChangeAspect="1" noChangeArrowheads="1"/>
          </p:cNvPicPr>
          <p:nvPr/>
        </p:nvPicPr>
        <p:blipFill>
          <a:blip r:embed="rId14" cstate="print"/>
          <a:srcRect/>
          <a:stretch>
            <a:fillRect/>
          </a:stretch>
        </p:blipFill>
        <p:spPr bwMode="auto">
          <a:xfrm>
            <a:off x="2714612" y="3500438"/>
            <a:ext cx="1143000" cy="952500"/>
          </a:xfrm>
          <a:prstGeom prst="rect">
            <a:avLst/>
          </a:prstGeom>
          <a:noFill/>
        </p:spPr>
      </p:pic>
      <p:sp>
        <p:nvSpPr>
          <p:cNvPr id="13340" name="Rectangle 28"/>
          <p:cNvSpPr>
            <a:spLocks noChangeArrowheads="1"/>
          </p:cNvSpPr>
          <p:nvPr/>
        </p:nvSpPr>
        <p:spPr bwMode="auto">
          <a:xfrm>
            <a:off x="2643174" y="4500570"/>
            <a:ext cx="171451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rPr>
              <a:t>«Красные лодки в </a:t>
            </a:r>
            <a:r>
              <a:rPr kumimoji="0" lang="ru-RU" sz="1200" b="0" i="0" u="none" strike="noStrike" cap="none" normalizeH="0" baseline="0" dirty="0" err="1" smtClean="0">
                <a:ln>
                  <a:noFill/>
                </a:ln>
                <a:solidFill>
                  <a:schemeClr val="bg1"/>
                </a:solidFill>
                <a:effectLst/>
                <a:latin typeface="Calibri" pitchFamily="34" charset="0"/>
                <a:ea typeface="Times New Roman" pitchFamily="18" charset="0"/>
              </a:rPr>
              <a:t>Аржантей</a:t>
            </a:r>
            <a:r>
              <a:rPr kumimoji="0" lang="ru-RU" sz="1200" b="0" i="0" u="none" strike="noStrike" cap="none" normalizeH="0" baseline="0" dirty="0" smtClean="0">
                <a:ln>
                  <a:noFill/>
                </a:ln>
                <a:solidFill>
                  <a:schemeClr val="bg1"/>
                </a:solidFill>
                <a:effectLst/>
                <a:latin typeface="Calibri" pitchFamily="34" charset="0"/>
                <a:ea typeface="Times New Roman" pitchFamily="18" charset="0"/>
              </a:rPr>
              <a:t>», 1872г., частная коллекция</a:t>
            </a:r>
            <a:r>
              <a:rPr kumimoji="0" lang="ru-RU" sz="1200" b="0" i="0" u="none" strike="noStrike" cap="none" normalizeH="0" baseline="0" dirty="0" smtClean="0">
                <a:ln>
                  <a:noFill/>
                </a:ln>
                <a:solidFill>
                  <a:schemeClr val="bg1"/>
                </a:solidFill>
                <a:effectLst/>
                <a:latin typeface="Calibri" pitchFamily="34" charset="0"/>
              </a:rPr>
              <a:t> </a:t>
            </a:r>
          </a:p>
        </p:txBody>
      </p:sp>
      <p:sp>
        <p:nvSpPr>
          <p:cNvPr id="13342"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3341" name="Рисунок 12" descr="http://upload.wikimedia.org/wikipedia/commons/thumb/6/67/Claude_Monet_La_Grenouill%C3%A9re.jpg/120px-Claude_Monet_La_Grenouill%C3%A9re.jpg">
            <a:hlinkClick r:id="rId15"/>
          </p:cNvPr>
          <p:cNvPicPr>
            <a:picLocks noChangeAspect="1" noChangeArrowheads="1"/>
          </p:cNvPicPr>
          <p:nvPr/>
        </p:nvPicPr>
        <p:blipFill>
          <a:blip r:embed="rId16" cstate="print"/>
          <a:srcRect/>
          <a:stretch>
            <a:fillRect/>
          </a:stretch>
        </p:blipFill>
        <p:spPr bwMode="auto">
          <a:xfrm>
            <a:off x="4714876" y="3429000"/>
            <a:ext cx="1428760" cy="1083476"/>
          </a:xfrm>
          <a:prstGeom prst="rect">
            <a:avLst/>
          </a:prstGeom>
          <a:noFill/>
        </p:spPr>
      </p:pic>
      <p:sp>
        <p:nvSpPr>
          <p:cNvPr id="13343" name="Rectangle 31"/>
          <p:cNvSpPr>
            <a:spLocks noChangeArrowheads="1"/>
          </p:cNvSpPr>
          <p:nvPr/>
        </p:nvSpPr>
        <p:spPr bwMode="auto">
          <a:xfrm>
            <a:off x="4643438" y="4572008"/>
            <a:ext cx="16430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Arial" pitchFamily="34" charset="0"/>
                <a:ea typeface="Times New Roman" pitchFamily="18" charset="0"/>
              </a:rPr>
              <a:t>«Лягушатник», 1869 г., музей Метрополитен, Нью-Йорк, США</a:t>
            </a:r>
            <a:r>
              <a:rPr kumimoji="0" lang="ru-RU" sz="900" b="0" i="0" u="none" strike="noStrike" cap="none" normalizeH="0" baseline="0" dirty="0" smtClean="0">
                <a:ln>
                  <a:noFill/>
                </a:ln>
                <a:solidFill>
                  <a:schemeClr val="bg1"/>
                </a:solidFill>
                <a:effectLst/>
                <a:latin typeface="Arial" pitchFamily="34" charset="0"/>
              </a:rPr>
              <a:t> </a:t>
            </a:r>
            <a:endParaRPr kumimoji="0" lang="ru-RU" sz="1800" b="0" i="0" u="none" strike="noStrike" cap="none" normalizeH="0" baseline="0" dirty="0" smtClean="0">
              <a:ln>
                <a:noFill/>
              </a:ln>
              <a:solidFill>
                <a:schemeClr val="bg1"/>
              </a:solidFill>
              <a:effectLst/>
              <a:latin typeface="Arial" pitchFamily="34" charset="0"/>
            </a:endParaRPr>
          </a:p>
        </p:txBody>
      </p:sp>
      <p:sp>
        <p:nvSpPr>
          <p:cNvPr id="13345" name="Rectangle 3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3344" name="Рисунок 13" descr="http://upload.wikimedia.org/wikipedia/commons/thumb/9/95/Claude_Monet_024.jpg/97px-Claude_Monet_024.jpg">
            <a:hlinkClick r:id="rId17"/>
          </p:cNvPr>
          <p:cNvPicPr>
            <a:picLocks noChangeAspect="1" noChangeArrowheads="1"/>
          </p:cNvPicPr>
          <p:nvPr/>
        </p:nvPicPr>
        <p:blipFill>
          <a:blip r:embed="rId18" cstate="print"/>
          <a:srcRect/>
          <a:stretch>
            <a:fillRect/>
          </a:stretch>
        </p:blipFill>
        <p:spPr bwMode="auto">
          <a:xfrm>
            <a:off x="7072330" y="3429000"/>
            <a:ext cx="923925" cy="1133475"/>
          </a:xfrm>
          <a:prstGeom prst="rect">
            <a:avLst/>
          </a:prstGeom>
          <a:noFill/>
        </p:spPr>
      </p:pic>
      <p:sp>
        <p:nvSpPr>
          <p:cNvPr id="13346" name="Rectangle 34"/>
          <p:cNvSpPr>
            <a:spLocks noChangeArrowheads="1"/>
          </p:cNvSpPr>
          <p:nvPr/>
        </p:nvSpPr>
        <p:spPr bwMode="auto">
          <a:xfrm>
            <a:off x="6786578" y="4572008"/>
            <a:ext cx="16430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rPr>
              <a:t>«Женщины в саду», 1866-1867 г., Музей Орсе, Париж, Франция</a:t>
            </a:r>
            <a:r>
              <a:rPr kumimoji="0" lang="ru-RU" sz="1200" b="0" i="0" u="none" strike="noStrike" cap="none" normalizeH="0" baseline="0" dirty="0" smtClean="0">
                <a:ln>
                  <a:noFill/>
                </a:ln>
                <a:solidFill>
                  <a:schemeClr val="bg1"/>
                </a:solidFill>
                <a:effectLst/>
                <a:latin typeface="Calibri" pitchFamily="34" charset="0"/>
              </a:rPr>
              <a:t> </a:t>
            </a:r>
          </a:p>
        </p:txBody>
      </p:sp>
      <p:sp>
        <p:nvSpPr>
          <p:cNvPr id="13348" name="Rectangle 3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13347" name="Рисунок 14" descr="http://upload.wikimedia.org/wikipedia/commons/thumb/f/fa/Beach_at_Pourville.jpg/120px-Beach_at_Pourville.jpg">
            <a:hlinkClick r:id="rId19"/>
          </p:cNvPr>
          <p:cNvPicPr>
            <a:picLocks noChangeAspect="1" noChangeArrowheads="1"/>
          </p:cNvPicPr>
          <p:nvPr/>
        </p:nvPicPr>
        <p:blipFill>
          <a:blip r:embed="rId20" cstate="print"/>
          <a:srcRect/>
          <a:stretch>
            <a:fillRect/>
          </a:stretch>
        </p:blipFill>
        <p:spPr bwMode="auto">
          <a:xfrm>
            <a:off x="785786" y="4929198"/>
            <a:ext cx="1214446" cy="1001918"/>
          </a:xfrm>
          <a:prstGeom prst="rect">
            <a:avLst/>
          </a:prstGeom>
          <a:noFill/>
        </p:spPr>
      </p:pic>
      <p:sp>
        <p:nvSpPr>
          <p:cNvPr id="13349" name="Rectangle 37"/>
          <p:cNvSpPr>
            <a:spLocks noChangeArrowheads="1"/>
          </p:cNvSpPr>
          <p:nvPr/>
        </p:nvSpPr>
        <p:spPr bwMode="auto">
          <a:xfrm>
            <a:off x="500034" y="6000768"/>
            <a:ext cx="2143140"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rPr>
              <a:t>«Пляж в </a:t>
            </a:r>
            <a:r>
              <a:rPr kumimoji="0" lang="ru-RU" sz="1200" b="0" i="0" u="none" strike="noStrike" cap="none" normalizeH="0" baseline="0" dirty="0" err="1" smtClean="0">
                <a:ln>
                  <a:noFill/>
                </a:ln>
                <a:solidFill>
                  <a:schemeClr val="bg1"/>
                </a:solidFill>
                <a:effectLst/>
                <a:latin typeface="Calibri" pitchFamily="34" charset="0"/>
                <a:ea typeface="Times New Roman" pitchFamily="18" charset="0"/>
              </a:rPr>
              <a:t>Пурвиле</a:t>
            </a:r>
            <a:r>
              <a:rPr kumimoji="0" lang="ru-RU" sz="1200" b="0" i="0" u="none" strike="noStrike" cap="none" normalizeH="0" baseline="0" dirty="0" smtClean="0">
                <a:ln>
                  <a:noFill/>
                </a:ln>
                <a:solidFill>
                  <a:schemeClr val="bg1"/>
                </a:solidFill>
                <a:effectLst/>
                <a:latin typeface="Calibri" pitchFamily="34" charset="0"/>
                <a:ea typeface="Times New Roman" pitchFamily="18" charset="0"/>
              </a:rPr>
              <a:t>», 1882 г., Национальный музей Польши, Познань, Польша</a:t>
            </a:r>
            <a:r>
              <a:rPr kumimoji="0" lang="ru-RU" sz="1200" b="0" i="0" u="none" strike="noStrike" cap="none" normalizeH="0" baseline="0" dirty="0" smtClean="0">
                <a:ln>
                  <a:noFill/>
                </a:ln>
                <a:solidFill>
                  <a:schemeClr val="bg1"/>
                </a:solidFill>
                <a:effectLst/>
                <a:latin typeface="Calibri" pitchFamily="34" charset="0"/>
              </a:rPr>
              <a:t> </a:t>
            </a:r>
          </a:p>
        </p:txBody>
      </p:sp>
      <p:sp>
        <p:nvSpPr>
          <p:cNvPr id="41" name="Прямоугольник 40"/>
          <p:cNvSpPr/>
          <p:nvPr/>
        </p:nvSpPr>
        <p:spPr>
          <a:xfrm>
            <a:off x="2143108" y="0"/>
            <a:ext cx="4636719"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Произведения</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43" name="Стрелка вправо с вырезом 42">
            <a:hlinkClick r:id="rId21" action="ppaction://hlinksldjump"/>
          </p:cNvPr>
          <p:cNvSpPr/>
          <p:nvPr/>
        </p:nvSpPr>
        <p:spPr>
          <a:xfrm>
            <a:off x="7286644" y="5786454"/>
            <a:ext cx="1143008" cy="64294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Меню</a:t>
            </a:r>
            <a:endParaRPr lang="ru-RU"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9" name="Rectangle 5"/>
          <p:cNvSpPr>
            <a:spLocks noChangeArrowheads="1"/>
          </p:cNvSpPr>
          <p:nvPr/>
        </p:nvSpPr>
        <p:spPr bwMode="auto">
          <a:xfrm rot="10800000" flipV="1">
            <a:off x="285720" y="1004485"/>
            <a:ext cx="5214974" cy="553997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Юность</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Эдуар Мане </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родился в доме 5 по улице Бонапарта в парижском квартале Сен </a:t>
            </a:r>
            <a:r>
              <a:rPr kumimoji="0" lang="ru-RU" sz="14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Жермен</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де </a:t>
            </a:r>
            <a:r>
              <a:rPr kumimoji="0" lang="ru-RU" sz="14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Пре</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в семье Огюста Мане, главы департамента Министерства юстиции и </a:t>
            </a:r>
            <a:r>
              <a:rPr kumimoji="0" lang="ru-RU" sz="14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Эжени-Дезире</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a:t>
            </a:r>
            <a:r>
              <a:rPr kumimoji="0" lang="ru-RU" sz="14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Фурнье</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дочери французского дипломата, бывшего консулом в Гетеборге. Шведский король Карл XIII был крестным отцом матери Мане. В 1839 году Мане был отдан на обучение в пансион аббата </a:t>
            </a:r>
            <a:r>
              <a:rPr kumimoji="0" lang="ru-RU" sz="14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Пуалу</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затем по причине абсолютного равнодушия к учёбе, был переведён отцом «на полный пансион» в колледж </a:t>
            </a:r>
            <a:r>
              <a:rPr kumimoji="0" lang="ru-RU" sz="14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Роллена</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где и обучался в период с 1844 по 1848 год, также не проявляя никаких успехов.</a:t>
            </a:r>
            <a:endParaRPr kumimoji="0" lang="ru-RU" sz="1400" b="0" i="0" u="none" strike="noStrike" cap="none" normalizeH="0" baseline="0" dirty="0" smtClean="0">
              <a:ln>
                <a:noFill/>
              </a:ln>
              <a:solidFill>
                <a:srgbClr val="002060"/>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Несмотря на огромное желание Мане стать живописцем, его отец, прочивший сыну карьеру юриста, горячо выступал против его художественного образования. Однако брат матери, </a:t>
            </a:r>
            <a:r>
              <a:rPr kumimoji="0" lang="ru-RU" sz="14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Эдмон-Эдуар</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a:t>
            </a:r>
            <a:r>
              <a:rPr kumimoji="0" lang="ru-RU" sz="14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Фурнье</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осознавая художественное призвание мальчика, посоветовал ему посещать специальные лекции по живописи, на которые сам записал племянника и посещение которых лично оплачивал. Благодаря дядюшке </a:t>
            </a:r>
            <a:r>
              <a:rPr kumimoji="0" lang="ru-RU" sz="14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Эдмунду</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регулярно водившего мальчика по музеям, Мане открыл для себя Лувр, что оказало решающее влияние на его личную и творческую жизнь. Уроки рисования, как ни странно, не вызывают у Мане ожидаемого интереса, во многом из-за академичности преподавания, и мальчик копированию гипсовых изваяний предпочитает рисовать портреты своих товарищей, что вскоре стало примером для многих его одноклассников.</a:t>
            </a:r>
            <a:endParaRPr kumimoji="0" lang="ru-RU" sz="1400" b="0" i="0" u="none" strike="noStrike" cap="none" normalizeH="0" baseline="0" dirty="0" smtClean="0">
              <a:ln>
                <a:noFill/>
              </a:ln>
              <a:solidFill>
                <a:srgbClr val="002060"/>
              </a:solidFill>
              <a:effectLst/>
              <a:latin typeface="Calibri" pitchFamily="34" charset="0"/>
            </a:endParaRPr>
          </a:p>
        </p:txBody>
      </p:sp>
      <p:pic>
        <p:nvPicPr>
          <p:cNvPr id="21506" name="Рисунок 32" descr="http://upload.wikimedia.org/wikipedia/commons/thumb/6/64/Edouard_Manet_077.jpg/180px-Edouard_Manet_077.jpg">
            <a:hlinkClick r:id="rId2"/>
          </p:cNvPr>
          <p:cNvPicPr>
            <a:picLocks noChangeAspect="1" noChangeArrowheads="1"/>
          </p:cNvPicPr>
          <p:nvPr/>
        </p:nvPicPr>
        <p:blipFill>
          <a:blip r:embed="rId3" cstate="print"/>
          <a:srcRect/>
          <a:stretch>
            <a:fillRect/>
          </a:stretch>
        </p:blipFill>
        <p:spPr bwMode="auto">
          <a:xfrm>
            <a:off x="6500826" y="500042"/>
            <a:ext cx="2071702" cy="2785288"/>
          </a:xfrm>
          <a:prstGeom prst="rect">
            <a:avLst/>
          </a:prstGeom>
          <a:noFill/>
        </p:spPr>
      </p:pic>
      <p:sp>
        <p:nvSpPr>
          <p:cNvPr id="21508" name="Rectangle 4"/>
          <p:cNvSpPr>
            <a:spLocks noChangeArrowheads="1"/>
          </p:cNvSpPr>
          <p:nvPr/>
        </p:nvSpPr>
        <p:spPr bwMode="auto">
          <a:xfrm>
            <a:off x="0" y="2762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21510" name="Rectangle 6"/>
          <p:cNvSpPr>
            <a:spLocks noChangeArrowheads="1"/>
          </p:cNvSpPr>
          <p:nvPr/>
        </p:nvSpPr>
        <p:spPr bwMode="auto">
          <a:xfrm>
            <a:off x="6500826" y="3357562"/>
            <a:ext cx="207170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Огюст и </a:t>
            </a:r>
            <a:r>
              <a:rPr kumimoji="0" lang="ru-RU" sz="12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Эжен</a:t>
            </a:r>
            <a:r>
              <a:rPr kumimoji="0" lang="ru-RU" sz="12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Мане, родители художника, Мане, 1860, музей Орсе, Париж</a:t>
            </a:r>
            <a:endParaRPr kumimoji="0" lang="ru-RU" sz="1800" b="0" i="0" u="none" strike="noStrike" cap="none" normalizeH="0" baseline="0" dirty="0" smtClean="0">
              <a:ln>
                <a:noFill/>
              </a:ln>
              <a:solidFill>
                <a:srgbClr val="002060"/>
              </a:solidFill>
              <a:effectLst/>
              <a:latin typeface="Arial" pitchFamily="34" charset="0"/>
            </a:endParaRPr>
          </a:p>
        </p:txBody>
      </p:sp>
      <p:sp>
        <p:nvSpPr>
          <p:cNvPr id="9" name="Прямоугольник 8"/>
          <p:cNvSpPr/>
          <p:nvPr/>
        </p:nvSpPr>
        <p:spPr>
          <a:xfrm>
            <a:off x="1785918" y="142852"/>
            <a:ext cx="3687228" cy="923330"/>
          </a:xfrm>
          <a:prstGeom prst="rect">
            <a:avLst/>
          </a:prstGeom>
          <a:noFill/>
        </p:spPr>
        <p:txBody>
          <a:bodyPr wrap="none" lIns="91440" tIns="45720" rIns="91440" bIns="45720">
            <a:sp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algn="ctr"/>
            <a:r>
              <a:rPr lang="ru-RU" sz="5400" b="1" cap="none" spc="0" dirty="0" smtClean="0">
                <a:ln/>
                <a:solidFill>
                  <a:schemeClr val="accent3"/>
                </a:solidFill>
                <a:effectLst/>
              </a:rPr>
              <a:t>Биография</a:t>
            </a:r>
            <a:endParaRPr lang="ru-RU" sz="5400" b="1" cap="none" spc="0" dirty="0">
              <a:ln/>
              <a:solidFill>
                <a:schemeClr val="accent3"/>
              </a:solidFill>
              <a:effectLst/>
            </a:endParaRPr>
          </a:p>
        </p:txBody>
      </p:sp>
      <p:sp>
        <p:nvSpPr>
          <p:cNvPr id="21511" name="Rectangle 7"/>
          <p:cNvSpPr>
            <a:spLocks noChangeArrowheads="1"/>
          </p:cNvSpPr>
          <p:nvPr/>
        </p:nvSpPr>
        <p:spPr bwMode="auto">
          <a:xfrm>
            <a:off x="2428860" y="1785926"/>
            <a:ext cx="5286380" cy="4893647"/>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Путешествие в Бразилию</a:t>
            </a:r>
            <a:endParaRPr kumimoji="0" lang="ru-RU" b="0" i="0" u="none" strike="noStrike" cap="none" normalizeH="0" baseline="0" dirty="0" smtClean="0">
              <a:ln>
                <a:noFill/>
              </a:ln>
              <a:solidFill>
                <a:srgbClr val="002060"/>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В 1848 году, после окончания учёбы, молодой Мане столкнулся с решительным протестом отца против своих планов стать художником. Своего рода компромисс был найден, когда Мане решил поступать в мореходную школу в 1847, однако, с треском провалил вступительные экзамены (сказалась общая малообразованность Мане). Тем не менее, ему в качестве подготовки к повторным экзаменам было позволено отправиться в учебное плавание на парусном судне «Гавр и Гваделупа».</a:t>
            </a:r>
            <a:endParaRPr kumimoji="0" lang="ru-RU" sz="1400" b="0" i="0" u="none" strike="noStrike" cap="none" normalizeH="0" baseline="0" dirty="0" smtClean="0">
              <a:ln>
                <a:noFill/>
              </a:ln>
              <a:solidFill>
                <a:srgbClr val="002060"/>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Во время путешествия парусник, в частности, посетил Бразилию. Экзотика и богатство красок тропических стран лишь усилили желание Мане обучаться живописному искусству — из поездки Эдуар привез большое количество рисунков, набросков и этюдов. В качестве моделей он часто использовал членов команды.</a:t>
            </a:r>
            <a:endParaRPr kumimoji="0" lang="ru-RU" sz="1400" b="0" i="0" u="none" strike="noStrike" cap="none" normalizeH="0" baseline="0" dirty="0" smtClean="0">
              <a:ln>
                <a:noFill/>
              </a:ln>
              <a:solidFill>
                <a:srgbClr val="002060"/>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От этого путешествия остались многочисленные письма Мане к родственникам, в которых он описал свои впечатления от карнавала в </a:t>
            </a:r>
            <a:r>
              <a:rPr kumimoji="0" lang="ru-RU" sz="1400" b="0" i="0" u="none" strike="noStrike" cap="none" normalizeH="0" baseline="0" dirty="0" err="1" smtClean="0">
                <a:ln>
                  <a:noFill/>
                </a:ln>
                <a:solidFill>
                  <a:srgbClr val="002060"/>
                </a:solidFill>
                <a:effectLst/>
                <a:latin typeface="Calibri" pitchFamily="34" charset="0"/>
                <a:ea typeface="Times New Roman" pitchFamily="18" charset="0"/>
                <a:cs typeface="Times New Roman" pitchFamily="18" charset="0"/>
              </a:rPr>
              <a:t>Рио</a:t>
            </a:r>
            <a:r>
              <a:rPr kumimoji="0" lang="ru-RU" sz="1400" b="0"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 и экзотическую красоту бразильских женщин. С другой стороны, он критическим взглядом оценивал рабство и возможную реставрацию монархии во Франции. Последующие работы Мане на одну десятую часть состоят из морских пейзажей, и в этом не последнюю роль сыграло его морское путешествие в Бразилию.</a:t>
            </a:r>
            <a:endParaRPr kumimoji="0" lang="ru-RU" sz="1400" b="0" i="0" u="none" strike="noStrike" cap="none" normalizeH="0" baseline="0" dirty="0" smtClean="0">
              <a:ln>
                <a:noFill/>
              </a:ln>
              <a:solidFill>
                <a:srgbClr val="002060"/>
              </a:solidFill>
              <a:effectLst/>
              <a:latin typeface="Calibri"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1509"/>
                                        </p:tgtEl>
                                        <p:attrNameLst>
                                          <p:attrName>style.visibility</p:attrName>
                                        </p:attrNameLst>
                                      </p:cBhvr>
                                      <p:to>
                                        <p:strVal val="visible"/>
                                      </p:to>
                                    </p:set>
                                    <p:animEffect transition="in" filter="diamond(in)">
                                      <p:cBhvr>
                                        <p:cTn id="7" dur="2000"/>
                                        <p:tgtEl>
                                          <p:spTgt spid="2150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1511"/>
                                        </p:tgtEl>
                                        <p:attrNameLst>
                                          <p:attrName>style.visibility</p:attrName>
                                        </p:attrNameLst>
                                      </p:cBhvr>
                                      <p:to>
                                        <p:strVal val="visible"/>
                                      </p:to>
                                    </p:set>
                                    <p:animEffect transition="in" filter="checkerboard(across)">
                                      <p:cBhvr>
                                        <p:cTn id="12" dur="500"/>
                                        <p:tgtEl>
                                          <p:spTgt spid="21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9" grpId="0" animBg="1"/>
      <p:bldP spid="2151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Рисунок 34" descr="http://upload.wikimedia.org/wikipedia/commons/thumb/3/31/Edouard_Manet_042.jpg/180px-Edouard_Manet_042.jpg">
            <a:hlinkClick r:id="rId2"/>
          </p:cNvPr>
          <p:cNvPicPr>
            <a:picLocks noChangeAspect="1" noChangeArrowheads="1"/>
          </p:cNvPicPr>
          <p:nvPr/>
        </p:nvPicPr>
        <p:blipFill>
          <a:blip r:embed="rId3" cstate="print"/>
          <a:srcRect/>
          <a:stretch>
            <a:fillRect/>
          </a:stretch>
        </p:blipFill>
        <p:spPr bwMode="auto">
          <a:xfrm>
            <a:off x="7286644" y="1500174"/>
            <a:ext cx="1714500" cy="142875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0484" name="Rectangle 4"/>
          <p:cNvSpPr>
            <a:spLocks noChangeArrowheads="1"/>
          </p:cNvSpPr>
          <p:nvPr/>
        </p:nvSpPr>
        <p:spPr bwMode="auto">
          <a:xfrm>
            <a:off x="0" y="1885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20485" name="Rectangle 5"/>
          <p:cNvSpPr>
            <a:spLocks noChangeArrowheads="1"/>
          </p:cNvSpPr>
          <p:nvPr/>
        </p:nvSpPr>
        <p:spPr bwMode="auto">
          <a:xfrm>
            <a:off x="142844" y="642918"/>
            <a:ext cx="7072362" cy="597086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lang="ru-RU" sz="1200" dirty="0" smtClean="0">
                <a:solidFill>
                  <a:schemeClr val="accent1">
                    <a:lumMod val="50000"/>
                  </a:schemeClr>
                </a:solidFill>
                <a:latin typeface="Calibri" pitchFamily="34" charset="0"/>
                <a:ea typeface="Times New Roman" pitchFamily="18" charset="0"/>
                <a:cs typeface="Times New Roman" pitchFamily="18" charset="0"/>
              </a:rPr>
              <a:t>В июле 1849 года, после возвращения в Париж, Мане ещё раз безрезультатно попытался сдать экзамен в Морскую школу. На этот раз отец, оценив многочисленное рисунки, привезённые из путешествия, уже не сомневался в художественном призвании сына и посоветовал ему поступать в парижскую Школу изящных искусств. Но опасаясь слишком жесткой и академичной программы обучения в Школе, Мане в 1850 </a:t>
            </a:r>
            <a:r>
              <a:rPr lang="ru-RU" sz="1200" dirty="0" smtClean="0">
                <a:solidFill>
                  <a:schemeClr val="accent1">
                    <a:lumMod val="50000"/>
                  </a:schemeClr>
                </a:solidFill>
                <a:latin typeface="Calibri" pitchFamily="34" charset="0"/>
                <a:ea typeface="Times New Roman" pitchFamily="18" charset="0"/>
                <a:cs typeface="Times New Roman" pitchFamily="18" charset="0"/>
              </a:rPr>
              <a:t>году поступает </a:t>
            </a:r>
            <a:r>
              <a:rPr lang="ru-RU" sz="1200" dirty="0" smtClean="0">
                <a:solidFill>
                  <a:schemeClr val="accent1">
                    <a:lumMod val="50000"/>
                  </a:schemeClr>
                </a:solidFill>
                <a:latin typeface="Calibri" pitchFamily="34" charset="0"/>
                <a:ea typeface="Times New Roman" pitchFamily="18" charset="0"/>
                <a:cs typeface="Times New Roman" pitchFamily="18" charset="0"/>
              </a:rPr>
              <a:t>в мастерскую модного в то время художника Тома </a:t>
            </a:r>
            <a:r>
              <a:rPr lang="ru-RU" sz="1200" dirty="0" err="1" smtClean="0">
                <a:solidFill>
                  <a:schemeClr val="accent1">
                    <a:lumMod val="50000"/>
                  </a:schemeClr>
                </a:solidFill>
                <a:latin typeface="Calibri" pitchFamily="34" charset="0"/>
                <a:ea typeface="Times New Roman" pitchFamily="18" charset="0"/>
                <a:cs typeface="Times New Roman" pitchFamily="18" charset="0"/>
              </a:rPr>
              <a:t>Кутюра</a:t>
            </a:r>
            <a:r>
              <a:rPr lang="ru-RU" sz="1200" dirty="0" smtClean="0">
                <a:solidFill>
                  <a:schemeClr val="accent1">
                    <a:lumMod val="50000"/>
                  </a:schemeClr>
                </a:solidFill>
                <a:latin typeface="Calibri" pitchFamily="34" charset="0"/>
                <a:ea typeface="Times New Roman" pitchFamily="18" charset="0"/>
                <a:cs typeface="Times New Roman" pitchFamily="18" charset="0"/>
              </a:rPr>
              <a:t>, который прославился в 1847 </a:t>
            </a:r>
            <a:r>
              <a:rPr lang="ru-RU" sz="1200" dirty="0" smtClean="0">
                <a:solidFill>
                  <a:schemeClr val="accent1">
                    <a:lumMod val="50000"/>
                  </a:schemeClr>
                </a:solidFill>
                <a:latin typeface="Calibri" pitchFamily="34" charset="0"/>
                <a:ea typeface="Times New Roman" pitchFamily="18" charset="0"/>
                <a:cs typeface="Times New Roman" pitchFamily="18" charset="0"/>
              </a:rPr>
              <a:t>году благодаря </a:t>
            </a:r>
            <a:r>
              <a:rPr lang="ru-RU" sz="1200" dirty="0" smtClean="0">
                <a:solidFill>
                  <a:schemeClr val="accent1">
                    <a:lumMod val="50000"/>
                  </a:schemeClr>
                </a:solidFill>
                <a:latin typeface="Calibri" pitchFamily="34" charset="0"/>
                <a:ea typeface="Times New Roman" pitchFamily="18" charset="0"/>
                <a:cs typeface="Times New Roman" pitchFamily="18" charset="0"/>
              </a:rPr>
              <a:t>монументальному полотну «Римляне периода упадка».</a:t>
            </a:r>
            <a:endParaRPr lang="ru-RU" sz="900" dirty="0" smtClean="0">
              <a:solidFill>
                <a:schemeClr val="accent1">
                  <a:lumMod val="50000"/>
                </a:schemeClr>
              </a:solidFill>
              <a:latin typeface="Arial" pitchFamily="34" charset="0"/>
            </a:endParaRPr>
          </a:p>
          <a:p>
            <a:pPr lvl="0" eaLnBrk="0" fontAlgn="base" hangingPunct="0">
              <a:spcBef>
                <a:spcPct val="0"/>
              </a:spcBef>
              <a:spcAft>
                <a:spcPct val="0"/>
              </a:spcAft>
            </a:pPr>
            <a:r>
              <a:rPr lang="ru-RU" sz="1200" dirty="0" smtClean="0">
                <a:solidFill>
                  <a:schemeClr val="accent1">
                    <a:lumMod val="50000"/>
                  </a:schemeClr>
                </a:solidFill>
                <a:latin typeface="Calibri" pitchFamily="34" charset="0"/>
                <a:ea typeface="Times New Roman" pitchFamily="18" charset="0"/>
                <a:cs typeface="Times New Roman" pitchFamily="18" charset="0"/>
              </a:rPr>
              <a:t>Именно тогда начинает назревать конфликт Мане и классико-романтической традиции живописи, господствовавшей в то время во Франции. Резкое неприятие буржуазной направленности господствовавшего стиля, в конечном итоге, вылилось в явный разрыв Мане с </a:t>
            </a:r>
            <a:r>
              <a:rPr lang="ru-RU" sz="1200" dirty="0" err="1" smtClean="0">
                <a:solidFill>
                  <a:schemeClr val="accent1">
                    <a:lumMod val="50000"/>
                  </a:schemeClr>
                </a:solidFill>
                <a:latin typeface="Calibri" pitchFamily="34" charset="0"/>
                <a:ea typeface="Times New Roman" pitchFamily="18" charset="0"/>
                <a:cs typeface="Times New Roman" pitchFamily="18" charset="0"/>
              </a:rPr>
              <a:t>Кутюром</a:t>
            </a:r>
            <a:r>
              <a:rPr lang="ru-RU" sz="1200" dirty="0" smtClean="0">
                <a:solidFill>
                  <a:schemeClr val="accent1">
                    <a:lumMod val="50000"/>
                  </a:schemeClr>
                </a:solidFill>
                <a:latin typeface="Calibri" pitchFamily="34" charset="0"/>
                <a:ea typeface="Times New Roman" pitchFamily="18" charset="0"/>
                <a:cs typeface="Times New Roman" pitchFamily="18" charset="0"/>
              </a:rPr>
              <a:t> — молодой художник покинул мастерскую учителя. Однако, по настоянию отца Мане был вынужден принести извинения и вернуться, хотя своё неприятие строгого академизма </a:t>
            </a:r>
            <a:r>
              <a:rPr lang="ru-RU" sz="1200" dirty="0" err="1" smtClean="0">
                <a:solidFill>
                  <a:schemeClr val="accent1">
                    <a:lumMod val="50000"/>
                  </a:schemeClr>
                </a:solidFill>
                <a:latin typeface="Calibri" pitchFamily="34" charset="0"/>
                <a:ea typeface="Times New Roman" pitchFamily="18" charset="0"/>
                <a:cs typeface="Times New Roman" pitchFamily="18" charset="0"/>
              </a:rPr>
              <a:t>Кутюра</a:t>
            </a:r>
            <a:r>
              <a:rPr lang="ru-RU" sz="1200" dirty="0" smtClean="0">
                <a:solidFill>
                  <a:schemeClr val="accent1">
                    <a:lumMod val="50000"/>
                  </a:schemeClr>
                </a:solidFill>
                <a:latin typeface="Calibri" pitchFamily="34" charset="0"/>
                <a:ea typeface="Times New Roman" pitchFamily="18" charset="0"/>
                <a:cs typeface="Times New Roman" pitchFamily="18" charset="0"/>
              </a:rPr>
              <a:t> он сохранил.</a:t>
            </a:r>
            <a:endParaRPr lang="ru-RU" sz="900" dirty="0" smtClean="0">
              <a:solidFill>
                <a:schemeClr val="accent1">
                  <a:lumMod val="50000"/>
                </a:schemeClr>
              </a:solidFill>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Положение юного художника усугублялось нежелательной беременностью его давней возлюбленной </a:t>
            </a:r>
            <a:r>
              <a:rPr kumimoji="0" lang="ru-RU" sz="12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Сюзанны</a:t>
            </a: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Леенхоф</a:t>
            </a: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Отцовство ребёнка во избежание дурной славы и гнева отца </a:t>
            </a:r>
            <a:r>
              <a:rPr kumimoji="0" lang="ru-RU" sz="12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Эдуара</a:t>
            </a: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было приписано вымышленному </a:t>
            </a:r>
            <a:r>
              <a:rPr kumimoji="0" lang="ru-RU" sz="12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Коэлла</a:t>
            </a: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и то лишь для мэрии. Распространялась и иная версия, что новорождённый является не сыном, а братом </a:t>
            </a:r>
            <a:r>
              <a:rPr kumimoji="0" lang="ru-RU" sz="12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Сюзанны</a:t>
            </a: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a:t>
            </a:r>
            <a:endParaRPr kumimoji="0" lang="ru-RU" sz="900" b="0" i="0" u="none" strike="noStrike" cap="none" normalizeH="0" baseline="0" dirty="0" smtClean="0">
              <a:ln>
                <a:noFill/>
              </a:ln>
              <a:solidFill>
                <a:schemeClr val="accent1">
                  <a:lumMod val="50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Увлечение старой живописью обусловило многочисленные путешествия Мане. Он неоднократно посещал голландские музеи, где любовался живописью Франса </a:t>
            </a:r>
            <a:r>
              <a:rPr kumimoji="0" lang="ru-RU" sz="12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Халса</a:t>
            </a: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В 1853 году он совершил традиционное для французских художников путешествие в Италию, где посетил Венецию и Флоренцию. Именно тогда начало обозначаться влияние на молодого художника картин мастеров Раннего и Высокого Возрождения. Одним из художников, оказавших наибольшее влияние на Мане, становится Веласкес. Возможно, именно его поздние произведения, в особенности знаменитые </a:t>
            </a:r>
            <a:r>
              <a:rPr kumimoji="0" lang="ru-RU" sz="12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бодегоны</a:t>
            </a: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оказали огромное влияние на становление движения импрессионизма. Обратный путь во Францию был долгим — Мане много ездил по Центральной Европе, посещая музеи в Дрездене, Праге, Вене и Мюнхене.</a:t>
            </a:r>
            <a:endParaRPr kumimoji="0" lang="ru-RU" sz="900" b="0" i="0" u="none" strike="noStrike" cap="none" normalizeH="0" baseline="0" dirty="0" smtClean="0">
              <a:ln>
                <a:noFill/>
              </a:ln>
              <a:solidFill>
                <a:schemeClr val="accent1">
                  <a:lumMod val="50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В 1856-58 годах Мане приобретает известность как подающий надежды художник, его приглашают в различные салоны, где он знакомится с высшим кругом парижского общества. Особо тёплые отношения Мане завязывает со скандальным поэтом Шарлем </a:t>
            </a:r>
            <a:r>
              <a:rPr kumimoji="0" lang="ru-RU" sz="12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Бодлером</a:t>
            </a: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Вместе с графом Альбером де </a:t>
            </a:r>
            <a:r>
              <a:rPr kumimoji="0" lang="ru-RU" sz="12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Баллеруа</a:t>
            </a: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художник снимает под мастерскую помещение на улице Лавуазье. Ежедневно молодой художник посещает Лувр, делает копии известных полотен и всегда пытается получить одобрение </a:t>
            </a:r>
            <a:r>
              <a:rPr kumimoji="0" lang="ru-RU" sz="12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Кутюра</a:t>
            </a: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стремление к признанию было присуще Мане с ранних лет.</a:t>
            </a:r>
            <a:endParaRPr kumimoji="0" lang="ru-RU" sz="900" b="0" i="0" u="none" strike="noStrike" cap="none" normalizeH="0" baseline="0" dirty="0" smtClean="0">
              <a:ln>
                <a:noFill/>
              </a:ln>
              <a:solidFill>
                <a:schemeClr val="accent1">
                  <a:lumMod val="50000"/>
                </a:schemeClr>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Мане протестует против портретов, озарённых бенгальскими огнями, на лбу которых горят звёзды поддельных драгоценностей, в руках — серебряный жезл.</a:t>
            </a:r>
            <a:br>
              <a:rPr kumimoji="0" lang="ru-RU" sz="12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br>
            <a:r>
              <a:rPr kumimoji="0" lang="ru-RU" sz="10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Де </a:t>
            </a:r>
            <a:r>
              <a:rPr kumimoji="0" lang="ru-RU" sz="10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Банвиль</a:t>
            </a:r>
            <a:r>
              <a:rPr kumimoji="0" lang="ru-RU" sz="10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отзыв на картину Мане «</a:t>
            </a:r>
            <a:r>
              <a:rPr kumimoji="0" lang="ru-RU" sz="10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Le</a:t>
            </a:r>
            <a:r>
              <a:rPr kumimoji="0" lang="ru-RU" sz="10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a:t>
            </a:r>
            <a:r>
              <a:rPr kumimoji="0" lang="ru-RU" sz="10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Bon</a:t>
            </a:r>
            <a:r>
              <a:rPr kumimoji="0" lang="ru-RU" sz="10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a:t>
            </a:r>
            <a:r>
              <a:rPr kumimoji="0" lang="ru-RU" sz="1000" b="0" i="0" u="none" strike="noStrike" cap="none" normalizeH="0" baseline="0" dirty="0" err="1" smtClean="0">
                <a:ln>
                  <a:noFill/>
                </a:ln>
                <a:solidFill>
                  <a:schemeClr val="accent1">
                    <a:lumMod val="50000"/>
                  </a:schemeClr>
                </a:solidFill>
                <a:effectLst/>
                <a:latin typeface="Calibri" pitchFamily="34" charset="0"/>
                <a:ea typeface="Times New Roman" pitchFamily="18" charset="0"/>
                <a:cs typeface="Times New Roman" pitchFamily="18" charset="0"/>
              </a:rPr>
              <a:t>Bock</a:t>
            </a:r>
            <a:r>
              <a:rPr kumimoji="0" lang="ru-RU" sz="1000" b="0" i="0" u="none" strike="noStrike" cap="none" normalizeH="0" baseline="0" dirty="0" smtClean="0">
                <a:ln>
                  <a:noFill/>
                </a:ln>
                <a:solidFill>
                  <a:schemeClr val="accent1">
                    <a:lumMod val="50000"/>
                  </a:schemeClr>
                </a:solidFill>
                <a:effectLst/>
                <a:latin typeface="Calibri" pitchFamily="34" charset="0"/>
                <a:ea typeface="Times New Roman" pitchFamily="18" charset="0"/>
                <a:cs typeface="Times New Roman" pitchFamily="18" charset="0"/>
              </a:rPr>
              <a:t>» (перевод с французского Т. М. Пахомовой).</a:t>
            </a:r>
            <a:endParaRPr kumimoji="0" lang="ru-RU" sz="1800" b="0" i="0" u="none" strike="noStrike" cap="none" normalizeH="0" baseline="0" dirty="0" smtClean="0">
              <a:ln>
                <a:noFill/>
              </a:ln>
              <a:solidFill>
                <a:schemeClr val="accent1">
                  <a:lumMod val="50000"/>
                </a:schemeClr>
              </a:solidFill>
              <a:effectLst/>
              <a:latin typeface="Arial" pitchFamily="34" charset="0"/>
            </a:endParaRPr>
          </a:p>
        </p:txBody>
      </p:sp>
      <p:sp>
        <p:nvSpPr>
          <p:cNvPr id="7" name="Прямоугольник 6"/>
          <p:cNvSpPr/>
          <p:nvPr/>
        </p:nvSpPr>
        <p:spPr>
          <a:xfrm>
            <a:off x="3143240" y="214290"/>
            <a:ext cx="1695849" cy="400110"/>
          </a:xfrm>
          <a:prstGeom prst="rect">
            <a:avLst/>
          </a:prstGeom>
        </p:spPr>
        <p:txBody>
          <a:bodyPr wrap="none">
            <a:spAutoFit/>
          </a:bodyPr>
          <a:lstStyle/>
          <a:p>
            <a:r>
              <a:rPr lang="ru-RU" sz="2000" b="1" dirty="0" smtClean="0">
                <a:solidFill>
                  <a:schemeClr val="bg1"/>
                </a:solidFill>
              </a:rPr>
              <a:t>Становление</a:t>
            </a:r>
            <a:endParaRPr lang="ru-RU" sz="2000" b="1" dirty="0">
              <a:solidFill>
                <a:schemeClr val="bg1"/>
              </a:solidFill>
            </a:endParaRPr>
          </a:p>
        </p:txBody>
      </p:sp>
      <p:sp>
        <p:nvSpPr>
          <p:cNvPr id="20486" name="Rectangle 6"/>
          <p:cNvSpPr>
            <a:spLocks noChangeArrowheads="1"/>
          </p:cNvSpPr>
          <p:nvPr/>
        </p:nvSpPr>
        <p:spPr bwMode="auto">
          <a:xfrm>
            <a:off x="7358018" y="3429000"/>
            <a:ext cx="1785982"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Мадам Мане (</a:t>
            </a:r>
            <a:r>
              <a:rPr kumimoji="0" lang="ru-RU" sz="12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Сюзанна</a:t>
            </a: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a:t>
            </a:r>
            <a:r>
              <a:rPr kumimoji="0" lang="ru-RU" sz="1200" b="0" i="0" u="none" strike="noStrike" cap="none" normalizeH="0" baseline="0" dirty="0" err="1" smtClean="0">
                <a:ln>
                  <a:noFill/>
                </a:ln>
                <a:solidFill>
                  <a:schemeClr val="bg1"/>
                </a:solidFill>
                <a:effectLst/>
                <a:latin typeface="Calibri" pitchFamily="34" charset="0"/>
                <a:ea typeface="Times New Roman" pitchFamily="18" charset="0"/>
                <a:cs typeface="Times New Roman" pitchFamily="18" charset="0"/>
              </a:rPr>
              <a:t>Леенхоф</a:t>
            </a: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 на голубом диване, Лувр, Париж.</a:t>
            </a:r>
            <a:endParaRPr kumimoji="0" lang="ru-RU" sz="1800" b="0" i="0" u="none" strike="noStrike" cap="none" normalizeH="0" baseline="0" dirty="0" smtClean="0">
              <a:ln>
                <a:noFill/>
              </a:ln>
              <a:solidFill>
                <a:schemeClr val="bg1"/>
              </a:solidFill>
              <a:effectLst/>
              <a:latin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ChangeArrowheads="1"/>
          </p:cNvSpPr>
          <p:nvPr/>
        </p:nvSpPr>
        <p:spPr bwMode="auto">
          <a:xfrm>
            <a:off x="3643306" y="357166"/>
            <a:ext cx="1214446"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strike="noStrike" cap="none" normalizeH="0" baseline="0" dirty="0" smtClean="0">
                <a:ln>
                  <a:noFill/>
                </a:ln>
                <a:solidFill>
                  <a:srgbClr val="0000FF"/>
                </a:solidFill>
                <a:effectLst/>
                <a:latin typeface="Calibri" pitchFamily="34" charset="0"/>
                <a:ea typeface="Times New Roman" pitchFamily="18" charset="0"/>
                <a:cs typeface="Times New Roman" pitchFamily="18" charset="0"/>
              </a:rPr>
              <a:t>Салон</a:t>
            </a:r>
            <a:endParaRPr kumimoji="0" lang="ru-RU" sz="2800" b="0" i="0" strike="noStrike" cap="none" normalizeH="0" baseline="0" dirty="0" smtClean="0">
              <a:ln>
                <a:noFill/>
              </a:ln>
              <a:solidFill>
                <a:schemeClr val="tx1"/>
              </a:solidFill>
              <a:effectLst/>
              <a:latin typeface="Arial" pitchFamily="34" charset="0"/>
            </a:endParaRPr>
          </a:p>
        </p:txBody>
      </p:sp>
      <p:sp>
        <p:nvSpPr>
          <p:cNvPr id="19459" name="Rectangle 3"/>
          <p:cNvSpPr>
            <a:spLocks noChangeArrowheads="1"/>
          </p:cNvSpPr>
          <p:nvPr/>
        </p:nvSpPr>
        <p:spPr bwMode="auto">
          <a:xfrm>
            <a:off x="785786" y="928670"/>
            <a:ext cx="3214678"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Прежде, чем я начну завоёвывать официальные салоны, я должен отдать дань старым мастерам.</a:t>
            </a:r>
            <a:b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br>
            <a:r>
              <a:rPr kumimoji="0" lang="ru-RU" sz="1000" b="0" i="1"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Эдуар Мане</a:t>
            </a:r>
            <a:r>
              <a:rPr kumimoji="0" lang="ru-RU" sz="10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a:t>
            </a:r>
            <a:endParaRPr kumimoji="0" lang="ru-RU" sz="1800" b="0" i="0" u="none" strike="noStrike" cap="none" normalizeH="0" baseline="0" dirty="0" smtClean="0">
              <a:ln>
                <a:noFill/>
              </a:ln>
              <a:solidFill>
                <a:schemeClr val="bg1"/>
              </a:solidFill>
              <a:effectLst/>
              <a:latin typeface="Arial" pitchFamily="34" charset="0"/>
            </a:endParaRPr>
          </a:p>
        </p:txBody>
      </p:sp>
      <p:sp>
        <p:nvSpPr>
          <p:cNvPr id="19460" name="Rectangle 4"/>
          <p:cNvSpPr>
            <a:spLocks noChangeArrowheads="1"/>
          </p:cNvSpPr>
          <p:nvPr/>
        </p:nvSpPr>
        <p:spPr bwMode="auto">
          <a:xfrm>
            <a:off x="714348" y="1785926"/>
            <a:ext cx="7215238" cy="4185761"/>
          </a:xfrm>
          <a:prstGeom prst="rect">
            <a:avLst/>
          </a:prstGeom>
          <a:ln>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В 1863 и 1864 годах Мане выставляется как в Салоне отверженных, так и в официальном салоне, где его новые картины, особенно «Завтрак на траве» вызвали резкое негодование со стороны критиков. Пик неприятия выпадает на 1865 год, когда Мане выставил в салоне свою (знаменитую ныне) «Олимпию» — картину, найденную его современниками крайне непристойной и вульгарной, и спровоцировавшую грандиозный по тем временам скандал.</a:t>
            </a:r>
            <a:endParaRPr kumimoji="0" lang="ru-RU" sz="1400" b="0" i="0" u="none" strike="noStrike" cap="none" normalizeH="0" baseline="0" dirty="0" smtClean="0">
              <a:ln>
                <a:noFill/>
              </a:ln>
              <a:solidFill>
                <a:schemeClr val="accent2">
                  <a:lumMod val="50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Травля Мане со стороны чиновников от искусства и «просвещённой публики» вынудила художника буквально бежать в Испанию, где он, однако, с пользой провёл время, знакомясь с работами Эль Греко, Веласкеса и Гойи, находя в них оправдание своего эстетического вкуса.</a:t>
            </a:r>
            <a:endParaRPr kumimoji="0" lang="ru-RU" sz="1400" b="0" i="0" u="none" strike="noStrike" cap="none" normalizeH="0" baseline="0" dirty="0" smtClean="0">
              <a:ln>
                <a:noFill/>
              </a:ln>
              <a:solidFill>
                <a:schemeClr val="accent2">
                  <a:lumMod val="50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С этого времени Мане, регулярно отвергаемый жюри салонов, сближается с группой молодых художников, которые вскоре будут названы импрессионистами. Клод Моне, Поль Сезанн</a:t>
            </a:r>
            <a:r>
              <a:rPr lang="en-US" sz="1400" dirty="0" smtClean="0">
                <a:solidFill>
                  <a:schemeClr val="accent2">
                    <a:lumMod val="50000"/>
                  </a:schemeClr>
                </a:solidFill>
                <a:latin typeface="Calibri" pitchFamily="34" charset="0"/>
                <a:ea typeface="Times New Roman" pitchFamily="18" charset="0"/>
                <a:cs typeface="Times New Roman" pitchFamily="18" charset="0"/>
              </a:rPr>
              <a:t> </a:t>
            </a:r>
            <a:r>
              <a:rPr kumimoji="0" lang="ru-RU" sz="1400" b="0" i="0"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и Эдгар Дега становятся для автора «Олимпии» друзьями и последователями. В 1867 году на проходящей в Париже Всемирной выставке Мане создаёт собственный павильон поблизости моста </a:t>
            </a:r>
            <a:r>
              <a:rPr kumimoji="0" lang="ru-RU" sz="1400" b="0" i="0" u="none" strike="noStrike" cap="none" normalizeH="0" baseline="0" dirty="0" err="1" smtClean="0">
                <a:ln>
                  <a:noFill/>
                </a:ln>
                <a:solidFill>
                  <a:schemeClr val="accent2">
                    <a:lumMod val="50000"/>
                  </a:schemeClr>
                </a:solidFill>
                <a:effectLst/>
                <a:latin typeface="Calibri" pitchFamily="34" charset="0"/>
                <a:ea typeface="Times New Roman" pitchFamily="18" charset="0"/>
                <a:cs typeface="Times New Roman" pitchFamily="18" charset="0"/>
              </a:rPr>
              <a:t>Альма</a:t>
            </a:r>
            <a:r>
              <a:rPr kumimoji="0" lang="ru-RU" sz="1400" b="0" i="0"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 Выставлено пятьдесят работ — лучшие картины, созданные за десять лет творчества. Возможно, именно этот решительный шаг привёл к тому, что на двух следующих салонах его работы были приняты. Как бы то ни было, художник решительно идёт своей дорогой.</a:t>
            </a:r>
            <a:endParaRPr kumimoji="0" lang="ru-RU" sz="1400" b="0" i="0" u="none" strike="noStrike" cap="none" normalizeH="0" baseline="0" dirty="0" smtClean="0">
              <a:ln>
                <a:noFill/>
              </a:ln>
              <a:solidFill>
                <a:schemeClr val="accent2">
                  <a:lumMod val="50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accent2">
                    <a:lumMod val="50000"/>
                  </a:schemeClr>
                </a:solidFill>
                <a:effectLst/>
                <a:latin typeface="Calibri" pitchFamily="34" charset="0"/>
                <a:ea typeface="Times New Roman" pitchFamily="18" charset="0"/>
                <a:cs typeface="Times New Roman" pitchFamily="18" charset="0"/>
              </a:rPr>
              <a:t>В 1869 году Мане познакомился с молодой художницей Евой Гонсалес, которой предложил позировать для портрета. Ева Гонсалес была единственной ученицей Мане.</a:t>
            </a:r>
            <a:endParaRPr kumimoji="0" lang="ru-RU" sz="1400" b="0" i="0" u="none" strike="noStrike" cap="none" normalizeH="0" baseline="0" dirty="0" smtClean="0">
              <a:ln>
                <a:noFill/>
              </a:ln>
              <a:solidFill>
                <a:schemeClr val="accent2">
                  <a:lumMod val="50000"/>
                </a:schemeClr>
              </a:solidFill>
              <a:effectLst/>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Рисунок 42" descr="http://upload.wikimedia.org/wikipedia/commons/thumb/4/40/Edouard_Manet_061.jpg/180px-Edouard_Manet_061.jpg">
            <a:hlinkClick r:id="rId2"/>
          </p:cNvPr>
          <p:cNvPicPr>
            <a:picLocks noChangeAspect="1" noChangeArrowheads="1"/>
          </p:cNvPicPr>
          <p:nvPr/>
        </p:nvPicPr>
        <p:blipFill>
          <a:blip r:embed="rId3" cstate="print"/>
          <a:srcRect/>
          <a:stretch>
            <a:fillRect/>
          </a:stretch>
        </p:blipFill>
        <p:spPr bwMode="auto">
          <a:xfrm>
            <a:off x="7000892" y="428604"/>
            <a:ext cx="1714500" cy="2209800"/>
          </a:xfrm>
          <a:prstGeom prst="rect">
            <a:avLst/>
          </a:prstGeom>
          <a:noFill/>
        </p:spPr>
      </p:pic>
      <p:sp>
        <p:nvSpPr>
          <p:cNvPr id="18435" name="Rectangle 3"/>
          <p:cNvSpPr>
            <a:spLocks noChangeArrowheads="1"/>
          </p:cNvSpPr>
          <p:nvPr/>
        </p:nvSpPr>
        <p:spPr bwMode="auto">
          <a:xfrm>
            <a:off x="2214546" y="285728"/>
            <a:ext cx="3643338" cy="80021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Батиньольская</a:t>
            </a:r>
            <a:r>
              <a:rPr kumimoji="0" lang="ru-RU" sz="2800"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группа</a:t>
            </a:r>
            <a:endParaRPr kumimoji="0" lang="ru-RU" sz="2800" b="0" i="0" u="none" strike="noStrike" cap="none" normalizeH="0" baseline="0" dirty="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Arial" pitchFamily="34" charset="0"/>
            </a:endParaRPr>
          </a:p>
        </p:txBody>
      </p:sp>
      <p:sp>
        <p:nvSpPr>
          <p:cNvPr id="18436" name="Rectangle 4"/>
          <p:cNvSpPr>
            <a:spLocks noChangeArrowheads="1"/>
          </p:cNvSpPr>
          <p:nvPr/>
        </p:nvSpPr>
        <p:spPr bwMode="auto">
          <a:xfrm>
            <a:off x="0" y="2667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18437" name="Rectangle 5"/>
          <p:cNvSpPr>
            <a:spLocks noChangeArrowheads="1"/>
          </p:cNvSpPr>
          <p:nvPr/>
        </p:nvSpPr>
        <p:spPr bwMode="auto">
          <a:xfrm rot="10800000" flipV="1">
            <a:off x="857224" y="1214422"/>
            <a:ext cx="5500726" cy="4616648"/>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Эдуар Мане. Испанский музыкант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Гитарреро</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1860 г. Музей Метрополитен, Нью-Йорк.</a:t>
            </a:r>
            <a:endParaRPr kumimoji="0" lang="ru-RU" sz="1400" b="0" i="0" u="none" strike="noStrike" cap="none" normalizeH="0" baseline="0" dirty="0" smtClean="0">
              <a:ln>
                <a:noFill/>
              </a:ln>
              <a:solidFill>
                <a:schemeClr val="bg1">
                  <a:lumMod val="95000"/>
                  <a:lumOff val="5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После возвращения из Испании Мане вновь приступает к написанию картин вопреки слухам, что сколь бы не была хороша следующая работа художника, жюри Салона всё равно её отвергнет. В это время для Мане особенно ценной была поддержка, оказанная его друзьями и поклонниками. Часто покупая холсты и краски в магазине на улице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Гранд-рю-де-Батиньоль</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Мане вскоре стал завсегдатаем расположенного рядом кафе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Гербуа</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среди которых как неизвестные писатели и художники, так и уже знаменитые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Фантен-Латур</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Уистлер</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Дюранти</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Дега, Ренуар, Моне,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Писсаро</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Особняком стоит Эмиль Золя — горячий сторонник творчества Мане, ярый защитник его живописи. По свидетельству современников, Мане был признанным авторитетом этой группы, тем не менее это неформально собрание было достаточно либеральным, его участники не боялись критиковать Мане. Правда, не обошлось и без казусов: упрёки и грубая критика со стороны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Дюранти</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вынудила Мане вызвать последнего на дуэль, которая и состоялась, приведя к ранению обидчика. Несмотря на этот факт,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Дюранти</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и Мане помирились, сочтя происшедшее недоразумением и остались хорошими друзьями до самой смерти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Эдуара</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a:t>
            </a:r>
            <a:endParaRPr kumimoji="0" lang="ru-RU" sz="1400" b="0" i="0" u="none" strike="noStrike" cap="none" normalizeH="0" baseline="0" dirty="0" smtClean="0">
              <a:ln>
                <a:noFill/>
              </a:ln>
              <a:solidFill>
                <a:schemeClr val="bg1">
                  <a:lumMod val="95000"/>
                  <a:lumOff val="5000"/>
                </a:schemeClr>
              </a:solidFill>
              <a:effectLst/>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Rectangle 1"/>
          <p:cNvSpPr>
            <a:spLocks noChangeArrowheads="1"/>
          </p:cNvSpPr>
          <p:nvPr/>
        </p:nvSpPr>
        <p:spPr bwMode="auto">
          <a:xfrm>
            <a:off x="285720" y="1214422"/>
            <a:ext cx="3714744" cy="4462760"/>
          </a:xfrm>
          <a:prstGeom prst="rect">
            <a:avLst/>
          </a:prstGeom>
          <a:ln>
            <a:headEnd/>
            <a:tailEnd/>
          </a:ln>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1"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Сближение с импрессионистами</a:t>
            </a:r>
            <a:endParaRPr kumimoji="0" lang="ru-RU" b="1" i="0" u="none" strike="noStrike" cap="none" normalizeH="0" baseline="0" dirty="0" smtClean="0">
              <a:ln>
                <a:noFill/>
              </a:ln>
              <a:solidFill>
                <a:schemeClr val="tx1"/>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Во время осады Парижа в 1870 году Мане, как убеждённый республиканец, остался в столице. После французско-прусской войны и Парижской коммуны художник ещё ближе сходится с молодыми импрессионистами. Об этом свидетельствуют, например, многочисленные картины, написанные на пленэре, бок о бок с Клодом Моне в </a:t>
            </a:r>
            <a:r>
              <a:rPr kumimoji="0" lang="ru-RU" sz="1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Аржантее</a:t>
            </a: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1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в</a:t>
            </a:r>
            <a:r>
              <a:rPr kumimoji="0" lang="ru-RU" sz="1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1874 году. Тем не менее, Мане не хотел участвовать в выставках групп импрессионистов. Он предпочитал любой ценой добиться признания жюри официальных Салонов. Очередная шумиха вокруг его имени возникла в 1874 году. «Железная дорога» опять вызвала острую антипатию жюри. И лишь в 1879 году Салон оценил упорство художника: полотна Мане «В теплице» и «В лодке» были встречены очень тепло.</a:t>
            </a:r>
            <a:endParaRPr kumimoji="0" lang="ru-RU" sz="1400" b="0" i="0" u="none" strike="noStrike" cap="none" normalizeH="0" baseline="0" dirty="0" smtClean="0">
              <a:ln>
                <a:noFill/>
              </a:ln>
              <a:solidFill>
                <a:schemeClr val="tx1"/>
              </a:solidFill>
              <a:effectLst/>
              <a:latin typeface="Calibri" pitchFamily="34" charset="0"/>
            </a:endParaRPr>
          </a:p>
        </p:txBody>
      </p:sp>
      <p:sp>
        <p:nvSpPr>
          <p:cNvPr id="4" name="Прямоугольник 3"/>
          <p:cNvSpPr/>
          <p:nvPr/>
        </p:nvSpPr>
        <p:spPr>
          <a:xfrm>
            <a:off x="4357686" y="571480"/>
            <a:ext cx="4572000" cy="4462760"/>
          </a:xfrm>
          <a:prstGeom prst="rect">
            <a:avLst/>
          </a:prstGeom>
        </p:spPr>
        <p:style>
          <a:lnRef idx="1">
            <a:schemeClr val="accent6"/>
          </a:lnRef>
          <a:fillRef idx="2">
            <a:schemeClr val="accent6"/>
          </a:fillRef>
          <a:effectRef idx="1">
            <a:schemeClr val="accent6"/>
          </a:effectRef>
          <a:fontRef idx="minor">
            <a:schemeClr val="dk1"/>
          </a:fontRef>
        </p:style>
        <p:txBody>
          <a:bodyPr>
            <a:spAutoFit/>
          </a:bodyPr>
          <a:lstStyle/>
          <a:p>
            <a:pPr lvl="0" eaLnBrk="0" fontAlgn="base" hangingPunct="0">
              <a:spcBef>
                <a:spcPct val="0"/>
              </a:spcBef>
              <a:spcAft>
                <a:spcPct val="0"/>
              </a:spcAft>
            </a:pPr>
            <a:r>
              <a:rPr lang="ru-RU" b="1" dirty="0" smtClean="0">
                <a:latin typeface="Calibri" pitchFamily="34" charset="0"/>
                <a:ea typeface="Times New Roman" pitchFamily="18" charset="0"/>
                <a:cs typeface="Times New Roman" pitchFamily="18" charset="0"/>
              </a:rPr>
              <a:t>Последние годы</a:t>
            </a:r>
            <a:endParaRPr lang="ru-RU" b="1" dirty="0" smtClean="0">
              <a:latin typeface="Calibri" pitchFamily="34" charset="0"/>
            </a:endParaRPr>
          </a:p>
          <a:p>
            <a:pPr lvl="0" eaLnBrk="0" fontAlgn="base" hangingPunct="0">
              <a:spcBef>
                <a:spcPct val="0"/>
              </a:spcBef>
              <a:spcAft>
                <a:spcPct val="0"/>
              </a:spcAft>
            </a:pPr>
            <a:r>
              <a:rPr lang="ru-RU" sz="1400" dirty="0" smtClean="0">
                <a:latin typeface="Calibri" pitchFamily="34" charset="0"/>
                <a:ea typeface="Times New Roman" pitchFamily="18" charset="0"/>
                <a:cs typeface="Times New Roman" pitchFamily="18" charset="0"/>
              </a:rPr>
              <a:t>В сентябре 1879 года у Мане случился первый острый приступ ревматизма. Вскоре оказалось, что он болен атаксией — нарушением координации движений. Болезнь быстро прогрессировала, ограничивая творческие возможности художника. В этот период появились многочисленные натюрморты и акварели. В декабре 1881 года по рекомендации </a:t>
            </a:r>
            <a:r>
              <a:rPr lang="ru-RU" sz="1400" dirty="0" err="1" smtClean="0">
                <a:latin typeface="Calibri" pitchFamily="34" charset="0"/>
                <a:ea typeface="Times New Roman" pitchFamily="18" charset="0"/>
                <a:cs typeface="Times New Roman" pitchFamily="18" charset="0"/>
              </a:rPr>
              <a:t>Антонена</a:t>
            </a:r>
            <a:r>
              <a:rPr lang="ru-RU" sz="1400" dirty="0" smtClean="0">
                <a:latin typeface="Calibri" pitchFamily="34" charset="0"/>
                <a:ea typeface="Times New Roman" pitchFamily="18" charset="0"/>
                <a:cs typeface="Times New Roman" pitchFamily="18" charset="0"/>
              </a:rPr>
              <a:t> Пруста, друга детства художника и нового министра культуры, Мане был награждён орденом Почётного легиона.</a:t>
            </a:r>
            <a:endParaRPr lang="ru-RU" sz="1400" dirty="0" smtClean="0">
              <a:latin typeface="Calibri" pitchFamily="34" charset="0"/>
            </a:endParaRPr>
          </a:p>
          <a:p>
            <a:pPr lvl="0" eaLnBrk="0" fontAlgn="base" hangingPunct="0">
              <a:spcBef>
                <a:spcPct val="0"/>
              </a:spcBef>
              <a:spcAft>
                <a:spcPct val="0"/>
              </a:spcAft>
            </a:pPr>
            <a:r>
              <a:rPr lang="ru-RU" sz="1400" dirty="0" smtClean="0">
                <a:latin typeface="Calibri" pitchFamily="34" charset="0"/>
                <a:ea typeface="Times New Roman" pitchFamily="18" charset="0"/>
                <a:cs typeface="Times New Roman" pitchFamily="18" charset="0"/>
              </a:rPr>
              <a:t>Преодолевая проявление болезни, Мане написал последнее большое масляное полотно «Бар „</a:t>
            </a:r>
            <a:r>
              <a:rPr lang="ru-RU" sz="1400" dirty="0" err="1" smtClean="0">
                <a:latin typeface="Calibri" pitchFamily="34" charset="0"/>
                <a:ea typeface="Times New Roman" pitchFamily="18" charset="0"/>
                <a:cs typeface="Times New Roman" pitchFamily="18" charset="0"/>
              </a:rPr>
              <a:t>Фоли-Бержер</a:t>
            </a:r>
            <a:r>
              <a:rPr lang="ru-RU" sz="1400" dirty="0" smtClean="0">
                <a:latin typeface="Calibri" pitchFamily="34" charset="0"/>
                <a:ea typeface="Times New Roman" pitchFamily="18" charset="0"/>
                <a:cs typeface="Times New Roman" pitchFamily="18" charset="0"/>
              </a:rPr>
              <a:t>“», которое с энтузиазмом было воспринято в Салоне в 1882 году. В эти годы Мане наконец получает признание своего таланта — даже со стороны, тех, кто всю жизнь с ним боролся. Художнику становилось всё труднее не только работать, но и передвигаться. 19 апреля 1883 года ему ампутировали левую ногу, а через 11 дней он умер в страшной агонии. На похороны великого творца собрался весь артистический Париж.</a:t>
            </a:r>
            <a:endParaRPr lang="ru-RU" sz="1400" dirty="0" smtClean="0">
              <a:latin typeface="Calibri"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Горизонтальный свиток 1">
            <a:hlinkClick r:id="rId2" action="ppaction://hlinksldjump"/>
          </p:cNvPr>
          <p:cNvSpPr/>
          <p:nvPr/>
        </p:nvSpPr>
        <p:spPr>
          <a:xfrm>
            <a:off x="7858148" y="5857892"/>
            <a:ext cx="1000132" cy="571504"/>
          </a:xfrm>
          <a:prstGeom prst="horizontalScroll">
            <a:avLst>
              <a:gd name="adj" fmla="val 191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Next</a:t>
            </a:r>
            <a:endParaRPr lang="ru-RU" dirty="0"/>
          </a:p>
        </p:txBody>
      </p:sp>
      <p:pic>
        <p:nvPicPr>
          <p:cNvPr id="16386" name="Рисунок 44" descr="http://upload.wikimedia.org/wikipedia/commons/thumb/4/40/Edouard_Manet_022.jpg/180px-Edouard_Manet_022.jpg">
            <a:hlinkClick r:id="rId3"/>
          </p:cNvPr>
          <p:cNvPicPr>
            <a:picLocks noChangeAspect="1" noChangeArrowheads="1"/>
          </p:cNvPicPr>
          <p:nvPr/>
        </p:nvPicPr>
        <p:blipFill>
          <a:blip r:embed="rId4" cstate="print"/>
          <a:srcRect/>
          <a:stretch>
            <a:fillRect/>
          </a:stretch>
        </p:blipFill>
        <p:spPr bwMode="auto">
          <a:xfrm>
            <a:off x="5857884" y="214290"/>
            <a:ext cx="1714500" cy="1447800"/>
          </a:xfrm>
          <a:prstGeom prst="rect">
            <a:avLst/>
          </a:prstGeom>
          <a:noFill/>
        </p:spPr>
      </p:pic>
      <p:sp>
        <p:nvSpPr>
          <p:cNvPr id="16388" name="Rectangle 4"/>
          <p:cNvSpPr>
            <a:spLocks noChangeArrowheads="1"/>
          </p:cNvSpPr>
          <p:nvPr/>
        </p:nvSpPr>
        <p:spPr bwMode="auto">
          <a:xfrm>
            <a:off x="0" y="19050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16389" name="Rectangle 5"/>
          <p:cNvSpPr>
            <a:spLocks noChangeArrowheads="1"/>
          </p:cNvSpPr>
          <p:nvPr/>
        </p:nvSpPr>
        <p:spPr bwMode="auto">
          <a:xfrm>
            <a:off x="285720" y="587998"/>
            <a:ext cx="5214942" cy="3816429"/>
          </a:xfrm>
          <a:prstGeom prst="rect">
            <a:avLst/>
          </a:prstGeom>
          <a:ln>
            <a:headEnd/>
            <a:tailEnd/>
          </a:ln>
        </p:spPr>
        <p:style>
          <a:lnRef idx="1">
            <a:schemeClr val="accent1"/>
          </a:lnRef>
          <a:fillRef idx="3">
            <a:schemeClr val="accent1"/>
          </a:fillRef>
          <a:effectRef idx="2">
            <a:schemeClr val="accent1"/>
          </a:effectRef>
          <a:fontRef idx="minor">
            <a:schemeClr val="lt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ru-RU" b="1" dirty="0" smtClean="0">
                <a:solidFill>
                  <a:srgbClr val="C00000"/>
                </a:solidFill>
                <a:latin typeface="Calibri" pitchFamily="34" charset="0"/>
                <a:ea typeface="Times New Roman" pitchFamily="18" charset="0"/>
                <a:cs typeface="Times New Roman" pitchFamily="18" charset="0"/>
              </a:rPr>
              <a:t>Барак </a:t>
            </a:r>
            <a:r>
              <a:rPr lang="ru-RU" b="1" dirty="0" err="1" smtClean="0">
                <a:solidFill>
                  <a:srgbClr val="C00000"/>
                </a:solidFill>
                <a:latin typeface="Calibri" pitchFamily="34" charset="0"/>
                <a:ea typeface="Times New Roman" pitchFamily="18" charset="0"/>
                <a:cs typeface="Times New Roman" pitchFamily="18" charset="0"/>
              </a:rPr>
              <a:t>Альма</a:t>
            </a:r>
            <a:endParaRPr lang="ru-RU" b="1" dirty="0" smtClean="0">
              <a:solidFill>
                <a:srgbClr val="C00000"/>
              </a:solidFill>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Неприятие Мане установившегося во Франции строя во главе с Наполеоном выливается в написание им картины «Расстрел императора Максимилиана» — повествование о казни ставленника французского правительства в Мексике. Эту картину Мане не смог выставить в сооруженном им по примеру Курбе бараке у моста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Альма</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в числе прочих по причине сильнейшего политического резонанса.</a:t>
            </a:r>
            <a:endParaRPr kumimoji="0" lang="ru-RU" sz="1400" b="0" i="0" u="none" strike="noStrike" cap="none" normalizeH="0" baseline="0" dirty="0" smtClean="0">
              <a:ln>
                <a:noFill/>
              </a:ln>
              <a:solidFill>
                <a:schemeClr val="bg1">
                  <a:lumMod val="95000"/>
                  <a:lumOff val="5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С 1868 года, в период краха Империи ни один из официальных салонов не принес Мане славы и творческого удовлетворения. Продолжались нападки критиков и неприятие творчества художника буржуазной публикой.</a:t>
            </a:r>
            <a:endParaRPr kumimoji="0" lang="ru-RU" sz="1400" b="0" i="0" u="none" strike="noStrike" cap="none" normalizeH="0" baseline="0" dirty="0" smtClean="0">
              <a:ln>
                <a:noFill/>
              </a:ln>
              <a:solidFill>
                <a:schemeClr val="bg1">
                  <a:lumMod val="95000"/>
                  <a:lumOff val="5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Цвет, — говорил Мане, — это дело вкуса и ощущения, но надо иметь за душой ещё кое-что, то, что вы хотите выразить, — без этого всё теряет смысл!</a:t>
            </a:r>
            <a:b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b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Из воспоминаний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Жаннио</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(перевод с французского Т. М. Пахомовой).</a:t>
            </a:r>
            <a:endParaRPr kumimoji="0" lang="ru-RU" sz="1400" b="0" i="0" u="none" strike="noStrike" cap="none" normalizeH="0" baseline="0" dirty="0" smtClean="0">
              <a:ln>
                <a:noFill/>
              </a:ln>
              <a:solidFill>
                <a:schemeClr val="bg1">
                  <a:lumMod val="95000"/>
                  <a:lumOff val="5000"/>
                </a:schemeClr>
              </a:solidFill>
              <a:effectLst/>
              <a:latin typeface="Calibri" pitchFamily="34" charset="0"/>
            </a:endParaRPr>
          </a:p>
        </p:txBody>
      </p:sp>
      <p:pic>
        <p:nvPicPr>
          <p:cNvPr id="16391" name="Рисунок 46" descr="http://upload.wikimedia.org/wikipedia/commons/thumb/2/24/Edouard_Manet_069.jpg/180px-Edouard_Manet_069.jpg">
            <a:hlinkClick r:id="rId5"/>
          </p:cNvPr>
          <p:cNvPicPr>
            <a:picLocks noChangeAspect="1" noChangeArrowheads="1"/>
          </p:cNvPicPr>
          <p:nvPr/>
        </p:nvPicPr>
        <p:blipFill>
          <a:blip r:embed="rId6" cstate="print"/>
          <a:srcRect/>
          <a:stretch>
            <a:fillRect/>
          </a:stretch>
        </p:blipFill>
        <p:spPr bwMode="auto">
          <a:xfrm>
            <a:off x="285720" y="4929198"/>
            <a:ext cx="1714500" cy="1181100"/>
          </a:xfrm>
          <a:prstGeom prst="rect">
            <a:avLst/>
          </a:prstGeom>
          <a:noFill/>
        </p:spPr>
      </p:pic>
      <p:sp>
        <p:nvSpPr>
          <p:cNvPr id="16393" name="Rectangle 9"/>
          <p:cNvSpPr>
            <a:spLocks noChangeArrowheads="1"/>
          </p:cNvSpPr>
          <p:nvPr/>
        </p:nvSpPr>
        <p:spPr bwMode="auto">
          <a:xfrm>
            <a:off x="0" y="16383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16394" name="Rectangle 10"/>
          <p:cNvSpPr>
            <a:spLocks noChangeArrowheads="1"/>
          </p:cNvSpPr>
          <p:nvPr/>
        </p:nvSpPr>
        <p:spPr bwMode="auto">
          <a:xfrm>
            <a:off x="1428728" y="428604"/>
            <a:ext cx="6357982" cy="5970865"/>
          </a:xfrm>
          <a:prstGeom prst="rect">
            <a:avLst/>
          </a:prstGeom>
          <a:ln>
            <a:headEnd/>
            <a:tailEnd/>
          </a:ln>
        </p:spPr>
        <p:style>
          <a:lnRef idx="0">
            <a:schemeClr val="accent3"/>
          </a:lnRef>
          <a:fillRef idx="3">
            <a:schemeClr val="accent3"/>
          </a:fillRef>
          <a:effectRef idx="3">
            <a:schemeClr val="accent3"/>
          </a:effectRef>
          <a:fontRef idx="minor">
            <a:schemeClr val="lt1"/>
          </a:fontRef>
        </p:style>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lang="ru-RU" b="1" dirty="0" smtClean="0">
                <a:solidFill>
                  <a:schemeClr val="bg1">
                    <a:lumMod val="95000"/>
                    <a:lumOff val="5000"/>
                  </a:schemeClr>
                </a:solidFill>
                <a:latin typeface="Calibri" pitchFamily="34" charset="0"/>
                <a:ea typeface="Times New Roman" pitchFamily="18" charset="0"/>
                <a:cs typeface="Times New Roman" pitchFamily="18" charset="0"/>
              </a:rPr>
              <a:t>Франко-прусская война</a:t>
            </a:r>
            <a:endParaRPr lang="ru-RU" b="1" dirty="0" smtClean="0">
              <a:solidFill>
                <a:schemeClr val="bg1">
                  <a:lumMod val="95000"/>
                  <a:lumOff val="5000"/>
                </a:schemeClr>
              </a:solidFill>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На лето 1870 года приходится апогей франко-прусской войны, затеянной Наполеоном III. Имперский режим рухнул ранней осенью 1870 года, во Франции была объявлена республика, но военные действия шли с прежним размахом. Эдуар Мане отправляет своих родных на юг Франции в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Олорон-Сент-Мари</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Сам же художник, вполне разделяя судьбу своих соотечественников, вместе со многими коллегами по цеху вступает в армию и участвует в защите Парижа. К счастью, ему удалось уцелеть в период боевых действий. В феврале 1871 года он покидает Париж, и через несколько дней узнаёт о капитуляции французского правительства. Даже в такое тяжёлое для него время, Мане не перестаёт работать — так, в Бордо, он пишет пейзаж порта. Через некоторое время, после объявления Парижской коммуны</a:t>
            </a:r>
            <a:r>
              <a:rPr lang="en-US" sz="1400" dirty="0" smtClean="0">
                <a:solidFill>
                  <a:schemeClr val="bg1">
                    <a:lumMod val="95000"/>
                    <a:lumOff val="5000"/>
                  </a:schemeClr>
                </a:solidFill>
                <a:latin typeface="Calibri" pitchFamily="34" charset="0"/>
                <a:ea typeface="Times New Roman" pitchFamily="18" charset="0"/>
                <a:cs typeface="Times New Roman" pitchFamily="18" charset="0"/>
              </a:rPr>
              <a:t>,</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Мане был включен в подготовительный совет вновь созданной Федерации художников, однако сам он был далёк от политики. Серьёзные потрясения и невзгоды заставили живописца сделать перерыв в своём творчестве почти на год.</a:t>
            </a:r>
            <a:endParaRPr kumimoji="0" lang="ru-RU" sz="1400" b="0" i="0" u="none" strike="noStrike" cap="none" normalizeH="0" baseline="0" dirty="0" smtClean="0">
              <a:ln>
                <a:noFill/>
              </a:ln>
              <a:solidFill>
                <a:schemeClr val="bg1">
                  <a:lumMod val="95000"/>
                  <a:lumOff val="5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После обустройства в новой мастерской, в 1873 году Эдуар Мане пишет свою знаменитую картину «За кружкой пива»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Le</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Bon</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a:t>
            </a:r>
            <a:r>
              <a:rPr kumimoji="0" lang="ru-RU" sz="14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Bock</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и впервые за последние почти 15 лет имеет огромный успех. Это, однако, не привело к превращению Мане в модного конъюнктурного художника (каким отчасти стал Курбе после некоторых успехов в Салоне) — в 1874 году жюри отвергает его «Бал-маскарад в Опере». В 1876 году</a:t>
            </a:r>
            <a:r>
              <a:rPr lang="en-US" sz="1400" dirty="0" smtClean="0">
                <a:solidFill>
                  <a:schemeClr val="bg1">
                    <a:lumMod val="95000"/>
                    <a:lumOff val="5000"/>
                  </a:schemeClr>
                </a:solidFill>
                <a:latin typeface="Calibri" pitchFamily="34" charset="0"/>
                <a:ea typeface="Times New Roman" pitchFamily="18" charset="0"/>
                <a:cs typeface="Times New Roman" pitchFamily="18" charset="0"/>
              </a:rPr>
              <a:t> </a:t>
            </a:r>
            <a:r>
              <a:rPr kumimoji="0" lang="ru-RU" sz="14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жюри Салона отвергает обе картины Мане. Самостоятельные совместные выставки ничего, кроме порицания публики и издевательств критики не принесли. Однако, начиная уже с 1874 года Мане вполне вырабатывает свой оригинальный стиль, особенности которого во многом сближают его с молодым тогда движением импрессионистов (в этой связи стоит отметить так же дружбу Мане с Дега, одной из ключевых фигур импрессионистского движения).</a:t>
            </a:r>
            <a:endParaRPr kumimoji="0" lang="ru-RU" sz="1400" b="0" i="0" u="none" strike="noStrike" cap="none" normalizeH="0" baseline="0" dirty="0" smtClean="0">
              <a:ln>
                <a:noFill/>
              </a:ln>
              <a:solidFill>
                <a:schemeClr val="bg1">
                  <a:lumMod val="95000"/>
                  <a:lumOff val="5000"/>
                </a:schemeClr>
              </a:solidFill>
              <a:effectLst/>
              <a:latin typeface="Calibri" pitchFamily="34" charset="0"/>
            </a:endParaRPr>
          </a:p>
        </p:txBody>
      </p:sp>
      <p:sp>
        <p:nvSpPr>
          <p:cNvPr id="13" name="Прямоугольник 12"/>
          <p:cNvSpPr/>
          <p:nvPr/>
        </p:nvSpPr>
        <p:spPr>
          <a:xfrm>
            <a:off x="214282" y="6143644"/>
            <a:ext cx="2000264" cy="461665"/>
          </a:xfrm>
          <a:prstGeom prst="rect">
            <a:avLst/>
          </a:prstGeom>
        </p:spPr>
        <p:txBody>
          <a:bodyPr wrap="square">
            <a:spAutoFit/>
          </a:bodyPr>
          <a:lstStyle/>
          <a:p>
            <a:pPr lvl="0" fontAlgn="base">
              <a:spcBef>
                <a:spcPct val="0"/>
              </a:spcBef>
              <a:spcAft>
                <a:spcPct val="0"/>
              </a:spcAft>
            </a:pPr>
            <a:r>
              <a:rPr lang="ru-RU" sz="1200" dirty="0" smtClean="0">
                <a:solidFill>
                  <a:schemeClr val="bg1">
                    <a:lumMod val="95000"/>
                    <a:lumOff val="5000"/>
                  </a:schemeClr>
                </a:solidFill>
                <a:latin typeface="Calibri" pitchFamily="34" charset="0"/>
                <a:ea typeface="Times New Roman" pitchFamily="18" charset="0"/>
                <a:cs typeface="Times New Roman" pitchFamily="18" charset="0"/>
              </a:rPr>
              <a:t>Э. Мане. Белые пионы. 1864 г. Лувр, Париж.</a:t>
            </a:r>
            <a:endParaRPr lang="ru-RU" sz="1200" dirty="0" smtClean="0">
              <a:solidFill>
                <a:schemeClr val="bg1">
                  <a:lumMod val="95000"/>
                  <a:lumOff val="5000"/>
                </a:schemeClr>
              </a:solidFill>
              <a:latin typeface="Calibri" pitchFamily="34" charset="0"/>
            </a:endParaRPr>
          </a:p>
        </p:txBody>
      </p:sp>
      <p:sp>
        <p:nvSpPr>
          <p:cNvPr id="16395" name="Rectangle 11"/>
          <p:cNvSpPr>
            <a:spLocks noChangeArrowheads="1"/>
          </p:cNvSpPr>
          <p:nvPr/>
        </p:nvSpPr>
        <p:spPr bwMode="auto">
          <a:xfrm>
            <a:off x="7715272" y="214290"/>
            <a:ext cx="1428728" cy="138499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Э. Мане. Расстрел императора Мексики Максимилиана. 1867 г., </a:t>
            </a:r>
            <a:r>
              <a:rPr kumimoji="0" lang="ru-RU" sz="12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Кунстхалле</a:t>
            </a:r>
            <a:r>
              <a:rPr lang="en-US" sz="1200" dirty="0" smtClean="0">
                <a:solidFill>
                  <a:schemeClr val="bg1">
                    <a:lumMod val="95000"/>
                    <a:lumOff val="5000"/>
                  </a:schemeClr>
                </a:solidFill>
                <a:latin typeface="Calibri" pitchFamily="34" charset="0"/>
                <a:ea typeface="Times New Roman" pitchFamily="18" charset="0"/>
                <a:cs typeface="Times New Roman" pitchFamily="18" charset="0"/>
              </a:rPr>
              <a:t>,</a:t>
            </a:r>
            <a:r>
              <a:rPr kumimoji="0" lang="ru-RU" sz="12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Мангейм.</a:t>
            </a:r>
            <a:endParaRPr kumimoji="0" lang="ru-RU" sz="1800" b="0" i="0" u="none" strike="noStrike" cap="none" normalizeH="0" baseline="0" dirty="0" smtClean="0">
              <a:ln>
                <a:noFill/>
              </a:ln>
              <a:solidFill>
                <a:schemeClr val="bg1">
                  <a:lumMod val="95000"/>
                  <a:lumOff val="5000"/>
                </a:schemeClr>
              </a:solidFill>
              <a:effectLst/>
              <a:latin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6394">
                                            <p:bg/>
                                          </p:spTgt>
                                        </p:tgtEl>
                                        <p:attrNameLst>
                                          <p:attrName>style.visibility</p:attrName>
                                        </p:attrNameLst>
                                      </p:cBhvr>
                                      <p:to>
                                        <p:strVal val="visible"/>
                                      </p:to>
                                    </p:set>
                                    <p:animEffect transition="in" filter="wipe(down)">
                                      <p:cBhvr>
                                        <p:cTn id="7" dur="500"/>
                                        <p:tgtEl>
                                          <p:spTgt spid="16394">
                                            <p:bg/>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6394">
                                            <p:txEl>
                                              <p:pRg st="0" end="0"/>
                                            </p:txEl>
                                          </p:spTgt>
                                        </p:tgtEl>
                                        <p:attrNameLst>
                                          <p:attrName>style.visibility</p:attrName>
                                        </p:attrNameLst>
                                      </p:cBhvr>
                                      <p:to>
                                        <p:strVal val="visible"/>
                                      </p:to>
                                    </p:set>
                                    <p:animEffect transition="in" filter="wipe(down)">
                                      <p:cBhvr>
                                        <p:cTn id="12" dur="500"/>
                                        <p:tgtEl>
                                          <p:spTgt spid="1639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6394">
                                            <p:txEl>
                                              <p:pRg st="1" end="1"/>
                                            </p:txEl>
                                          </p:spTgt>
                                        </p:tgtEl>
                                        <p:attrNameLst>
                                          <p:attrName>style.visibility</p:attrName>
                                        </p:attrNameLst>
                                      </p:cBhvr>
                                      <p:to>
                                        <p:strVal val="visible"/>
                                      </p:to>
                                    </p:set>
                                    <p:animEffect transition="in" filter="wipe(down)">
                                      <p:cBhvr>
                                        <p:cTn id="17" dur="500"/>
                                        <p:tgtEl>
                                          <p:spTgt spid="1639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6394">
                                            <p:txEl>
                                              <p:pRg st="2" end="2"/>
                                            </p:txEl>
                                          </p:spTgt>
                                        </p:tgtEl>
                                        <p:attrNameLst>
                                          <p:attrName>style.visibility</p:attrName>
                                        </p:attrNameLst>
                                      </p:cBhvr>
                                      <p:to>
                                        <p:strVal val="visible"/>
                                      </p:to>
                                    </p:set>
                                    <p:animEffect transition="in" filter="wipe(down)">
                                      <p:cBhvr>
                                        <p:cTn id="22" dur="500"/>
                                        <p:tgtEl>
                                          <p:spTgt spid="1639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5" name="Рисунок 48" descr="Manet-grave.jpg">
            <a:hlinkClick r:id="rId2"/>
          </p:cNvPr>
          <p:cNvPicPr>
            <a:picLocks noChangeAspect="1" noChangeArrowheads="1"/>
          </p:cNvPicPr>
          <p:nvPr/>
        </p:nvPicPr>
        <p:blipFill>
          <a:blip r:embed="rId3" cstate="print"/>
          <a:srcRect/>
          <a:stretch>
            <a:fillRect/>
          </a:stretch>
        </p:blipFill>
        <p:spPr bwMode="auto">
          <a:xfrm>
            <a:off x="7286644" y="1000108"/>
            <a:ext cx="1714500" cy="2286000"/>
          </a:xfrm>
          <a:prstGeom prst="rect">
            <a:avLst/>
          </a:prstGeom>
          <a:noFill/>
        </p:spPr>
      </p:pic>
      <p:sp>
        <p:nvSpPr>
          <p:cNvPr id="26627" name="Rectangle 3"/>
          <p:cNvSpPr>
            <a:spLocks noChangeArrowheads="1"/>
          </p:cNvSpPr>
          <p:nvPr/>
        </p:nvSpPr>
        <p:spPr bwMode="auto">
          <a:xfrm>
            <a:off x="0" y="0"/>
            <a:ext cx="7215238" cy="6863417"/>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en-US" sz="2000" b="1" dirty="0" smtClean="0">
                <a:solidFill>
                  <a:schemeClr val="bg1">
                    <a:lumMod val="95000"/>
                    <a:lumOff val="5000"/>
                  </a:schemeClr>
                </a:solidFill>
                <a:latin typeface="Calibri" pitchFamily="34" charset="0"/>
                <a:ea typeface="Times New Roman" pitchFamily="18" charset="0"/>
                <a:cs typeface="Times New Roman" pitchFamily="18" charset="0"/>
              </a:rPr>
              <a:t>                               </a:t>
            </a:r>
            <a:r>
              <a:rPr lang="ru-RU" sz="2000" b="1" dirty="0" smtClean="0">
                <a:solidFill>
                  <a:schemeClr val="bg1">
                    <a:lumMod val="95000"/>
                    <a:lumOff val="5000"/>
                  </a:schemeClr>
                </a:solidFill>
                <a:latin typeface="Calibri" pitchFamily="34" charset="0"/>
                <a:ea typeface="Times New Roman" pitchFamily="18" charset="0"/>
                <a:cs typeface="Times New Roman" pitchFamily="18" charset="0"/>
              </a:rPr>
              <a:t>Поздний </a:t>
            </a:r>
            <a:r>
              <a:rPr lang="ru-RU" sz="2000" b="1" dirty="0" smtClean="0">
                <a:solidFill>
                  <a:schemeClr val="bg1">
                    <a:lumMod val="95000"/>
                    <a:lumOff val="5000"/>
                  </a:schemeClr>
                </a:solidFill>
                <a:latin typeface="Calibri" pitchFamily="34" charset="0"/>
                <a:ea typeface="Times New Roman" pitchFamily="18" charset="0"/>
                <a:cs typeface="Times New Roman" pitchFamily="18" charset="0"/>
              </a:rPr>
              <a:t>период</a:t>
            </a:r>
            <a:endParaRPr lang="ru-RU" sz="2000" b="1" dirty="0" smtClean="0">
              <a:solidFill>
                <a:schemeClr val="bg1">
                  <a:lumMod val="95000"/>
                  <a:lumOff val="5000"/>
                </a:schemeClr>
              </a:solidFill>
              <a:latin typeface="Calibri"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Начиная с 1877 года в живописи Мане заметно стремление к натюрмортам и портретам. Особенно явно прослеживается влияние на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Эдуара</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творчества Веласкеса. Постепенно художник обретает признание. С 1879 года его авторитет в глазах критиков от искусства растёт, его картины принимаются салонами. На одном из них Мане удостаивается медали за второе место, что даёт ему возможность выставляться, минуя отбор жюри.</a:t>
            </a:r>
            <a:endParaRPr kumimoji="0" lang="ru-RU" sz="1600" b="0" i="0" u="none" strike="noStrike" cap="none" normalizeH="0" baseline="0" dirty="0" smtClean="0">
              <a:ln>
                <a:noFill/>
              </a:ln>
              <a:solidFill>
                <a:schemeClr val="bg1">
                  <a:lumMod val="95000"/>
                  <a:lumOff val="5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В тот день, когда захотят описать завоевания или поражения французской живописи XIX века, можно будет пренебречь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Кабанелем</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но нельзя будет не считаться с Мане.</a:t>
            </a:r>
            <a:b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b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Кастаньяри</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1875 год (перевод с французского Т. М. Пахомовой).</a:t>
            </a:r>
            <a:endParaRPr kumimoji="0" lang="ru-RU" sz="1600" b="0" i="0" u="none" strike="noStrike" cap="none" normalizeH="0" baseline="0" dirty="0" smtClean="0">
              <a:ln>
                <a:noFill/>
              </a:ln>
              <a:solidFill>
                <a:schemeClr val="bg1">
                  <a:lumMod val="95000"/>
                  <a:lumOff val="5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Тем не менее, творчество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Эдуара</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Мане не было до конца признанным вплоть до 1890-х годов. Лишь тогда его картины начали приобретаться в частные и государственные собрания («Олимпия» была практически навязана Лувру друзьями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Эдуара</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выкупившими её по общественной подписке в 1889 году).</a:t>
            </a:r>
            <a:endParaRPr kumimoji="0" lang="ru-RU" sz="1600" b="0" i="0" u="none" strike="noStrike" cap="none" normalizeH="0" baseline="0" dirty="0" smtClean="0">
              <a:ln>
                <a:noFill/>
              </a:ln>
              <a:solidFill>
                <a:schemeClr val="bg1">
                  <a:lumMod val="95000"/>
                  <a:lumOff val="5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В марте—апреле 1883 года Эдуар Мане переносит тяжелейшую операцию по ампутации ноги. Несмотря на первые симптомы кажущегося выздоровления, 30 апреля 1883 года художник умирает. Мане так и не дождался своей славы, однако после его смерти творчество всё же нашло своих почитателей.</a:t>
            </a:r>
            <a:endParaRPr kumimoji="0" lang="ru-RU" sz="1600" b="0" i="0" u="none" strike="noStrike" cap="none" normalizeH="0" baseline="0" dirty="0" smtClean="0">
              <a:ln>
                <a:noFill/>
              </a:ln>
              <a:solidFill>
                <a:schemeClr val="bg1">
                  <a:lumMod val="95000"/>
                  <a:lumOff val="5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a:t>
            </a:r>
            <a:r>
              <a:rPr kumimoji="0" lang="ru-RU" sz="2000" b="1"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Семья</a:t>
            </a:r>
            <a:endParaRPr kumimoji="0" lang="ru-RU" sz="2000" b="0" i="0" u="none" strike="noStrike" cap="none" normalizeH="0" baseline="0" dirty="0" smtClean="0">
              <a:ln>
                <a:noFill/>
              </a:ln>
              <a:solidFill>
                <a:schemeClr val="bg1">
                  <a:lumMod val="95000"/>
                  <a:lumOff val="5000"/>
                </a:schemeClr>
              </a:solidFill>
              <a:effectLst/>
              <a:latin typeface="Calibri"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В 1863 году Мане женился на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Сюзанне</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Леенхофф</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голландке, роман с которой у него продолжался на протяжении 10 лет.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Леенхофф</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давала уроки фортепиано младшим братьям Мане. Полагают, что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Сюзанна</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была любовницей отца Мане, Огюста. В 1851 году у неё родился сын, Леон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Леенхофф</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Мане женился на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Сюзанне</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через год после смерти отца. Леон и </a:t>
            </a:r>
            <a:r>
              <a:rPr kumimoji="0" lang="ru-RU" sz="1600" b="0" i="0" u="none" strike="noStrike" cap="none" normalizeH="0" baseline="0" dirty="0" err="1" smtClean="0">
                <a:ln>
                  <a:noFill/>
                </a:ln>
                <a:solidFill>
                  <a:schemeClr val="bg1">
                    <a:lumMod val="95000"/>
                    <a:lumOff val="5000"/>
                  </a:schemeClr>
                </a:solidFill>
                <a:effectLst/>
                <a:latin typeface="Calibri" pitchFamily="34" charset="0"/>
                <a:ea typeface="Times New Roman" pitchFamily="18" charset="0"/>
                <a:cs typeface="Times New Roman" pitchFamily="18" charset="0"/>
              </a:rPr>
              <a:t>Сюзанна</a:t>
            </a:r>
            <a:r>
              <a:rPr kumimoji="0" lang="ru-RU" sz="1600" b="0" i="0" u="none" strike="noStrike" cap="none" normalizeH="0" baseline="0" dirty="0" smtClean="0">
                <a:ln>
                  <a:noFill/>
                </a:ln>
                <a:solidFill>
                  <a:schemeClr val="bg1">
                    <a:lumMod val="95000"/>
                    <a:lumOff val="5000"/>
                  </a:schemeClr>
                </a:solidFill>
                <a:effectLst/>
                <a:latin typeface="Calibri" pitchFamily="34" charset="0"/>
                <a:ea typeface="Times New Roman" pitchFamily="18" charset="0"/>
                <a:cs typeface="Times New Roman" pitchFamily="18" charset="0"/>
              </a:rPr>
              <a:t> послужили моделями для многих полотен художника.</a:t>
            </a:r>
            <a:endParaRPr kumimoji="0" lang="ru-RU" sz="1600" b="0" i="0" u="none" strike="noStrike" cap="none" normalizeH="0" baseline="0" dirty="0" smtClean="0">
              <a:ln>
                <a:noFill/>
              </a:ln>
              <a:solidFill>
                <a:schemeClr val="bg1">
                  <a:lumMod val="95000"/>
                  <a:lumOff val="5000"/>
                </a:schemeClr>
              </a:solidFill>
              <a:effectLst/>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70" name="Рисунок 51" descr="http://upload.wikimedia.org/wikipedia/commons/thumb/f/f3/Edouard_Manet_011.jpg/76px-Edouard_Manet_011.jpg">
            <a:hlinkClick r:id="rId3"/>
          </p:cNvPr>
          <p:cNvPicPr>
            <a:picLocks noChangeAspect="1" noChangeArrowheads="1"/>
          </p:cNvPicPr>
          <p:nvPr/>
        </p:nvPicPr>
        <p:blipFill>
          <a:blip r:embed="rId4" cstate="print"/>
          <a:srcRect/>
          <a:stretch>
            <a:fillRect/>
          </a:stretch>
        </p:blipFill>
        <p:spPr bwMode="auto">
          <a:xfrm>
            <a:off x="857224" y="1000108"/>
            <a:ext cx="1000132" cy="1579156"/>
          </a:xfrm>
          <a:prstGeom prst="rect">
            <a:avLst/>
          </a:prstGeom>
          <a:noFill/>
        </p:spPr>
      </p:pic>
      <p:sp>
        <p:nvSpPr>
          <p:cNvPr id="15371" name="Rectangle 11"/>
          <p:cNvSpPr>
            <a:spLocks noChangeArrowheads="1"/>
          </p:cNvSpPr>
          <p:nvPr/>
        </p:nvSpPr>
        <p:spPr bwMode="auto">
          <a:xfrm>
            <a:off x="642910" y="2683842"/>
            <a:ext cx="1714512"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ea typeface="Times New Roman" pitchFamily="18" charset="0"/>
              </a:rPr>
              <a:t>Цветы клематиса в хрустальной вазе</a:t>
            </a:r>
            <a:r>
              <a:rPr kumimoji="0" lang="ru-RU" sz="1400" b="0" i="0" u="none" strike="noStrike" cap="none" normalizeH="0" baseline="0" dirty="0" smtClean="0">
                <a:ln>
                  <a:noFill/>
                </a:ln>
                <a:solidFill>
                  <a:schemeClr val="bg1"/>
                </a:solidFill>
                <a:effectLst/>
                <a:latin typeface="Calibri" pitchFamily="34" charset="0"/>
              </a:rPr>
              <a:t> </a:t>
            </a:r>
          </a:p>
        </p:txBody>
      </p:sp>
      <p:pic>
        <p:nvPicPr>
          <p:cNvPr id="15372" name="Рисунок 52" descr="http://upload.wikimedia.org/wikipedia/commons/thumb/3/3a/Edouard_Manet_024.jpg/120px-Edouard_Manet_024.jpg">
            <a:hlinkClick r:id="rId5"/>
          </p:cNvPr>
          <p:cNvPicPr>
            <a:picLocks noChangeAspect="1" noChangeArrowheads="1"/>
          </p:cNvPicPr>
          <p:nvPr/>
        </p:nvPicPr>
        <p:blipFill>
          <a:blip r:embed="rId6" cstate="print"/>
          <a:srcRect/>
          <a:stretch>
            <a:fillRect/>
          </a:stretch>
        </p:blipFill>
        <p:spPr bwMode="auto">
          <a:xfrm>
            <a:off x="2428860" y="1285860"/>
            <a:ext cx="2071702" cy="1622833"/>
          </a:xfrm>
          <a:prstGeom prst="rect">
            <a:avLst/>
          </a:prstGeom>
          <a:noFill/>
        </p:spPr>
      </p:pic>
      <p:sp>
        <p:nvSpPr>
          <p:cNvPr id="15373" name="Rectangle 13"/>
          <p:cNvSpPr>
            <a:spLocks noChangeArrowheads="1"/>
          </p:cNvSpPr>
          <p:nvPr/>
        </p:nvSpPr>
        <p:spPr bwMode="auto">
          <a:xfrm rot="10800000" flipV="1">
            <a:off x="2643174" y="3000372"/>
            <a:ext cx="1500198"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FF"/>
                </a:solidFill>
                <a:effectLst/>
                <a:latin typeface="Calibri" pitchFamily="34" charset="0"/>
                <a:ea typeface="Times New Roman" pitchFamily="18" charset="0"/>
              </a:rPr>
              <a:t>Завтрак на траве</a:t>
            </a:r>
            <a:r>
              <a:rPr kumimoji="0" lang="ru-RU" sz="1400" b="0" i="0" u="none" strike="noStrike" cap="none" normalizeH="0" baseline="0" dirty="0" smtClean="0">
                <a:ln>
                  <a:noFill/>
                </a:ln>
                <a:solidFill>
                  <a:schemeClr val="tx1"/>
                </a:solidFill>
                <a:effectLst/>
                <a:latin typeface="Calibri" pitchFamily="34" charset="0"/>
              </a:rPr>
              <a:t> </a:t>
            </a:r>
          </a:p>
        </p:txBody>
      </p:sp>
      <p:pic>
        <p:nvPicPr>
          <p:cNvPr id="15374" name="Рисунок 53" descr="http://upload.wikimedia.org/wikipedia/commons/thumb/c/c9/Manet%2C_Edouard_-_Lola_de_Valence.jpg/87px-Manet%2C_Edouard_-_Lola_de_Valence.jpg">
            <a:hlinkClick r:id="rId7"/>
          </p:cNvPr>
          <p:cNvPicPr>
            <a:picLocks noChangeAspect="1" noChangeArrowheads="1"/>
          </p:cNvPicPr>
          <p:nvPr/>
        </p:nvPicPr>
        <p:blipFill>
          <a:blip r:embed="rId8" cstate="print"/>
          <a:srcRect/>
          <a:stretch>
            <a:fillRect/>
          </a:stretch>
        </p:blipFill>
        <p:spPr bwMode="auto">
          <a:xfrm>
            <a:off x="642910" y="3429000"/>
            <a:ext cx="1501984" cy="2071702"/>
          </a:xfrm>
          <a:prstGeom prst="rect">
            <a:avLst/>
          </a:prstGeom>
          <a:noFill/>
        </p:spPr>
      </p:pic>
      <p:sp>
        <p:nvSpPr>
          <p:cNvPr id="15375" name="Rectangle 15"/>
          <p:cNvSpPr>
            <a:spLocks noChangeArrowheads="1"/>
          </p:cNvSpPr>
          <p:nvPr/>
        </p:nvSpPr>
        <p:spPr bwMode="auto">
          <a:xfrm rot="10800000" flipV="1">
            <a:off x="571472" y="5643578"/>
            <a:ext cx="157163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ea typeface="Times New Roman" pitchFamily="18" charset="0"/>
              </a:rPr>
              <a:t>Лола из Валенсии</a:t>
            </a:r>
            <a:r>
              <a:rPr kumimoji="0" lang="ru-RU" sz="1400" b="0" i="0" u="none" strike="noStrike" cap="none" normalizeH="0" baseline="0" dirty="0" smtClean="0">
                <a:ln>
                  <a:noFill/>
                </a:ln>
                <a:solidFill>
                  <a:schemeClr val="bg1"/>
                </a:solidFill>
                <a:effectLst/>
                <a:latin typeface="Calibri" pitchFamily="34" charset="0"/>
              </a:rPr>
              <a:t> </a:t>
            </a:r>
          </a:p>
        </p:txBody>
      </p:sp>
      <p:pic>
        <p:nvPicPr>
          <p:cNvPr id="15376" name="Рисунок 54" descr="http://upload.wikimedia.org/wikipedia/commons/thumb/3/3f/Edouard_Manet_049.jpg/91px-Edouard_Manet_049.jpg">
            <a:hlinkClick r:id="rId9"/>
          </p:cNvPr>
          <p:cNvPicPr>
            <a:picLocks noChangeAspect="1" noChangeArrowheads="1"/>
          </p:cNvPicPr>
          <p:nvPr/>
        </p:nvPicPr>
        <p:blipFill>
          <a:blip r:embed="rId10" cstate="print"/>
          <a:srcRect/>
          <a:stretch>
            <a:fillRect/>
          </a:stretch>
        </p:blipFill>
        <p:spPr bwMode="auto">
          <a:xfrm>
            <a:off x="7358082" y="1785926"/>
            <a:ext cx="1500198" cy="1978283"/>
          </a:xfrm>
          <a:prstGeom prst="rect">
            <a:avLst/>
          </a:prstGeom>
          <a:noFill/>
        </p:spPr>
      </p:pic>
      <p:sp>
        <p:nvSpPr>
          <p:cNvPr id="15377" name="Rectangle 17"/>
          <p:cNvSpPr>
            <a:spLocks noChangeArrowheads="1"/>
          </p:cNvSpPr>
          <p:nvPr/>
        </p:nvSpPr>
        <p:spPr bwMode="auto">
          <a:xfrm>
            <a:off x="7429520" y="3929066"/>
            <a:ext cx="150019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Calibri" pitchFamily="34" charset="0"/>
                <a:ea typeface="Times New Roman" pitchFamily="18" charset="0"/>
              </a:rPr>
              <a:t>Портрет Эмиля Золя</a:t>
            </a:r>
            <a:r>
              <a:rPr kumimoji="0" lang="ru-RU" sz="1400" b="0" i="0" u="none" strike="noStrike" cap="none" normalizeH="0" baseline="0" dirty="0" smtClean="0">
                <a:ln>
                  <a:noFill/>
                </a:ln>
                <a:solidFill>
                  <a:schemeClr val="bg1"/>
                </a:solidFill>
                <a:effectLst/>
                <a:latin typeface="Calibri" pitchFamily="34" charset="0"/>
              </a:rPr>
              <a:t> </a:t>
            </a:r>
          </a:p>
        </p:txBody>
      </p:sp>
      <p:sp>
        <p:nvSpPr>
          <p:cNvPr id="25" name="Стрелка вправо с вырезом 24">
            <a:hlinkClick r:id="rId11" action="ppaction://hlinksldjump"/>
          </p:cNvPr>
          <p:cNvSpPr/>
          <p:nvPr/>
        </p:nvSpPr>
        <p:spPr>
          <a:xfrm>
            <a:off x="7286644" y="5786454"/>
            <a:ext cx="1143008" cy="642942"/>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Меню</a:t>
            </a:r>
            <a:endParaRPr lang="ru-RU" dirty="0"/>
          </a:p>
        </p:txBody>
      </p:sp>
      <p:sp>
        <p:nvSpPr>
          <p:cNvPr id="26" name="Прямоугольник 25"/>
          <p:cNvSpPr/>
          <p:nvPr/>
        </p:nvSpPr>
        <p:spPr>
          <a:xfrm>
            <a:off x="2285984" y="357166"/>
            <a:ext cx="4636719" cy="923330"/>
          </a:xfrm>
          <a:prstGeom prst="rect">
            <a:avLst/>
          </a:prstGeom>
          <a:noFill/>
        </p:spPr>
        <p:txBody>
          <a:bodyPr wrap="non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ru-RU" sz="54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Произведения</a:t>
            </a:r>
            <a:endParaRPr lang="ru-RU" sz="54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15379" name="Рисунок 36" descr="http://upload.wikimedia.org/wikipedia/commons/thumb/a/a3/Manet%2C_Edouard_-_The_Absinthe_Drinker.jpg/180px-Manet%2C_Edouard_-_The_Absinthe_Drinker.jpg">
            <a:hlinkClick r:id="rId12"/>
          </p:cNvPr>
          <p:cNvPicPr>
            <a:picLocks noChangeAspect="1" noChangeArrowheads="1"/>
          </p:cNvPicPr>
          <p:nvPr/>
        </p:nvPicPr>
        <p:blipFill>
          <a:blip r:embed="rId13" cstate="print"/>
          <a:srcRect/>
          <a:stretch>
            <a:fillRect/>
          </a:stretch>
        </p:blipFill>
        <p:spPr bwMode="auto">
          <a:xfrm>
            <a:off x="2714612" y="3429000"/>
            <a:ext cx="1244404" cy="2143140"/>
          </a:xfrm>
          <a:prstGeom prst="rect">
            <a:avLst/>
          </a:prstGeom>
          <a:noFill/>
        </p:spPr>
      </p:pic>
      <p:sp>
        <p:nvSpPr>
          <p:cNvPr id="15380" name="Rectangle 2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5381" name="Rectangle 21"/>
          <p:cNvSpPr>
            <a:spLocks noChangeArrowheads="1"/>
          </p:cNvSpPr>
          <p:nvPr/>
        </p:nvSpPr>
        <p:spPr bwMode="auto">
          <a:xfrm>
            <a:off x="0" y="34099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15382" name="Rectangle 22"/>
          <p:cNvSpPr>
            <a:spLocks noChangeArrowheads="1"/>
          </p:cNvSpPr>
          <p:nvPr/>
        </p:nvSpPr>
        <p:spPr bwMode="auto">
          <a:xfrm>
            <a:off x="2714612" y="5643578"/>
            <a:ext cx="1643074" cy="83099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«Любитель абсента», 1858—1859, Новая глиптотека Карлсберга</a:t>
            </a:r>
            <a:endParaRPr kumimoji="0" lang="ru-RU" sz="1800" b="0" i="0" u="none" strike="noStrike" cap="none" normalizeH="0" baseline="0" dirty="0" smtClean="0">
              <a:ln>
                <a:noFill/>
              </a:ln>
              <a:solidFill>
                <a:schemeClr val="bg1"/>
              </a:solidFill>
              <a:effectLst/>
              <a:latin typeface="Arial" pitchFamily="34" charset="0"/>
            </a:endParaRPr>
          </a:p>
        </p:txBody>
      </p:sp>
      <p:pic>
        <p:nvPicPr>
          <p:cNvPr id="15384" name="Рисунок 38" descr="http://upload.wikimedia.org/wikipedia/commons/thumb/2/22/Edouard_Manet_036.jpg/250px-Edouard_Manet_036.jpg">
            <a:hlinkClick r:id="rId14"/>
          </p:cNvPr>
          <p:cNvPicPr>
            <a:picLocks noChangeAspect="1" noChangeArrowheads="1"/>
          </p:cNvPicPr>
          <p:nvPr/>
        </p:nvPicPr>
        <p:blipFill>
          <a:blip r:embed="rId15" cstate="print"/>
          <a:srcRect/>
          <a:stretch>
            <a:fillRect/>
          </a:stretch>
        </p:blipFill>
        <p:spPr bwMode="auto">
          <a:xfrm>
            <a:off x="4572000" y="3714752"/>
            <a:ext cx="2381250" cy="1714500"/>
          </a:xfrm>
          <a:prstGeom prst="rect">
            <a:avLst/>
          </a:prstGeom>
          <a:noFill/>
        </p:spPr>
      </p:pic>
      <p:sp>
        <p:nvSpPr>
          <p:cNvPr id="15385" name="Rectangle 2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5386" name="Rectangle 26"/>
          <p:cNvSpPr>
            <a:spLocks noChangeArrowheads="1"/>
          </p:cNvSpPr>
          <p:nvPr/>
        </p:nvSpPr>
        <p:spPr bwMode="auto">
          <a:xfrm>
            <a:off x="0" y="2171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15387" name="Rectangle 27"/>
          <p:cNvSpPr>
            <a:spLocks noChangeArrowheads="1"/>
          </p:cNvSpPr>
          <p:nvPr/>
        </p:nvSpPr>
        <p:spPr bwMode="auto">
          <a:xfrm>
            <a:off x="4643438" y="5664473"/>
            <a:ext cx="2214578" cy="64633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«Музыка в Тюильри», 1862, Национальная галерея, Лондон</a:t>
            </a:r>
            <a:endParaRPr kumimoji="0" lang="ru-RU" sz="1800" b="0" i="0" u="none" strike="noStrike" cap="none" normalizeH="0" baseline="0" dirty="0" smtClean="0">
              <a:ln>
                <a:noFill/>
              </a:ln>
              <a:solidFill>
                <a:schemeClr val="bg1"/>
              </a:solidFill>
              <a:effectLst/>
              <a:latin typeface="Arial" pitchFamily="34" charset="0"/>
            </a:endParaRPr>
          </a:p>
        </p:txBody>
      </p:sp>
      <p:pic>
        <p:nvPicPr>
          <p:cNvPr id="15389" name="Рисунок 40" descr="http://upload.wikimedia.org/wikipedia/commons/thumb/6/6a/Manet%2C_Edouard_-_Olympia%2C_1863.jpg/250px-Manet%2C_Edouard_-_Olympia%2C_1863.jpg">
            <a:hlinkClick r:id="rId16"/>
          </p:cNvPr>
          <p:cNvPicPr>
            <a:picLocks noChangeAspect="1" noChangeArrowheads="1"/>
          </p:cNvPicPr>
          <p:nvPr/>
        </p:nvPicPr>
        <p:blipFill>
          <a:blip r:embed="rId17" cstate="print"/>
          <a:srcRect/>
          <a:stretch>
            <a:fillRect/>
          </a:stretch>
        </p:blipFill>
        <p:spPr bwMode="auto">
          <a:xfrm>
            <a:off x="4786314" y="1285860"/>
            <a:ext cx="2381250" cy="1600200"/>
          </a:xfrm>
          <a:prstGeom prst="rect">
            <a:avLst/>
          </a:prstGeom>
          <a:noFill/>
        </p:spPr>
      </p:pic>
      <p:sp>
        <p:nvSpPr>
          <p:cNvPr id="15390" name="Rectangle 30"/>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15391" name="Rectangle 31"/>
          <p:cNvSpPr>
            <a:spLocks noChangeArrowheads="1"/>
          </p:cNvSpPr>
          <p:nvPr/>
        </p:nvSpPr>
        <p:spPr bwMode="auto">
          <a:xfrm>
            <a:off x="0" y="20574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15392" name="Rectangle 32"/>
          <p:cNvSpPr>
            <a:spLocks noChangeArrowheads="1"/>
          </p:cNvSpPr>
          <p:nvPr/>
        </p:nvSpPr>
        <p:spPr bwMode="auto">
          <a:xfrm>
            <a:off x="4786314" y="2957664"/>
            <a:ext cx="2428892"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bg1"/>
                </a:solidFill>
                <a:effectLst/>
                <a:latin typeface="Calibri" pitchFamily="34" charset="0"/>
                <a:ea typeface="Times New Roman" pitchFamily="18" charset="0"/>
                <a:cs typeface="Times New Roman" pitchFamily="18" charset="0"/>
              </a:rPr>
              <a:t>«Олимпия», 1863, Музей Орсе, Париж</a:t>
            </a:r>
            <a:endParaRPr kumimoji="0" lang="ru-RU" sz="1800" b="0" i="0" u="none" strike="noStrike" cap="none" normalizeH="0" baseline="0" dirty="0" smtClean="0">
              <a:ln>
                <a:noFill/>
              </a:ln>
              <a:solidFill>
                <a:schemeClr val="bg1"/>
              </a:solidFill>
              <a:effectLst/>
              <a:latin typeface="Arial" pitchFamily="34"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пекс">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Апекс">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Апекс">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147</TotalTime>
  <Words>2817</Words>
  <Application>Microsoft Office PowerPoint</Application>
  <PresentationFormat>Экран (4:3)</PresentationFormat>
  <Paragraphs>84</Paragraphs>
  <Slides>11</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Апекс</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User</cp:lastModifiedBy>
  <cp:revision>17</cp:revision>
  <dcterms:modified xsi:type="dcterms:W3CDTF">2010-05-19T16:59:14Z</dcterms:modified>
</cp:coreProperties>
</file>