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114550"/>
            <a:ext cx="7924800" cy="1771650"/>
          </a:xfrm>
        </p:spPr>
        <p:txBody>
          <a:bodyPr>
            <a:noAutofit/>
          </a:bodyPr>
          <a:lstStyle>
            <a:lvl1pPr algn="r">
              <a:defRPr sz="6000" cap="all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3886200"/>
            <a:ext cx="7924800" cy="1219200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8810" y="4828310"/>
            <a:ext cx="6780213" cy="640080"/>
          </a:xfrm>
        </p:spPr>
        <p:txBody>
          <a:bodyPr anchor="b"/>
          <a:lstStyle>
            <a:lvl1pPr algn="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08811" y="5486400"/>
            <a:ext cx="6780212" cy="640358"/>
          </a:xfrm>
        </p:spPr>
        <p:txBody>
          <a:bodyPr/>
          <a:lstStyle>
            <a:lvl1pPr marL="0" indent="0" algn="r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550863" y="685800"/>
            <a:ext cx="8138160" cy="38404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916623" y="1005840"/>
            <a:ext cx="7406640" cy="3200400"/>
          </a:xfrm>
          <a:solidFill>
            <a:schemeClr val="tx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2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>
            <a:spLocks/>
          </p:cNvSpPr>
          <p:nvPr/>
        </p:nvSpPr>
        <p:spPr>
          <a:xfrm>
            <a:off x="3575304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918204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>
            <a:spLocks/>
          </p:cNvSpPr>
          <p:nvPr/>
        </p:nvSpPr>
        <p:spPr>
          <a:xfrm>
            <a:off x="6400800" y="914400"/>
            <a:ext cx="2514600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3"/>
          </p:nvPr>
        </p:nvSpPr>
        <p:spPr>
          <a:xfrm>
            <a:off x="6743700" y="1257300"/>
            <a:ext cx="1828800" cy="41148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, Alt.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66160" y="34290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3"/>
          </p:nvPr>
        </p:nvSpPr>
        <p:spPr>
          <a:xfrm>
            <a:off x="3886200" y="37719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57300"/>
            <a:ext cx="4700016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Pictures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35814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924300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6400800" y="3427413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2" name="Picture Placeholder 2"/>
          <p:cNvSpPr>
            <a:spLocks noGrp="1"/>
          </p:cNvSpPr>
          <p:nvPr>
            <p:ph type="pic" idx="14"/>
          </p:nvPr>
        </p:nvSpPr>
        <p:spPr>
          <a:xfrm>
            <a:off x="6742113" y="3770313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3" name="Rectangle 12"/>
          <p:cNvSpPr/>
          <p:nvPr/>
        </p:nvSpPr>
        <p:spPr>
          <a:xfrm>
            <a:off x="35814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4" name="Picture Placeholder 2"/>
          <p:cNvSpPr>
            <a:spLocks noGrp="1"/>
          </p:cNvSpPr>
          <p:nvPr>
            <p:ph type="pic" idx="15"/>
          </p:nvPr>
        </p:nvSpPr>
        <p:spPr>
          <a:xfrm>
            <a:off x="3924300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  <p:sp>
        <p:nvSpPr>
          <p:cNvPr id="15" name="Rectangle 14"/>
          <p:cNvSpPr/>
          <p:nvPr/>
        </p:nvSpPr>
        <p:spPr>
          <a:xfrm>
            <a:off x="6400800" y="914400"/>
            <a:ext cx="2514600" cy="2286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6" name="Picture Placeholder 2"/>
          <p:cNvSpPr>
            <a:spLocks noGrp="1"/>
          </p:cNvSpPr>
          <p:nvPr>
            <p:ph type="pic" idx="16"/>
          </p:nvPr>
        </p:nvSpPr>
        <p:spPr>
          <a:xfrm>
            <a:off x="6742113" y="1261872"/>
            <a:ext cx="1828800" cy="160020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4" y="699247"/>
            <a:ext cx="1667435" cy="501416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199" y="699247"/>
            <a:ext cx="6037729" cy="50141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133600"/>
            <a:ext cx="7772400" cy="1362075"/>
          </a:xfrm>
        </p:spPr>
        <p:txBody>
          <a:bodyPr anchor="b" anchorCtr="0"/>
          <a:lstStyle>
            <a:lvl1pPr algn="r">
              <a:defRPr sz="3600" b="0" i="0" cap="all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505200"/>
            <a:ext cx="7772400" cy="9017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 rot="2783796">
            <a:off x="6232" y="-270992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"/>
              </a:rPr>
              <a:t>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1336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86400" y="1600200"/>
            <a:ext cx="3200400" cy="4525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336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86400" y="1515035"/>
            <a:ext cx="3200400" cy="639762"/>
          </a:xfrm>
        </p:spPr>
        <p:txBody>
          <a:bodyPr anchor="ctr" anchorCtr="0">
            <a:normAutofit/>
          </a:bodyPr>
          <a:lstStyle>
            <a:lvl1pPr marL="0" indent="0" algn="ctr">
              <a:buNone/>
              <a:defRPr sz="2000" b="0">
                <a:solidFill>
                  <a:schemeClr val="bg2">
                    <a:lumMod val="20000"/>
                    <a:lumOff val="8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86400" y="2285999"/>
            <a:ext cx="32004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extBox 4"/>
          <p:cNvSpPr txBox="1"/>
          <p:nvPr/>
        </p:nvSpPr>
        <p:spPr>
          <a:xfrm rot="13549715">
            <a:off x="8120300" y="5774378"/>
            <a:ext cx="99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sz="8000">
                <a:gradFill>
                  <a:gsLst>
                    <a:gs pos="0">
                      <a:schemeClr val="accent2">
                        <a:lumMod val="75000"/>
                      </a:schemeClr>
                    </a:gs>
                    <a:gs pos="50000">
                      <a:schemeClr val="accent2">
                        <a:lumMod val="40000"/>
                        <a:lumOff val="60000"/>
                      </a:schemeClr>
                    </a:gs>
                    <a:gs pos="100000">
                      <a:schemeClr val="bg2">
                        <a:lumMod val="20000"/>
                        <a:lumOff val="80000"/>
                      </a:schemeClr>
                    </a:gs>
                  </a:gsLst>
                  <a:lin ang="5400000" scaled="0"/>
                </a:gradFill>
                <a:sym typeface="Wingdings 2"/>
              </a:rPr>
              <a:t></a:t>
            </a:r>
            <a:endParaRPr sz="8000">
              <a:gradFill>
                <a:gsLst>
                  <a:gs pos="0">
                    <a:schemeClr val="accent2">
                      <a:lumMod val="75000"/>
                    </a:schemeClr>
                  </a:gs>
                  <a:gs pos="50000">
                    <a:schemeClr val="accent2">
                      <a:lumMod val="40000"/>
                      <a:lumOff val="60000"/>
                    </a:schemeClr>
                  </a:gs>
                  <a:gs pos="100000">
                    <a:schemeClr val="bg2">
                      <a:lumMod val="20000"/>
                      <a:lumOff val="80000"/>
                    </a:schemeClr>
                  </a:gs>
                </a:gsLst>
                <a:lin ang="5400000" scaled="0"/>
              </a:gra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5153" y="273050"/>
            <a:ext cx="2680447" cy="116205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49" y="914400"/>
            <a:ext cx="5338763" cy="479901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4">
                    <a:lumMod val="50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5153" y="1905001"/>
            <a:ext cx="2223247" cy="4037012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21341" y="6539753"/>
            <a:ext cx="1828800" cy="228600"/>
          </a:xfrm>
        </p:spPr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274320"/>
            <a:ext cx="2679192" cy="11612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9456" y="1901952"/>
            <a:ext cx="2221992" cy="4041648"/>
          </a:xfrm>
        </p:spPr>
        <p:txBody>
          <a:bodyPr/>
          <a:lstStyle>
            <a:lvl1pPr marL="0" indent="0">
              <a:buNone/>
              <a:defRPr sz="1400" i="1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3575304" y="914400"/>
            <a:ext cx="5340096" cy="48006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95344" y="1234440"/>
            <a:ext cx="4700016" cy="4160520"/>
          </a:xfrm>
          <a:solidFill>
            <a:schemeClr val="bg1"/>
          </a:solidFill>
          <a:effectLst>
            <a:innerShdw blurRad="152400">
              <a:schemeClr val="bg2">
                <a:lumMod val="25000"/>
              </a:schemeClr>
            </a:innerShdw>
            <a:softEdge rad="19050"/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153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1600200"/>
            <a:ext cx="65532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1341" y="6539753"/>
            <a:ext cx="1828800" cy="228600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100">
                <a:solidFill>
                  <a:schemeClr val="tx1"/>
                </a:solidFill>
              </a:defRPr>
            </a:lvl1pPr>
          </a:lstStyle>
          <a:p>
            <a:fld id="{7A36EA84-03AB-4BCB-9157-FF8880EF25F8}" type="datetimeFigureOut">
              <a:rPr lang="ru-RU" smtClean="0"/>
              <a:pPr/>
              <a:t>28.11.2013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43400" y="6539753"/>
            <a:ext cx="3657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539753"/>
            <a:ext cx="609600" cy="228600"/>
          </a:xfrm>
          <a:prstGeom prst="rect">
            <a:avLst/>
          </a:prstGeom>
        </p:spPr>
        <p:txBody>
          <a:bodyPr vert="horz" lIns="91440" tIns="45720" rIns="0" bIns="45720" rtlCol="0" anchor="ctr"/>
          <a:lstStyle>
            <a:lvl1pPr algn="r">
              <a:defRPr sz="1100">
                <a:solidFill>
                  <a:schemeClr val="tx1"/>
                </a:solidFill>
              </a:defRPr>
            </a:lvl1pPr>
          </a:lstStyle>
          <a:p>
            <a:fld id="{BD2536BB-0476-4263-A904-71AE8A2B6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914400" rtl="0" eaLnBrk="1" latinLnBrk="0" hangingPunct="1">
        <a:spcBef>
          <a:spcPts val="1500"/>
        </a:spcBef>
        <a:buFont typeface="Wingdings" pitchFamily="2" charset="2"/>
        <a:buChar char="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457200" algn="l" defTabSz="914400" rtl="0" eaLnBrk="1" latinLnBrk="0" hangingPunct="1">
        <a:spcBef>
          <a:spcPts val="1500"/>
        </a:spcBef>
        <a:buFont typeface="Wingdings" pitchFamily="2" charset="2"/>
        <a:buChar char="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457200" algn="l" defTabSz="914400" rtl="0" eaLnBrk="1" latinLnBrk="0" hangingPunct="1">
        <a:spcBef>
          <a:spcPts val="1500"/>
        </a:spcBef>
        <a:buFont typeface="Century" pitchFamily="18" charset="0"/>
        <a:buChar char="…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-457200" algn="l" defTabSz="914400" rtl="0" eaLnBrk="1" latinLnBrk="0" hangingPunct="1">
        <a:spcBef>
          <a:spcPts val="1500"/>
        </a:spcBef>
        <a:buFont typeface="Wingdings" pitchFamily="2" charset="2"/>
        <a:buChar char="Ï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4000" dirty="0" smtClean="0"/>
              <a:t>Влияние ландшафтов на творчество художников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4786322"/>
            <a:ext cx="5476884" cy="14287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Подготовили: учитель географии Пастухова Надежда Егоровна и ученица 8 класса «А» Сафронова Олеся 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МБОУ «СОШ № 3» г. Сафоново</a:t>
            </a:r>
          </a:p>
          <a:p>
            <a:pPr>
              <a:lnSpc>
                <a:spcPct val="170000"/>
              </a:lnSpc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>
              <a:lnSpc>
                <a:spcPct val="170000"/>
              </a:lnSpc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98313178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1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072" y="4797152"/>
            <a:ext cx="3779912" cy="1224136"/>
          </a:xfrm>
        </p:spPr>
        <p:txBody>
          <a:bodyPr/>
          <a:lstStyle/>
          <a:p>
            <a:r>
              <a:rPr lang="ru-RU" dirty="0" smtClean="0"/>
              <a:t>      И</a:t>
            </a:r>
            <a:r>
              <a:rPr lang="ru-RU" dirty="0"/>
              <a:t>. И. </a:t>
            </a:r>
            <a:r>
              <a:rPr lang="ru-RU" dirty="0" smtClean="0"/>
              <a:t>Шишкин</a:t>
            </a:r>
            <a:br>
              <a:rPr lang="ru-RU" dirty="0" smtClean="0"/>
            </a:br>
            <a:r>
              <a:rPr lang="ru-RU" dirty="0" smtClean="0"/>
              <a:t>«Утро </a:t>
            </a:r>
            <a:r>
              <a:rPr lang="ru-RU" dirty="0"/>
              <a:t>в </a:t>
            </a:r>
            <a:r>
              <a:rPr lang="ru-RU" dirty="0" smtClean="0"/>
              <a:t>сосновом лесу</a:t>
            </a:r>
            <a:r>
              <a:rPr lang="ru-RU" dirty="0"/>
              <a:t>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262" y="1846887"/>
            <a:ext cx="3995737" cy="27096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332656"/>
            <a:ext cx="5076927" cy="5688632"/>
          </a:xfrm>
        </p:spPr>
        <p:txBody>
          <a:bodyPr>
            <a:noAutofit/>
          </a:bodyPr>
          <a:lstStyle/>
          <a:p>
            <a:r>
              <a:rPr lang="ru-RU" sz="1800" dirty="0" smtClean="0"/>
              <a:t>Перед </a:t>
            </a:r>
            <a:r>
              <a:rPr lang="ru-RU" sz="1800" dirty="0"/>
              <a:t>нами – не просто сосновый лес, а глухая чаща, которая начинает пробуждаться ранним утром. Солнце только-только всходит. Его смелые лучи уже позолотили верхушки огромных деревьев и проникли вглубь чащи, но над глубоким оврагом еще не рассеялся влажный туман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 Проснулись обитатели чащи – три медвежонка и медведица. Похоже, малыши сыты и довольны. Они беззаботно и неуклюже возятся на сломанном стволе упавшей сосны, а медведица внимательно наблюдает за их игрой, чутко реагируя на шорохи пробуждающегося леса. Могучая сосна, которую ураган когда-то выдернул с корнем, и медвежье семейство, резвящееся на нем, - все это рождает у нас ощущение глухости и отдаленности этого уголка дикой природы.</a:t>
            </a:r>
          </a:p>
          <a:p>
            <a:endParaRPr lang="ru-RU" sz="1800" dirty="0"/>
          </a:p>
          <a:p>
            <a:r>
              <a:rPr lang="ru-RU" sz="1800" dirty="0"/>
              <a:t> </a:t>
            </a:r>
          </a:p>
        </p:txBody>
      </p:sp>
    </p:spTree>
    <p:extLst>
      <p:ext uri="{BB962C8B-B14F-4D97-AF65-F5344CB8AC3E}">
        <p14:creationId xmlns="" xmlns:p14="http://schemas.microsoft.com/office/powerpoint/2010/main" val="3318565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888" y="798769"/>
            <a:ext cx="3059112" cy="43952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6156176" cy="6858000"/>
          </a:xfrm>
        </p:spPr>
        <p:txBody>
          <a:bodyPr>
            <a:noAutofit/>
          </a:bodyPr>
          <a:lstStyle/>
          <a:p>
            <a:r>
              <a:rPr lang="ru-RU" sz="1600" dirty="0"/>
              <a:t>Поленов Василий Дмитриевич родился в дворянской семье в Петербурге 20 мая (1 июня) 1844 года. Учился он в петрозаводской гимназии, а, закончив курс обучения, стал учеником уже в Императорской Академии Художеств, там он познавал азы мастерства у Павла Петровича Чистякова. </a:t>
            </a:r>
          </a:p>
          <a:p>
            <a:r>
              <a:rPr lang="ru-RU" sz="1600" dirty="0"/>
              <a:t> Как автор картины "Иов и его друзья" в 1869 году Поленов стал обладателем малой золотой медали, а спустя два года получил большую золотую медаль за свою конкурсную работу "Христос воскрешает дочь </a:t>
            </a:r>
            <a:r>
              <a:rPr lang="ru-RU" sz="1600" dirty="0" err="1"/>
              <a:t>Иаира</a:t>
            </a:r>
            <a:r>
              <a:rPr lang="ru-RU" sz="1600" dirty="0"/>
              <a:t>". Приблизительно в то же время - в 1872 году - Василий Дмитриевич оканчивает юридический факультет в Петербургском университете. Отправившись за рубеж, как пенсионер академии, Поленов посещает красивейшие города: Венецию, Флоренцию и Неаполь, Мюнхен и Вену, Париж. Именно в Париже знаменитый художник создал свое полотно "Арест графини </a:t>
            </a:r>
            <a:r>
              <a:rPr lang="ru-RU" sz="1600" dirty="0" err="1"/>
              <a:t>д’Этремон</a:t>
            </a:r>
            <a:r>
              <a:rPr lang="ru-RU" sz="1600" dirty="0"/>
              <a:t>", которая обеспечила ему звание академика, он получил это звание в 1876 году. Тогда же он вернулся в Россию и спустя некоторое время был отправлен на русско-турецкую войну. На протяжении этой войны Поленов был при главной квартире наследника-цесаревича, которого позже узнают, как императора Александра III, и являлся официальным его художником. После того, как война была закончена, Василий Дмитриевич возвратился в Москву. С 1879 года Поленов являлся активным деятелем Товарищества передвижных художественных выставок. </a:t>
            </a:r>
            <a:r>
              <a:rPr lang="ru-RU" sz="1600" dirty="0" smtClean="0"/>
              <a:t>Умер </a:t>
            </a:r>
            <a:r>
              <a:rPr lang="ru-RU" sz="1600" dirty="0"/>
              <a:t>художник в селе Борок Тульской области, которое сейчас названо </a:t>
            </a:r>
            <a:r>
              <a:rPr lang="ru-RU" sz="1600" dirty="0" err="1"/>
              <a:t>Поленово</a:t>
            </a:r>
            <a:r>
              <a:rPr lang="ru-RU" sz="1600" dirty="0"/>
              <a:t>, 18 июля 1927 года.</a:t>
            </a:r>
          </a:p>
        </p:txBody>
      </p:sp>
    </p:spTree>
    <p:extLst>
      <p:ext uri="{BB962C8B-B14F-4D97-AF65-F5344CB8AC3E}">
        <p14:creationId xmlns="" xmlns:p14="http://schemas.microsoft.com/office/powerpoint/2010/main" val="39841793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92080" y="4725144"/>
            <a:ext cx="3168352" cy="1162050"/>
          </a:xfrm>
        </p:spPr>
        <p:txBody>
          <a:bodyPr/>
          <a:lstStyle/>
          <a:p>
            <a:r>
              <a:rPr lang="ru-RU" dirty="0" smtClean="0"/>
              <a:t>        Поленов </a:t>
            </a:r>
            <a:br>
              <a:rPr lang="ru-RU" dirty="0" smtClean="0"/>
            </a:br>
            <a:r>
              <a:rPr lang="ru-RU" dirty="0" smtClean="0"/>
              <a:t>«золотая осень»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556792"/>
            <a:ext cx="4572000" cy="29523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896" y="0"/>
            <a:ext cx="4493096" cy="6597352"/>
          </a:xfrm>
        </p:spPr>
        <p:txBody>
          <a:bodyPr>
            <a:noAutofit/>
          </a:bodyPr>
          <a:lstStyle/>
          <a:p>
            <a:r>
              <a:rPr lang="ru-RU" sz="1800" dirty="0"/>
              <a:t>Удивительно сочно и емко переданы цвета и краски - волшебство проникло в плавные линии и изгибы водной глади, в небеса, нависающие над холмами, в лес и купол церквушки, оживляя и делая всё это объёмным и настоящим. Строгое великолепие окрестностей у берегов Оки притягивает взгляд – тепло последних осенних дней, кажется, стекает с полотна и разливается по залу. Солнечные зайчики и блики от воды заставляют щуриться и улыбаться, вспоминая такие же дни из своей жизни. Холмы, очерченные мягкими, текучими линиями, медленно исчезают, растворяются в безграничной дали. И только крохотная часть огромной равнины попадает в оттиск художника – и река, и деревья, и громады холмов, словно мазки какой-то б</a:t>
            </a:r>
            <a:r>
              <a:rPr lang="ru-RU" sz="2000" dirty="0"/>
              <a:t>ольшой иной картины. </a:t>
            </a:r>
          </a:p>
        </p:txBody>
      </p:sp>
    </p:spTree>
    <p:extLst>
      <p:ext uri="{BB962C8B-B14F-4D97-AF65-F5344CB8AC3E}">
        <p14:creationId xmlns="" xmlns:p14="http://schemas.microsoft.com/office/powerpoint/2010/main" val="1475115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24128" y="4365104"/>
            <a:ext cx="3240360" cy="936104"/>
          </a:xfrm>
        </p:spPr>
        <p:txBody>
          <a:bodyPr/>
          <a:lstStyle/>
          <a:p>
            <a:r>
              <a:rPr lang="ru-RU" dirty="0" smtClean="0"/>
              <a:t>       Поленов</a:t>
            </a:r>
            <a:br>
              <a:rPr lang="ru-RU" dirty="0" smtClean="0"/>
            </a:br>
            <a:r>
              <a:rPr lang="ru-RU" dirty="0" smtClean="0"/>
              <a:t>«Заросший пруд»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1500" y="1439863"/>
            <a:ext cx="3384550" cy="253841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-13393"/>
            <a:ext cx="5652120" cy="6538737"/>
          </a:xfrm>
        </p:spPr>
        <p:txBody>
          <a:bodyPr>
            <a:noAutofit/>
          </a:bodyPr>
          <a:lstStyle/>
          <a:p>
            <a:r>
              <a:rPr lang="ru-RU" sz="1800" dirty="0"/>
              <a:t>Жаркий летний день. Голубое, будто даже выцветшее от жары небо. Белые, лениво проплывающие по нему облака. А под ними — «наша древняя столица» Москва, но не центр, а тихая, почти деревенская окраина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Слегка пожухлая от солнца трава, пересеченная вытоптанными дорожками. Одна из них ведет к белому скромному особнячку, еще вросшему в землю, но уже с металлической (городской!) крышей. Рядом — ветхое деревянное строение — не то сарайчик, не то рига. Сквозь дощатый забор прорывается листва деревьев и кустарников. Все утопает в зелени, истоме, благости: Сонно квохчут куры. Отдыхает, готовая отправиться на работу, послушная лошадка, уже с утра запряженная в телегу. Дай только команду — и зазвенит под дугой колокольчик, оглашая начало пути. На траве раскинулись белоголовые ребятишки. Старшенький, что ближе к нам, внимательно рассматривает какую-то былинку, может впервые заинтересовавшись окружающим его миром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6821574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2636912"/>
            <a:ext cx="6336704" cy="936104"/>
          </a:xfrm>
        </p:spPr>
        <p:txBody>
          <a:bodyPr/>
          <a:lstStyle/>
          <a:p>
            <a:pPr algn="ctr"/>
            <a:r>
              <a:rPr lang="ru-RU" sz="3200" dirty="0" smtClean="0"/>
              <a:t>Спасибо за внимание!!!</a:t>
            </a:r>
            <a:endParaRPr lang="ru-RU" sz="3200" dirty="0"/>
          </a:p>
        </p:txBody>
      </p:sp>
    </p:spTree>
    <p:extLst>
      <p:ext uri="{BB962C8B-B14F-4D97-AF65-F5344CB8AC3E}">
        <p14:creationId xmlns="" xmlns:p14="http://schemas.microsoft.com/office/powerpoint/2010/main" val="10954309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Источники: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5856" y="0"/>
            <a:ext cx="3024336" cy="6206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Художники.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412776"/>
            <a:ext cx="2711174" cy="367240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92696"/>
            <a:ext cx="6120680" cy="5976664"/>
          </a:xfrm>
        </p:spPr>
        <p:txBody>
          <a:bodyPr>
            <a:noAutofit/>
          </a:bodyPr>
          <a:lstStyle/>
          <a:p>
            <a:r>
              <a:rPr lang="ru-RU" sz="2000" dirty="0"/>
              <a:t>Левитан, Исаак Ильич - известный живописец (1861 - 1900). Родился в </a:t>
            </a:r>
            <a:r>
              <a:rPr lang="ru-RU" sz="2000" dirty="0" err="1"/>
              <a:t>Ковенской</a:t>
            </a:r>
            <a:r>
              <a:rPr lang="ru-RU" sz="2000" dirty="0"/>
              <a:t> губернии в еврейской семье. Учился в московском училище живописи и ваяния. Его "Симонов монастырь" был одной из лучших вещей на ученической выставке 1879 г. Работал Левитан в пейзажном классе </a:t>
            </a:r>
            <a:r>
              <a:rPr lang="ru-RU" sz="2000" dirty="0" err="1"/>
              <a:t>Саврасова</a:t>
            </a:r>
            <a:r>
              <a:rPr lang="ru-RU" sz="2000" dirty="0"/>
              <a:t> . Картина, представленная им на звание классного художника, не была признана достойной медали; другую картину он представить не пожелал и в 1884 г. оставил училище. Тогда же он стал выступать на выставках московского общества любителей </a:t>
            </a:r>
            <a:r>
              <a:rPr lang="ru-RU" sz="2000" dirty="0" err="1"/>
              <a:t>художесВ</a:t>
            </a:r>
            <a:r>
              <a:rPr lang="ru-RU" sz="2000" dirty="0"/>
              <a:t> 1886 г. выставляет впервые у передвижников "Весну"; с 1888 г. принимает постоянное участие в передвижных выставках. В 1898 г. Левитан принимает участие в выставке "Русских и финляндских художников", устроенной С. Дягилевым , в 1899 и 1900 годах в выставках "Мир Искусства". </a:t>
            </a:r>
            <a:r>
              <a:rPr lang="ru-RU" sz="2000" dirty="0" err="1"/>
              <a:t>тв</a:t>
            </a:r>
            <a:r>
              <a:rPr lang="ru-RU" sz="2000" dirty="0"/>
              <a:t>. </a:t>
            </a:r>
          </a:p>
        </p:txBody>
      </p:sp>
    </p:spTree>
    <p:extLst>
      <p:ext uri="{BB962C8B-B14F-4D97-AF65-F5344CB8AC3E}">
        <p14:creationId xmlns="" xmlns:p14="http://schemas.microsoft.com/office/powerpoint/2010/main" val="35338267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116632"/>
            <a:ext cx="8820472" cy="4680520"/>
          </a:xfrm>
        </p:spPr>
        <p:txBody>
          <a:bodyPr>
            <a:noAutofit/>
          </a:bodyPr>
          <a:lstStyle/>
          <a:p>
            <a:r>
              <a:rPr lang="ru-RU" sz="1800" dirty="0"/>
              <a:t>В 1898 г. Левитан выставляет в Мюнхене на выставке "</a:t>
            </a:r>
            <a:r>
              <a:rPr lang="ru-RU" sz="1800" dirty="0" err="1"/>
              <a:t>Secession</a:t>
            </a:r>
            <a:r>
              <a:rPr lang="ru-RU" sz="1800" dirty="0"/>
              <a:t>", в 1900 г. - на всемирной выставке в Париже. В 1898 г. Левитан получает звание академика и в том же году становится преподавателем московского училища живописи и ваяния. 22 июля 1900 г. Левитан скончался в Москве. До окончания школы Левитан, за неимением средств, далеко из Москвы не уезжал и писал подмосковные пейзажи: много вещей написано им в Сокольниках, в Останкине. Сойдясь с семьей А.П. Чехова , он вместе с нею прожил лето в Бабкине, около Нового Иерусалима. С.И. Мамонтов поручил ему написать декорации для "Жизни за Царя" и "Русалки", благодаря чему он мог побывать в Крыму. В последующие годы Левитан несколько раз проводил лето на Волге. В 1889 г. он побывал в Париже и познакомился с новым европейским искусством, но на этот раз оно не произвело на Левитана большого впечатления: ближе оценил он новую школу лишь во время другой поездки в Париж, незадолго до смерти. Некоторое влияние имели на него "барбизонцы". Он очень ценил </a:t>
            </a:r>
            <a:r>
              <a:rPr lang="ru-RU" sz="1800" dirty="0" err="1"/>
              <a:t>Коро</a:t>
            </a:r>
            <a:r>
              <a:rPr lang="ru-RU" sz="1800" dirty="0"/>
              <a:t>, Руссо и других. К девяностым годам относятся лучшие произведения Левитана</a:t>
            </a:r>
          </a:p>
        </p:txBody>
      </p:sp>
      <p:pic>
        <p:nvPicPr>
          <p:cNvPr id="13" name="Объект 1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56125"/>
            <a:ext cx="8568952" cy="2301875"/>
          </a:xfrm>
        </p:spPr>
      </p:pic>
    </p:spTree>
    <p:extLst>
      <p:ext uri="{BB962C8B-B14F-4D97-AF65-F5344CB8AC3E}">
        <p14:creationId xmlns="" xmlns:p14="http://schemas.microsoft.com/office/powerpoint/2010/main" val="8565818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2880320" cy="5760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картины</a:t>
            </a:r>
            <a:endParaRPr lang="ru-RU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6016" y="1196752"/>
            <a:ext cx="4587984" cy="40822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692696"/>
            <a:ext cx="4392488" cy="6048672"/>
          </a:xfrm>
        </p:spPr>
        <p:txBody>
          <a:bodyPr>
            <a:noAutofit/>
          </a:bodyPr>
          <a:lstStyle/>
          <a:p>
            <a:r>
              <a:rPr lang="ru-RU" sz="1800" dirty="0"/>
              <a:t>Настроение пробуждающейся природы Левитан передал, главным образом, через изображение мартовского солнца – ослепительно яркого, радостного, лучезарного. Снег на картине тоже удивительный - его состояние Левитан передает с помощью множества цветовых оттенков - снег как будто дышит, блестит и тает прямо на глазах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 Природа на картине изображена без лишних подробностей, словно «крупным планом». Экспрессивность цветовой гаммы «Марта» и некоторые приемы письма напоминают те, что использовали в своем творчестве импрессионисты. Но, в отличие от них, Левитан сохраняет цвет каждого изображаемого объекта и заботится о предметной ясности изображения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5445224"/>
            <a:ext cx="442798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004048" y="5687960"/>
            <a:ext cx="36004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И. И. </a:t>
            </a:r>
            <a:r>
              <a:rPr lang="ru-RU" sz="2400" dirty="0" smtClean="0"/>
              <a:t>Левитан «Март</a:t>
            </a:r>
            <a:r>
              <a:rPr lang="ru-RU" sz="2400" dirty="0"/>
              <a:t>»</a:t>
            </a:r>
          </a:p>
        </p:txBody>
      </p:sp>
    </p:spTree>
    <p:extLst>
      <p:ext uri="{BB962C8B-B14F-4D97-AF65-F5344CB8AC3E}">
        <p14:creationId xmlns="" xmlns:p14="http://schemas.microsoft.com/office/powerpoint/2010/main" val="7112493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64088" y="4653136"/>
            <a:ext cx="3240360" cy="1090042"/>
          </a:xfrm>
        </p:spPr>
        <p:txBody>
          <a:bodyPr/>
          <a:lstStyle/>
          <a:p>
            <a:r>
              <a:rPr lang="ru-RU" dirty="0" smtClean="0"/>
              <a:t>         Левитан </a:t>
            </a:r>
            <a:r>
              <a:rPr lang="ru-RU" dirty="0"/>
              <a:t>«</a:t>
            </a:r>
            <a:r>
              <a:rPr lang="ru-RU" dirty="0" smtClean="0"/>
              <a:t>Золотая осень</a:t>
            </a:r>
            <a:r>
              <a:rPr lang="ru-RU" dirty="0"/>
              <a:t>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261" y="1268760"/>
            <a:ext cx="4104456" cy="302433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5148064" cy="6858000"/>
          </a:xfrm>
        </p:spPr>
        <p:txBody>
          <a:bodyPr>
            <a:noAutofit/>
          </a:bodyPr>
          <a:lstStyle/>
          <a:p>
            <a:r>
              <a:rPr lang="ru-RU" sz="1800" dirty="0"/>
              <a:t>Одной из лучших картин Левитана я считаю пейзаж «Золотая осень». На ней изображён березовый лес, опадающая листва, которую осень украсила в различные яркие и приятные глазу краски. На заднем плане вырастают кустарники, на земле виднеется желтеющая листва. Тихая и спокойная гладь реки радует глаз. На одном из её берегов раскинулись ещё зелёные ивы, которые, кажется, пытаются оказать сопротивление надвигающемуся увяданию. Золотая осень на одноимённой картине Левитана – это самое настоящее «бабье» лето, полное красок, света и тепла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 smtClean="0"/>
              <a:t>Золотая </a:t>
            </a:r>
            <a:r>
              <a:rPr lang="ru-RU" sz="1800" dirty="0"/>
              <a:t>осень создаёт задумчивое настроение, с лёгкой и светлой грустью. И Левитан, конечно же, смог прочувствовать и понять эту необычайную пору. Более того, ему удалось написать картину так, что всё происходящее в природе начинаем понимать и мы. При этом на сердце возникает нежная радость, и даже скорое наступление зимы и холодов не омрачает этого настроения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 smtClean="0"/>
              <a:t>.</a:t>
            </a: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23962988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48664" y="3284984"/>
            <a:ext cx="2680447" cy="11620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548680"/>
            <a:ext cx="4968552" cy="5544616"/>
          </a:xfrm>
        </p:spPr>
        <p:txBody>
          <a:bodyPr>
            <a:noAutofit/>
          </a:bodyPr>
          <a:lstStyle/>
          <a:p>
            <a:r>
              <a:rPr lang="ru-RU" sz="1800" dirty="0"/>
              <a:t>Иван Иванович Шишкин (1832 - 1898) – великий русский художник (живописец, пейзажист, гравёр), академик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Родился Иван в городе Елабуга в </a:t>
            </a:r>
            <a:r>
              <a:rPr lang="ru-RU" sz="1800" dirty="0" err="1"/>
              <a:t>Вятебской</a:t>
            </a:r>
            <a:r>
              <a:rPr lang="ru-RU" sz="1800" dirty="0"/>
              <a:t> губернии 13 января 1832 года в купеческой семье. Первое образование в биографии Шишкина было получено в казанской гимназии. Проучившись там 4 года, Шишкин поступил в училище живописи в Москве. После окончания училища в 1856 году, в биографии Ивана Шишкина образование было продолжено в Академии Художеств Петербурга. В стенах этого заведения художник получал знания с 1856 по 1865 год. Кроме академического рисунка Шишкин оттачивал свое мастерство за пределами Академии, в живописных местах пригорода Петербурга. 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76672"/>
            <a:ext cx="3628970" cy="4922204"/>
          </a:xfrm>
        </p:spPr>
      </p:pic>
    </p:spTree>
    <p:extLst>
      <p:ext uri="{BB962C8B-B14F-4D97-AF65-F5344CB8AC3E}">
        <p14:creationId xmlns="" xmlns:p14="http://schemas.microsoft.com/office/powerpoint/2010/main" val="103198055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5845" y="620713"/>
            <a:ext cx="3428523" cy="49688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5364088" cy="6858000"/>
          </a:xfrm>
        </p:spPr>
        <p:txBody>
          <a:bodyPr>
            <a:noAutofit/>
          </a:bodyPr>
          <a:lstStyle/>
          <a:p>
            <a:r>
              <a:rPr lang="ru-RU" sz="1800" dirty="0"/>
              <a:t>В 1860 году в биографии художника Шишкина была получена важная награда – золотая медаль Академии. До этого он получал ряд других, менее важных наград. Имея возможность путешествовать, Шишкин направился в Германию, в Мюнхен. Затем – в Швейцарию, в Цюрих. Всюду Шишкин занимался в мастерских известнейших художников. За картину «Вид в окрестностях Дюссельдорфа» получил звание академика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В 1866 году в биографии Ивана Шишкина состоялось возвращение в Петербург. Путешествуя по России, Шишкин представлял затем свои полотна на выставках. Он написал много картин соснового леса, среди самых известных – «Утро в сосновом бору», «Ручей в лесу», «Заповедник. Сосновый бор», «Сосновый лес», «Туман в сосновом лесу». Кроме того художник показывал свои картины в Товариществе передвижных выставок. Также Шишкин входил в состав кружка аквафортистов. В 1873 году получил звание профессора в Академии Художеств, недолго был руководителем учебной мастерской.</a:t>
            </a:r>
          </a:p>
        </p:txBody>
      </p:sp>
    </p:spTree>
    <p:extLst>
      <p:ext uri="{BB962C8B-B14F-4D97-AF65-F5344CB8AC3E}">
        <p14:creationId xmlns="" xmlns:p14="http://schemas.microsoft.com/office/powerpoint/2010/main" val="251321903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043" y="1844824"/>
            <a:ext cx="3798768" cy="260189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0"/>
            <a:ext cx="5436096" cy="6858000"/>
          </a:xfrm>
        </p:spPr>
        <p:txBody>
          <a:bodyPr>
            <a:noAutofit/>
          </a:bodyPr>
          <a:lstStyle/>
          <a:p>
            <a:r>
              <a:rPr lang="ru-RU" sz="1800" dirty="0"/>
              <a:t>На полотне мы видим бескрайние просторы ржаного поля. Золотое море хлебов, колышущееся от ветра, раскинулось до самого горизонта. Тяжелые колосья уже почти поспели и клонятся к земле. Проселочная дорога, уходящая через поле вдаль, пустынна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 Торжественным покоем как будто пронизана эта картина. Даже ласточки, стремительно и бесшумно пролетающие совсем невысоко в светло-синем небе, не нарушают гармонии этой невероятной тишины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 smtClean="0"/>
              <a:t> Нас не покидает смутное </a:t>
            </a:r>
            <a:r>
              <a:rPr lang="ru-RU" sz="1800" dirty="0"/>
              <a:t>состояние тревоги. Может быть, из-за появившихся возле горизонта первых кучевых облаков, предвещающих близкую грозу? Из-за неба, утратившего свою звонкую синеву? Или из-за черного скелета дерева, обгоревшего во время грозы, нелепо и тоскливо торчащего среди благоухающего золотого великолепия? Минорная нота, явственно звучащая в полотне, как будто напоминает нам о бедах и превратностях жизни, которая ошибочно кажется порой такой идилличес</a:t>
            </a:r>
            <a:r>
              <a:rPr lang="ru-RU" sz="1600" dirty="0"/>
              <a:t>кой</a:t>
            </a:r>
            <a:r>
              <a:rPr lang="ru-RU" sz="1600" dirty="0" smtClean="0"/>
              <a:t>.</a:t>
            </a:r>
            <a:endParaRPr lang="ru-RU" sz="1600" dirty="0"/>
          </a:p>
          <a:p>
            <a:r>
              <a:rPr lang="ru-RU" sz="1600" dirty="0" smtClean="0"/>
              <a:t>.</a:t>
            </a:r>
            <a:endParaRPr lang="ru-RU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115" y="4725143"/>
            <a:ext cx="3240360" cy="115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5868144" y="5119914"/>
            <a:ext cx="273630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 </a:t>
            </a:r>
            <a:r>
              <a:rPr lang="ru-RU" dirty="0" smtClean="0"/>
              <a:t>Шишкин </a:t>
            </a:r>
            <a:r>
              <a:rPr lang="ru-RU" dirty="0"/>
              <a:t>"Рожь"</a:t>
            </a:r>
          </a:p>
        </p:txBody>
      </p:sp>
    </p:spTree>
    <p:extLst>
      <p:ext uri="{BB962C8B-B14F-4D97-AF65-F5344CB8AC3E}">
        <p14:creationId xmlns="" xmlns:p14="http://schemas.microsoft.com/office/powerpoint/2010/main" val="39406530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652120" y="4509120"/>
            <a:ext cx="3024336" cy="1162050"/>
          </a:xfrm>
        </p:spPr>
        <p:txBody>
          <a:bodyPr/>
          <a:lstStyle/>
          <a:p>
            <a:r>
              <a:rPr lang="ru-RU" dirty="0" smtClean="0"/>
              <a:t>       Шишкин</a:t>
            </a:r>
            <a:br>
              <a:rPr lang="ru-RU" dirty="0" smtClean="0"/>
            </a:br>
            <a:r>
              <a:rPr lang="ru-RU" dirty="0"/>
              <a:t> </a:t>
            </a:r>
            <a:r>
              <a:rPr lang="ru-RU" dirty="0" smtClean="0"/>
              <a:t>        «Зима»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8629" y="1844824"/>
            <a:ext cx="3665370" cy="23042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-9108"/>
            <a:ext cx="5543600" cy="6858000"/>
          </a:xfrm>
        </p:spPr>
        <p:txBody>
          <a:bodyPr>
            <a:noAutofit/>
          </a:bodyPr>
          <a:lstStyle/>
          <a:p>
            <a:r>
              <a:rPr lang="ru-RU" sz="1800" dirty="0"/>
              <a:t>Зимний лес скован морозом, он застыл и как будто окаменел. С большим вниманием разработан передний план с несколькими столетними соснами. Их мощные стволы темнеют на фоне ярко-белого снега. Шишкин изумительно схватывает и передает спокойную величавость лесных исполинов. Справа – непроходимая стена мрачного леса. Все вокруг погружено в тень. Но вот редкий луч солнца проникает в царство снега и освещает полянку, окрашивая ее розовато-золотистым цветом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 dirty="0"/>
              <a:t> Мастерски рисует художник безмятежный зимний покой. Ничто не нарушает тишины этого удивительно красивого дня. И даже птица на ветке кажется не живой, а какой-то хрустальной</a:t>
            </a:r>
            <a:r>
              <a:rPr lang="ru-RU" sz="1800" dirty="0" smtClean="0"/>
              <a:t>.</a:t>
            </a:r>
            <a:endParaRPr lang="ru-RU" sz="1800" dirty="0"/>
          </a:p>
          <a:p>
            <a:r>
              <a:rPr lang="ru-RU" sz="1800"/>
              <a:t>С </a:t>
            </a:r>
            <a:r>
              <a:rPr lang="ru-RU" sz="1800" smtClean="0"/>
              <a:t>помощью </a:t>
            </a:r>
            <a:r>
              <a:rPr lang="ru-RU" sz="1800" dirty="0"/>
              <a:t>выразительных художественных приемов Шишкин добивается создания монументального собирательного образа зимнего леса. Картина «Зима» исполнена эпического звучания и относится к самым замечательным произведениям великого художника.</a:t>
            </a:r>
          </a:p>
        </p:txBody>
      </p:sp>
    </p:spTree>
    <p:extLst>
      <p:ext uri="{BB962C8B-B14F-4D97-AF65-F5344CB8AC3E}">
        <p14:creationId xmlns="" xmlns:p14="http://schemas.microsoft.com/office/powerpoint/2010/main" val="28277755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 decel="100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800" decel="100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Celebration">
  <a:themeElements>
    <a:clrScheme name="Celebration">
      <a:dk1>
        <a:srgbClr val="49345F"/>
      </a:dk1>
      <a:lt1>
        <a:srgbClr val="DDD9C3"/>
      </a:lt1>
      <a:dk2>
        <a:srgbClr val="000000"/>
      </a:dk2>
      <a:lt2>
        <a:srgbClr val="FFFFFF"/>
      </a:lt2>
      <a:accent1>
        <a:srgbClr val="310095"/>
      </a:accent1>
      <a:accent2>
        <a:srgbClr val="886286"/>
      </a:accent2>
      <a:accent3>
        <a:srgbClr val="A082F5"/>
      </a:accent3>
      <a:accent4>
        <a:srgbClr val="5061C8"/>
      </a:accent4>
      <a:accent5>
        <a:srgbClr val="00AAAA"/>
      </a:accent5>
      <a:accent6>
        <a:srgbClr val="008040"/>
      </a:accent6>
      <a:hlink>
        <a:srgbClr val="A2A2FF"/>
      </a:hlink>
      <a:folHlink>
        <a:srgbClr val="CF9BF7"/>
      </a:folHlink>
    </a:clrScheme>
    <a:fontScheme name="Celebration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elebratio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blipFill rotWithShape="1">
          <a:blip xmlns:r="http://schemas.openxmlformats.org/officeDocument/2006/relationships" r:embed="rId1">
            <a:duotone>
              <a:schemeClr val="phClr">
                <a:tint val="30000"/>
                <a:satMod val="175000"/>
              </a:schemeClr>
              <a:schemeClr val="phClr">
                <a:shade val="50000"/>
                <a:satMod val="115000"/>
              </a:schemeClr>
            </a:duotone>
          </a:blip>
          <a:tile tx="0" ty="0" sx="80000" sy="80000" flip="none" algn="tl"/>
        </a:blip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innerShdw blurRad="762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soft" dir="t">
              <a:rot lat="0" lon="0" rev="7800000"/>
            </a:lightRig>
          </a:scene3d>
          <a:sp3d>
            <a:bevelT w="63500" h="38100" prst="relaxedInset"/>
          </a:sp3d>
        </a:effectStyle>
      </a:effectStyleLst>
      <a:bgFillStyleLst>
        <a:blipFill rotWithShape="1">
          <a:blip xmlns:r="http://schemas.openxmlformats.org/officeDocument/2006/relationships" r:embed="rId2">
            <a:duotone>
              <a:schemeClr val="phClr">
                <a:tint val="80000"/>
                <a:satMod val="300000"/>
                <a:lumMod val="110000"/>
              </a:schemeClr>
              <a:schemeClr val="phClr">
                <a:shade val="50000"/>
                <a:satMod val="130000"/>
                <a:lum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3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tint val="80000"/>
                <a:satMod val="115000"/>
              </a:schemeClr>
              <a:schemeClr val="phClr">
                <a:shade val="80000"/>
                <a:satMod val="11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TC010258012[[fn=Праздничная тема]]</Template>
  <TotalTime>160</TotalTime>
  <Words>1905</Words>
  <Application>Microsoft Office PowerPoint</Application>
  <PresentationFormat>Экран (4:3)</PresentationFormat>
  <Paragraphs>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Celebration</vt:lpstr>
      <vt:lpstr>Влияние ландшафтов на творчество художников</vt:lpstr>
      <vt:lpstr>Художники.</vt:lpstr>
      <vt:lpstr>Слайд 3</vt:lpstr>
      <vt:lpstr>картины</vt:lpstr>
      <vt:lpstr>         Левитан «Золотая осень»</vt:lpstr>
      <vt:lpstr>Слайд 6</vt:lpstr>
      <vt:lpstr>Слайд 7</vt:lpstr>
      <vt:lpstr>Слайд 8</vt:lpstr>
      <vt:lpstr>       Шишкин          «Зима»</vt:lpstr>
      <vt:lpstr>      И. И. Шишкин «Утро в сосновом лесу»</vt:lpstr>
      <vt:lpstr>Слайд 11</vt:lpstr>
      <vt:lpstr>        Поленов  «золотая осень»</vt:lpstr>
      <vt:lpstr>       Поленов «Заросший пруд»</vt:lpstr>
      <vt:lpstr>Спасибо за внимание!!!</vt:lpstr>
      <vt:lpstr>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ландшафтов на творчество художников и музыкантов</dc:title>
  <dc:creator>Пользователь</dc:creator>
  <cp:lastModifiedBy>Лана</cp:lastModifiedBy>
  <cp:revision>21</cp:revision>
  <dcterms:created xsi:type="dcterms:W3CDTF">2012-05-10T15:07:23Z</dcterms:created>
  <dcterms:modified xsi:type="dcterms:W3CDTF">2013-11-28T18:14:01Z</dcterms:modified>
</cp:coreProperties>
</file>