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58" r:id="rId3"/>
    <p:sldId id="261" r:id="rId4"/>
    <p:sldId id="268" r:id="rId5"/>
    <p:sldId id="262" r:id="rId6"/>
    <p:sldId id="270" r:id="rId7"/>
    <p:sldId id="259" r:id="rId8"/>
    <p:sldId id="271" r:id="rId9"/>
    <p:sldId id="263" r:id="rId10"/>
    <p:sldId id="264" r:id="rId11"/>
    <p:sldId id="260" r:id="rId12"/>
    <p:sldId id="269" r:id="rId13"/>
    <p:sldId id="265" r:id="rId14"/>
    <p:sldId id="266" r:id="rId15"/>
    <p:sldId id="267" r:id="rId16"/>
    <p:sldId id="272" r:id="rId17"/>
    <p:sldId id="273" r:id="rId18"/>
    <p:sldId id="278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9" autoAdjust="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5E7DD-4768-4238-95A9-D02AF241EEAB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C8229-A744-4BCA-A054-459848B5E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C8229-A744-4BCA-A054-459848B5EA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0894A-13D5-46DB-8936-24D29BF279CE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55894-A420-4617-8291-844BF5EF6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6B599-E98F-4F95-BDD2-A829D452AFA0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7BC03-2CE9-4DA0-9AA9-5A45966C6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91F5A-24F1-410C-A218-9AAE409C38B7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1F75C-F580-4C61-9DF2-F92EF9E3B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FE183-D7EF-4B70-996D-5C040D0F5B53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4C7A8-EC8D-42E4-A364-E84936B61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D3A84-0D32-4F74-9438-17778667B554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79C3-C7F5-4FB0-A5FD-ADE5883A9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15117-4B99-4962-9F84-6C8C2AE615F5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91ED9-D804-41A9-BF3B-B77C6CA8B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2B29-33F0-47AA-83EB-DD911A7D32D3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EF715-2AB4-4F3C-9135-C5B37071B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7BFF-FC6C-4E5C-9DAC-9469231AFF83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640B-94FE-4903-8776-90FD92A81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C680-57D9-4963-B13B-2A7DA1954DA3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7AB48-DC62-44CB-8B35-E0811C485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B803F-012A-447C-A95E-C45792E4EAB7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CC81F-A9CB-4C56-9649-098AA7C94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DBF78-031C-4CD7-8B7F-6F1C922A1860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8271F-93B3-4574-BF63-FB5786C03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1A9148-26E5-4B4D-BC1E-BB0C846B3209}" type="datetimeFigureOut">
              <a:rPr lang="en-US"/>
              <a:pPr>
                <a:defRPr/>
              </a:pPr>
              <a:t>11/11/2012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7C7EAD-983D-4ADB-8094-73948F2BA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1042;&#1040;&#1042;&#1048;&#1051;&#1054;&#1053;.doc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vreimir.com/wp-content/uploads/2012/02/&#1061;&#1086;&#1088;&#1086;&#1096;&#1086;-&#1083;&#1080;-&#1101;&#1090;&#1086;-&#1076;&#1083;&#1103;-&#1077;&#1074;&#1088;&#1077;&#1077;&#1074;-.jpg" TargetMode="External"/><Relationship Id="rId3" Type="http://schemas.openxmlformats.org/officeDocument/2006/relationships/hyperlink" Target="http://www.domlin.ru/gallery/karta_mehzdurechiya.jpg" TargetMode="External"/><Relationship Id="rId7" Type="http://schemas.openxmlformats.org/officeDocument/2006/relationships/hyperlink" Target="http://im0-tub-ru.yandex.net/i?id=642525340-00-72&amp;n=21" TargetMode="External"/><Relationship Id="rId2" Type="http://schemas.openxmlformats.org/officeDocument/2006/relationships/hyperlink" Target="http://www.carta.ru/i/maps/dr-vos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7-tub-ru.yandex.net/i?id=96410410-34-72&amp;n=21" TargetMode="External"/><Relationship Id="rId5" Type="http://schemas.openxmlformats.org/officeDocument/2006/relationships/hyperlink" Target="http://img.narodna.pravda.com.ua/images/doc/b/a/ba074-f015813266.jpg" TargetMode="External"/><Relationship Id="rId4" Type="http://schemas.openxmlformats.org/officeDocument/2006/relationships/hyperlink" Target="http://arhilat.build2.ru/uploads/0010/10/04/1197-1.jpg" TargetMode="External"/><Relationship Id="rId9" Type="http://schemas.openxmlformats.org/officeDocument/2006/relationships/hyperlink" Target="http://im8-tub-ru.yandex.net/i?id=72128555-22-72&amp;n=2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damanostradam.taba.ru/fid/cnRlaW1hZ2VfdGh1bWI6YWFjN2RiZmE0ZjYyZDE4YWY2MzExZDYxZWQ4NDMyMzkvLw/img.jpg" TargetMode="External"/><Relationship Id="rId13" Type="http://schemas.openxmlformats.org/officeDocument/2006/relationships/hyperlink" Target="http://im6-tub-ru.yandex.net/i?id=637441731-27-72&amp;n=21" TargetMode="External"/><Relationship Id="rId3" Type="http://schemas.openxmlformats.org/officeDocument/2006/relationships/hyperlink" Target="http://im6-tub-ru.yandex.net/i?id=115369510-20-72&amp;n=21" TargetMode="External"/><Relationship Id="rId7" Type="http://schemas.openxmlformats.org/officeDocument/2006/relationships/hyperlink" Target="http://st.free-lance.ru/users/mishsun/upload/f_4ecb6c77a2e4f.jpg" TargetMode="External"/><Relationship Id="rId12" Type="http://schemas.openxmlformats.org/officeDocument/2006/relationships/hyperlink" Target="http://im0-tub-ru.yandex.net/i?id=187554458-67-72&amp;n=21" TargetMode="External"/><Relationship Id="rId2" Type="http://schemas.openxmlformats.org/officeDocument/2006/relationships/hyperlink" Target="http://i53.tinypic.com/2qdmzq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2-tub-ru.yandex.net/i?id=166743190-36-72&amp;n=21" TargetMode="External"/><Relationship Id="rId11" Type="http://schemas.openxmlformats.org/officeDocument/2006/relationships/hyperlink" Target="http://im7-tub-ru.yandex.net/i?id=28974385-70-72&amp;n=21" TargetMode="External"/><Relationship Id="rId5" Type="http://schemas.openxmlformats.org/officeDocument/2006/relationships/hyperlink" Target="http://im4-tub-ru.yandex.net/i?id=204332998-18-72&amp;n=21" TargetMode="External"/><Relationship Id="rId10" Type="http://schemas.openxmlformats.org/officeDocument/2006/relationships/hyperlink" Target="http://razuznai.ru/images/stories/culture/2122_shumeri.jpg" TargetMode="External"/><Relationship Id="rId4" Type="http://schemas.openxmlformats.org/officeDocument/2006/relationships/hyperlink" Target="http://im6-tub-ru.yandex.net/i?id=138581548-49-72&amp;n=21" TargetMode="External"/><Relationship Id="rId9" Type="http://schemas.openxmlformats.org/officeDocument/2006/relationships/hyperlink" Target="http://im0-tub-ru.yandex.net/i?id=386224016-29-72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«ДРЕВНЕЕ  ДВУРЕЧЬЕ»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214686"/>
            <a:ext cx="6400800" cy="292895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Автор: Семкова Наталья Владимировна – учитель истории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категории МКОУ «СОШ № 10», </a:t>
            </a:r>
          </a:p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 Нижняя Салда, Свердловской области</a:t>
            </a:r>
          </a:p>
          <a:p>
            <a:pPr algn="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Ноябрь 2012 год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71480"/>
            <a:ext cx="59341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Методическая лаборатория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«Технология развития критического мышления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files-kr\Задача 23\стелла хаммурапи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31432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Пользователь\Рабочий стол\книга-табличка.bm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857364"/>
            <a:ext cx="3357586" cy="284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71604" y="714356"/>
            <a:ext cx="6496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Клинопись  - письмо Двуречья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857892"/>
            <a:ext cx="2376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Стелла Хаммурапи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5000636"/>
            <a:ext cx="2379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Глиняная табличка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hlinkClick r:id="rId2" action="ppaction://hlinkfile"/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714356"/>
            <a:ext cx="2224088" cy="2500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00438"/>
            <a:ext cx="3498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Ворота Иштар. Реконструкция.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0005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Рельефные изразцы с цветной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 глазурью. Около 580г. до н.э.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929066"/>
            <a:ext cx="3261213" cy="2500330"/>
          </a:xfrm>
          <a:prstGeom prst="rect">
            <a:avLst/>
          </a:prstGeom>
          <a:noFill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571480"/>
            <a:ext cx="3431654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85725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Строительство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Содержимое 4" descr="C:\Documents and Settings\Пользователь\Рабочий стол\руины белого храма в уруке.bmp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314327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7686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Руины Белого храма в г. Уруке.  </a:t>
            </a:r>
          </a:p>
          <a:p>
            <a:pPr>
              <a:buNone/>
            </a:pPr>
            <a:r>
              <a:rPr lang="ru-RU" dirty="0" smtClean="0"/>
              <a:t>Около 3200-3000 гг. до н.э.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5857892"/>
            <a:ext cx="442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982788" indent="-96838" algn="ctr"/>
            <a:r>
              <a:rPr lang="ru-RU" dirty="0" smtClean="0"/>
              <a:t>Улица древнего г.Ура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Глиняные кирпичи – основа строительства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21292" y="2786059"/>
            <a:ext cx="262260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Храмы Богов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istory_5_10_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81228" y="2500306"/>
            <a:ext cx="4383696" cy="28575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85918" y="5643578"/>
            <a:ext cx="58955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Зиккурат  – ступенчатый храм. 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 descr="img316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1" y="1428736"/>
            <a:ext cx="4191451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/>
          <a:lstStyle/>
          <a:p>
            <a:r>
              <a:rPr lang="ru-RU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cs typeface="Arial"/>
              </a:rPr>
              <a:t>Миф о Гильгамеше</a:t>
            </a: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/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pic>
        <p:nvPicPr>
          <p:cNvPr id="6" name="Picture 6" descr="09065e9e78d4c714acf8ee396fa10bc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86050" y="1428736"/>
            <a:ext cx="3857652" cy="50340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Миф о ПОТОПЕ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6" descr="49167710_na_34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3432" y="1600200"/>
            <a:ext cx="5997135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Особенности развития культуры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/>
          <a:lstStyle/>
          <a:p>
            <a:pPr lvl="0"/>
            <a:r>
              <a:rPr lang="ru-RU" i="1" dirty="0" smtClean="0">
                <a:latin typeface="Arial" pitchFamily="34" charset="0"/>
                <a:cs typeface="Arial" pitchFamily="34" charset="0"/>
              </a:rPr>
              <a:t>Для культуры Двуречья было характерно, что там были развиты</a:t>
            </a:r>
          </a:p>
          <a:p>
            <a:pPr lvl="0">
              <a:buFont typeface="Wingdings" pitchFamily="2" charset="2"/>
              <a:buChar char="Ø"/>
            </a:pPr>
            <a:r>
              <a:rPr lang="ru-RU" i="1" dirty="0" smtClean="0"/>
              <a:t> _______________________________</a:t>
            </a:r>
          </a:p>
          <a:p>
            <a:pPr lvl="0">
              <a:buFont typeface="Wingdings" pitchFamily="2" charset="2"/>
              <a:buChar char="Ø"/>
            </a:pPr>
            <a:r>
              <a:rPr lang="ru-RU" i="1" dirty="0" smtClean="0"/>
              <a:t>________________________________</a:t>
            </a:r>
          </a:p>
          <a:p>
            <a:pPr lvl="0">
              <a:buFont typeface="Wingdings" pitchFamily="2" charset="2"/>
              <a:buChar char="Ø"/>
            </a:pPr>
            <a:r>
              <a:rPr lang="ru-RU" i="1" dirty="0" smtClean="0"/>
              <a:t>________________________________</a:t>
            </a:r>
          </a:p>
          <a:p>
            <a:pPr lvl="0">
              <a:buFont typeface="Wingdings" pitchFamily="2" charset="2"/>
              <a:buChar char="Ø"/>
            </a:pPr>
            <a:r>
              <a:rPr lang="ru-RU" i="1" dirty="0" smtClean="0"/>
              <a:t>________________________________</a:t>
            </a:r>
          </a:p>
          <a:p>
            <a:pPr lvl="0">
              <a:buFont typeface="Wingdings" pitchFamily="2" charset="2"/>
              <a:buChar char="Ø"/>
            </a:pPr>
            <a:endParaRPr lang="ru-RU" b="1" i="1" dirty="0" smtClean="0"/>
          </a:p>
          <a:p>
            <a:pPr lvl="0">
              <a:buFont typeface="Wingdings" pitchFamily="2" charset="2"/>
              <a:buChar char="Ø"/>
            </a:pPr>
            <a:endParaRPr lang="ru-RU" b="1" i="1" dirty="0" smtClean="0"/>
          </a:p>
          <a:p>
            <a:pPr lvl="0">
              <a:buFont typeface="Wingdings" pitchFamily="2" charset="2"/>
              <a:buChar char="Ø"/>
            </a:pPr>
            <a:endParaRPr lang="ru-RU" i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Закончи предложения: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Двуречье расположено между реками …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Климат Двуречья был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3. Реки Тигр и Евфрат впадают в ….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4. Основные занятия древних шумеров: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5. Религия шумеров была …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Используемая литература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Арсланова О.В., Соловьев К.А. универсальные поурочные разработки по истории Древнего мира:5 класс. - М.: ВАКО. 2011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Заир - Бек С.И., Муштавинская  И.В. Развитие критического мышления на уроке: пособие для учителей общеобразовательных учреждений : Просвещение, 2011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Источниковедение истории Древнего Востока. Москва 1984 г.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Энциклопедия “Цивилизации Древнего Востока” Литвина, Зинченко, Любимов и др. Москва 2005 г. 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изображений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u="sng" dirty="0" smtClean="0"/>
              <a:t>Слайд 2 </a:t>
            </a:r>
            <a:r>
              <a:rPr lang="ru-RU" sz="2000" dirty="0" smtClean="0"/>
              <a:t>Карта </a:t>
            </a:r>
            <a:r>
              <a:rPr lang="ru-RU" sz="2000" dirty="0" smtClean="0"/>
              <a:t>Передняя Азия </a:t>
            </a:r>
            <a:r>
              <a:rPr lang="ru-RU" sz="2000" u="sng" dirty="0" smtClean="0">
                <a:hlinkClick r:id="rId2"/>
              </a:rPr>
              <a:t>http://www.carta.ru/i/maps/dr-vos-2.jpg</a:t>
            </a:r>
            <a:endParaRPr lang="ru-RU" sz="2000" dirty="0" smtClean="0"/>
          </a:p>
          <a:p>
            <a:r>
              <a:rPr lang="ru-RU" sz="2000" u="sng" dirty="0" smtClean="0"/>
              <a:t>Слайд 4</a:t>
            </a:r>
            <a:r>
              <a:rPr lang="ru-RU" sz="2000" dirty="0" smtClean="0"/>
              <a:t> Карта </a:t>
            </a:r>
            <a:r>
              <a:rPr lang="ru-RU" sz="2000" dirty="0" smtClean="0"/>
              <a:t>Междуречье до 6 в до н.э. карта </a:t>
            </a:r>
            <a:r>
              <a:rPr lang="ru-RU" sz="2000" u="sng" dirty="0" smtClean="0">
                <a:hlinkClick r:id="rId3"/>
              </a:rPr>
              <a:t>http://www.domlin.ru/gallery/karta_mehzdurechiya.jpg</a:t>
            </a:r>
            <a:r>
              <a:rPr lang="ru-RU" sz="2000" dirty="0" smtClean="0"/>
              <a:t> </a:t>
            </a:r>
          </a:p>
          <a:p>
            <a:r>
              <a:rPr lang="ru-RU" sz="2000" u="sng" dirty="0" smtClean="0"/>
              <a:t>Слайд 5 Занятия </a:t>
            </a:r>
            <a:r>
              <a:rPr lang="ru-RU" sz="2000" u="sng" dirty="0" smtClean="0"/>
              <a:t>шумеров </a:t>
            </a:r>
            <a:r>
              <a:rPr lang="ru-RU" sz="2000" u="sng" dirty="0" smtClean="0">
                <a:hlinkClick r:id="rId4"/>
              </a:rPr>
              <a:t>http://arhilat.build2.ru/uploads/0010/10/04/1197-1.jpg</a:t>
            </a:r>
            <a:endParaRPr lang="ru-RU" sz="2000" dirty="0" smtClean="0"/>
          </a:p>
          <a:p>
            <a:r>
              <a:rPr lang="ru-RU" sz="2000" u="sng" dirty="0" smtClean="0"/>
              <a:t>7 слайд Религия шумеров </a:t>
            </a:r>
            <a:r>
              <a:rPr lang="ru-RU" sz="2000" dirty="0" smtClean="0"/>
              <a:t>Бог </a:t>
            </a:r>
            <a:r>
              <a:rPr lang="ru-RU" sz="2000" dirty="0" smtClean="0"/>
              <a:t>Шамаш </a:t>
            </a:r>
            <a:r>
              <a:rPr lang="ru-RU" sz="2000" u="sng" dirty="0" smtClean="0">
                <a:hlinkClick r:id="rId5"/>
              </a:rPr>
              <a:t>http://img.narodna.pravda.com.ua/images/doc/b/a/ba074-f015813266.jpg</a:t>
            </a:r>
            <a:endParaRPr lang="ru-RU" sz="2000" dirty="0" smtClean="0"/>
          </a:p>
          <a:p>
            <a:r>
              <a:rPr lang="ru-RU" sz="2000" dirty="0" smtClean="0"/>
              <a:t>Богиня Иштар </a:t>
            </a:r>
            <a:r>
              <a:rPr lang="ru-RU" sz="2000" u="sng" dirty="0" smtClean="0">
                <a:hlinkClick r:id="rId6"/>
              </a:rPr>
              <a:t>http://im7-tub-ru.yandex.net/i?id=96410410-34-72&amp;n=21</a:t>
            </a:r>
            <a:endParaRPr lang="ru-RU" sz="2000" dirty="0" smtClean="0"/>
          </a:p>
          <a:p>
            <a:r>
              <a:rPr lang="ru-RU" sz="2000" dirty="0" smtClean="0"/>
              <a:t>Бог Син </a:t>
            </a:r>
            <a:r>
              <a:rPr lang="ru-RU" sz="2000" u="sng" dirty="0" smtClean="0">
                <a:hlinkClick r:id="rId7"/>
              </a:rPr>
              <a:t>http://im0-tub-ru.yandex.net/i?id=642525340-00-72&amp;n=21</a:t>
            </a:r>
            <a:endParaRPr lang="ru-RU" sz="2000" dirty="0" smtClean="0"/>
          </a:p>
          <a:p>
            <a:r>
              <a:rPr lang="ru-RU" sz="2000" u="sng" dirty="0" smtClean="0"/>
              <a:t>Слайд 8 находки археологов </a:t>
            </a:r>
            <a:r>
              <a:rPr lang="ru-RU" sz="2000" dirty="0" smtClean="0"/>
              <a:t>Сбор </a:t>
            </a:r>
            <a:r>
              <a:rPr lang="ru-RU" sz="2000" dirty="0" smtClean="0"/>
              <a:t>налогов </a:t>
            </a:r>
            <a:r>
              <a:rPr lang="ru-RU" sz="2000" u="sng" dirty="0" smtClean="0">
                <a:hlinkClick r:id="rId8"/>
              </a:rPr>
              <a:t>http://www.evreimir.com/wp-content/uploads/2012/02/Хорошо-ли-это-для-евреев-.jpg</a:t>
            </a:r>
            <a:endParaRPr lang="ru-RU" sz="2000" dirty="0" smtClean="0"/>
          </a:p>
          <a:p>
            <a:r>
              <a:rPr lang="ru-RU" sz="2000" dirty="0" smtClean="0"/>
              <a:t>Правитель города </a:t>
            </a:r>
            <a:r>
              <a:rPr lang="ru-RU" sz="2000" u="sng" dirty="0" smtClean="0">
                <a:hlinkClick r:id="rId9"/>
              </a:rPr>
              <a:t>http://im8-tub-ru.yandex.net/i?id=72128555-22-72&amp;n=21</a:t>
            </a:r>
            <a:endParaRPr lang="ru-RU" sz="2000" dirty="0" smtClean="0"/>
          </a:p>
          <a:p>
            <a:r>
              <a:rPr lang="ru-RU" sz="2000" dirty="0" smtClean="0"/>
              <a:t>В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1\Desktop\inde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054694"/>
          </a:xfrm>
          <a:prstGeom prst="rect">
            <a:avLst/>
          </a:prstGeom>
          <a:noFill/>
          <a:ln w="57150">
            <a:solidFill>
              <a:srgbClr val="6C422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изображений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u="sng" dirty="0" smtClean="0"/>
              <a:t>Слайд 8</a:t>
            </a:r>
            <a:r>
              <a:rPr lang="ru-RU" sz="1600" dirty="0" smtClean="0"/>
              <a:t>  Воины </a:t>
            </a:r>
            <a:r>
              <a:rPr lang="ru-RU" sz="1600" u="sng" dirty="0" smtClean="0">
                <a:hlinkClick r:id="rId2"/>
              </a:rPr>
              <a:t>http://i53.tinypic.com/2qdmzqe.jpg</a:t>
            </a:r>
            <a:endParaRPr lang="ru-RU" sz="1600" dirty="0" smtClean="0"/>
          </a:p>
          <a:p>
            <a:r>
              <a:rPr lang="ru-RU" sz="1600" u="sng" dirty="0" smtClean="0"/>
              <a:t>Слайд 9  Клинопись </a:t>
            </a:r>
            <a:r>
              <a:rPr lang="ru-RU" sz="1600" u="sng" dirty="0" smtClean="0">
                <a:hlinkClick r:id="rId3"/>
              </a:rPr>
              <a:t>http://im6-tub-ru.yandex.net/i?id=115369510-20-72&amp;n=21</a:t>
            </a:r>
            <a:endParaRPr lang="ru-RU" sz="1600" dirty="0" smtClean="0"/>
          </a:p>
          <a:p>
            <a:r>
              <a:rPr lang="ru-RU" sz="1600" u="sng" dirty="0" smtClean="0">
                <a:hlinkClick r:id="rId4"/>
              </a:rPr>
              <a:t>http://im6-tub-ru.yandex.net/i?id=138581548-49-72&amp;n=21</a:t>
            </a:r>
            <a:endParaRPr lang="ru-RU" sz="1600" dirty="0" smtClean="0"/>
          </a:p>
          <a:p>
            <a:r>
              <a:rPr lang="ru-RU" sz="1600" u="sng" dirty="0" smtClean="0"/>
              <a:t>Слайд 10  </a:t>
            </a:r>
            <a:r>
              <a:rPr lang="ru-RU" sz="1600" dirty="0" smtClean="0"/>
              <a:t>Стела </a:t>
            </a:r>
            <a:r>
              <a:rPr lang="ru-RU" sz="1600" dirty="0" smtClean="0"/>
              <a:t>Хаммурапи </a:t>
            </a:r>
            <a:r>
              <a:rPr lang="ru-RU" sz="1600" u="sng" dirty="0" smtClean="0">
                <a:hlinkClick r:id="rId5"/>
              </a:rPr>
              <a:t>http://im4-tub-ru.yandex.net/i?id=204332998-18-72&amp;n=21</a:t>
            </a:r>
            <a:endParaRPr lang="ru-RU" sz="1600" dirty="0" smtClean="0"/>
          </a:p>
          <a:p>
            <a:r>
              <a:rPr lang="ru-RU" sz="1600" u="sng" dirty="0" smtClean="0"/>
              <a:t>Слайд 11 культура </a:t>
            </a:r>
            <a:r>
              <a:rPr lang="ru-RU" sz="1600" dirty="0" smtClean="0"/>
              <a:t>Ворота </a:t>
            </a:r>
            <a:r>
              <a:rPr lang="ru-RU" sz="1600" dirty="0" smtClean="0"/>
              <a:t>Иштар </a:t>
            </a:r>
            <a:r>
              <a:rPr lang="ru-RU" sz="1600" u="sng" dirty="0" smtClean="0">
                <a:hlinkClick r:id="rId6"/>
              </a:rPr>
              <a:t>http://im2-tub-ru.yandex.net/i?id=166743190-36-72&amp;n=21</a:t>
            </a:r>
            <a:endParaRPr lang="ru-RU" sz="1600" dirty="0" smtClean="0"/>
          </a:p>
          <a:p>
            <a:r>
              <a:rPr lang="ru-RU" sz="1600" dirty="0" smtClean="0"/>
              <a:t>Изразцы </a:t>
            </a:r>
            <a:r>
              <a:rPr lang="ru-RU" sz="1600" u="sng" dirty="0" smtClean="0">
                <a:hlinkClick r:id="rId7"/>
              </a:rPr>
              <a:t>http://st.free-lance.ru/users/mishsun/upload/f_4ecb6c77a2e4f.jpg</a:t>
            </a:r>
            <a:endParaRPr lang="ru-RU" sz="1600" dirty="0" smtClean="0"/>
          </a:p>
          <a:p>
            <a:r>
              <a:rPr lang="ru-RU" sz="1600" u="sng" dirty="0" smtClean="0">
                <a:hlinkClick r:id="rId8"/>
              </a:rPr>
              <a:t>http://damanostradam.taba.ru/fid/cnRlaW1hZ2VfdGh1bWI6YWFjN2RiZmE0ZjYyZDE4YWY2MzExZDYxZWQ4NDMyMzkvLw/img.jpg</a:t>
            </a:r>
            <a:endParaRPr lang="ru-RU" sz="1600" dirty="0" smtClean="0"/>
          </a:p>
          <a:p>
            <a:r>
              <a:rPr lang="ru-RU" sz="1600" u="sng" dirty="0" smtClean="0"/>
              <a:t>Слайд </a:t>
            </a:r>
            <a:r>
              <a:rPr lang="ru-RU" sz="1600" u="sng" dirty="0" smtClean="0"/>
              <a:t> </a:t>
            </a:r>
            <a:r>
              <a:rPr lang="ru-RU" sz="1600" u="sng" dirty="0" smtClean="0"/>
              <a:t>12 Строительство </a:t>
            </a:r>
            <a:r>
              <a:rPr lang="ru-RU" sz="1600" dirty="0" smtClean="0"/>
              <a:t>Ворота </a:t>
            </a:r>
            <a:r>
              <a:rPr lang="ru-RU" sz="1600" dirty="0" smtClean="0"/>
              <a:t>Белого храма в Уруке </a:t>
            </a:r>
            <a:r>
              <a:rPr lang="ru-RU" sz="1600" u="sng" dirty="0" smtClean="0">
                <a:hlinkClick r:id="rId9"/>
              </a:rPr>
              <a:t>http://im0-tub-ru.yandex.net/i?id=386224016-29-72&amp;n=21</a:t>
            </a:r>
            <a:endParaRPr lang="ru-RU" sz="1600" dirty="0" smtClean="0"/>
          </a:p>
          <a:p>
            <a:r>
              <a:rPr lang="ru-RU" sz="1600" dirty="0" smtClean="0"/>
              <a:t>Улицы древнего Ура </a:t>
            </a:r>
            <a:r>
              <a:rPr lang="ru-RU" sz="1600" u="sng" dirty="0" smtClean="0">
                <a:hlinkClick r:id="rId10"/>
              </a:rPr>
              <a:t>http://razuznai.ru/images/stories/culture/2122_shumeri.jpg</a:t>
            </a:r>
            <a:endParaRPr lang="ru-RU" sz="1600" dirty="0" smtClean="0"/>
          </a:p>
          <a:p>
            <a:r>
              <a:rPr lang="ru-RU" sz="1600" u="sng" dirty="0" smtClean="0"/>
              <a:t>Слайд  13 Храмы  </a:t>
            </a:r>
            <a:r>
              <a:rPr lang="ru-RU" sz="1600" dirty="0" smtClean="0"/>
              <a:t>Зиккурат </a:t>
            </a:r>
            <a:r>
              <a:rPr lang="ru-RU" sz="1600" u="sng" dirty="0" smtClean="0">
                <a:hlinkClick r:id="rId11"/>
              </a:rPr>
              <a:t>http://im7-tub-ru.yandex.net/i?id=28974385-70-72&amp;n=21</a:t>
            </a:r>
            <a:endParaRPr lang="ru-RU" sz="1600" dirty="0" smtClean="0"/>
          </a:p>
          <a:p>
            <a:r>
              <a:rPr lang="ru-RU" sz="1600" u="sng" dirty="0" smtClean="0"/>
              <a:t>Слайд 14 Миф о Гильгемаш </a:t>
            </a:r>
            <a:r>
              <a:rPr lang="ru-RU" sz="1600" dirty="0" err="1" smtClean="0"/>
              <a:t>е</a:t>
            </a:r>
            <a:r>
              <a:rPr lang="ru-RU" sz="1600" u="sng" dirty="0" err="1" smtClean="0">
                <a:hlinkClick r:id="rId12"/>
              </a:rPr>
              <a:t>http</a:t>
            </a:r>
            <a:r>
              <a:rPr lang="ru-RU" sz="1600" u="sng" dirty="0" smtClean="0">
                <a:hlinkClick r:id="rId12"/>
              </a:rPr>
              <a:t>://im0-tub-ru.yandex.net/i?id=187554458-67-72&amp;n=21</a:t>
            </a:r>
            <a:endParaRPr lang="ru-RU" sz="1600" dirty="0" smtClean="0"/>
          </a:p>
          <a:p>
            <a:r>
              <a:rPr lang="ru-RU" sz="1600" u="sng" dirty="0" smtClean="0"/>
              <a:t>Слайд 15 Миф </a:t>
            </a:r>
            <a:r>
              <a:rPr lang="ru-RU" sz="1600" u="sng" dirty="0" smtClean="0"/>
              <a:t>о потопе </a:t>
            </a:r>
            <a:r>
              <a:rPr lang="ru-RU" sz="1600" u="sng" dirty="0" smtClean="0">
                <a:hlinkClick r:id="rId13"/>
              </a:rPr>
              <a:t>http://im6-tub-ru.yandex.net/i?id=637441731-27-72&amp;n=21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Памятка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«Кластер»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Напишите ключевое слово или предложение в середине большого листа бумаги или на доске.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Записывайте слова или предложения, которые приходят на ум по данной теме.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По мере того как у вас возникают идеи, вы их записываете.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Выпишите столько идей, сколько придет вам на ум.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143932" cy="604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428604"/>
            <a:ext cx="8072495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РЕШИ ЗАДАЧУ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В городе Уре было исследовано более двух тысяч гробниц. Несколько гробниц резко отличались от остальных. В них были погребены вместе с умершим десятки слуг, конюхов, музыкантов. Здесь же были найдены золотые шлемы, венки, ожерелья и др. какие выводы можно сделать на основании этих погребений? Обоснуйте свое мнение.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Религия шумеров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928670"/>
            <a:ext cx="1882290" cy="268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928670"/>
            <a:ext cx="2071702" cy="230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00100" y="3786190"/>
            <a:ext cx="246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Шамаш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- бог Солнца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3571876"/>
            <a:ext cx="187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  <a:latin typeface="Comic Sans MS" pitchFamily="66" charset="0"/>
              </a:rPr>
              <a:t>Син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- бог Луны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1571612"/>
            <a:ext cx="1500198" cy="281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643174" y="4643446"/>
            <a:ext cx="4347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Иштар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- богиня плодородия и любви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214950"/>
            <a:ext cx="646747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КАКОЙ ВЫВОД МОЖНО СДЕЛАТЬ,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ИСХОДЯ ИЗ ЭТОГО?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НАХОДКИ АРХЕОЛОГОВ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 descr="статуя царского писца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857884" y="1428736"/>
            <a:ext cx="2218955" cy="4525963"/>
          </a:xfrm>
        </p:spPr>
      </p:pic>
      <p:sp>
        <p:nvSpPr>
          <p:cNvPr id="12" name="Прямоугольник 11"/>
          <p:cNvSpPr/>
          <p:nvPr/>
        </p:nvSpPr>
        <p:spPr>
          <a:xfrm>
            <a:off x="3383822" y="3244334"/>
            <a:ext cx="2288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Правитель города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0430" y="5072074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Воины </a:t>
            </a:r>
            <a:endParaRPr lang="ru-RU" b="1" dirty="0">
              <a:solidFill>
                <a:srgbClr val="8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3357562"/>
            <a:ext cx="1765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Сбор налогов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142984"/>
            <a:ext cx="2895592" cy="216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Documents and Settings\Пользователь\Рабочий стол\2qdmzq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3857628"/>
            <a:ext cx="2009315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428760"/>
          </a:xfrm>
        </p:spPr>
        <p:txBody>
          <a:bodyPr/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Клинопись - письмена на глиняных табличках в форме клинообразных значков</a:t>
            </a:r>
            <a:endParaRPr lang="ru-RU" sz="3200" dirty="0"/>
          </a:p>
        </p:txBody>
      </p:sp>
      <p:pic>
        <p:nvPicPr>
          <p:cNvPr id="5" name="Picture 2" descr="C:\files-kr\Задача 25\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657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east3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14620"/>
            <a:ext cx="37147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Тема0</Template>
  <TotalTime>426</TotalTime>
  <Words>537</Words>
  <Application>Microsoft Office PowerPoint</Application>
  <PresentationFormat>Экран (4:3)</PresentationFormat>
  <Paragraphs>81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Тема0</vt:lpstr>
      <vt:lpstr> «ДРЕВНЕЕ  ДВУРЕЧЬЕ»</vt:lpstr>
      <vt:lpstr>Слайд 2</vt:lpstr>
      <vt:lpstr>Памятка  «Кластер» </vt:lpstr>
      <vt:lpstr>Слайд 4</vt:lpstr>
      <vt:lpstr>Слайд 5</vt:lpstr>
      <vt:lpstr>РЕШИ ЗАДАЧУ</vt:lpstr>
      <vt:lpstr>Религия шумеров</vt:lpstr>
      <vt:lpstr>НАХОДКИ АРХЕОЛОГОВ</vt:lpstr>
      <vt:lpstr>Клинопись - письмена на глиняных табличках в форме клинообразных значков</vt:lpstr>
      <vt:lpstr>Слайд 10</vt:lpstr>
      <vt:lpstr>Слайд 11</vt:lpstr>
      <vt:lpstr>Строительство </vt:lpstr>
      <vt:lpstr>Храмы Богов</vt:lpstr>
      <vt:lpstr>Миф о Гильгамеше </vt:lpstr>
      <vt:lpstr>Миф о ПОТОПЕ</vt:lpstr>
      <vt:lpstr>Особенности развития культуры</vt:lpstr>
      <vt:lpstr>Закончи предложения:</vt:lpstr>
      <vt:lpstr>Используемая литература</vt:lpstr>
      <vt:lpstr>Источники изображений</vt:lpstr>
      <vt:lpstr>Источники изображений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Западная Азия в древности. Древнее Двуречье </dc:title>
  <dc:creator>Пользователь</dc:creator>
  <cp:lastModifiedBy>Пользователь</cp:lastModifiedBy>
  <cp:revision>26</cp:revision>
  <dcterms:created xsi:type="dcterms:W3CDTF">2012-11-05T14:04:31Z</dcterms:created>
  <dcterms:modified xsi:type="dcterms:W3CDTF">2012-11-11T10:53:23Z</dcterms:modified>
</cp:coreProperties>
</file>