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0" r:id="rId14"/>
    <p:sldId id="268" r:id="rId15"/>
    <p:sldId id="269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66CCFF"/>
    <a:srgbClr val="003300"/>
    <a:srgbClr val="006666"/>
    <a:srgbClr val="6600CC"/>
    <a:srgbClr val="99CC00"/>
    <a:srgbClr val="CC33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165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411651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411652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411653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411654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411655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411656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411657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411658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411659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411660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411661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411662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411663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411664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11665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11666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9B74C98-742C-46C9-AC9B-5C9FA4BDFEB7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11667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11668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ru-RU"/>
              <a:t>Образец подзаголовка</a:t>
            </a:r>
          </a:p>
        </p:txBody>
      </p:sp>
    </p:spTree>
  </p:cSld>
  <p:clrMapOvr>
    <a:masterClrMapping/>
  </p:clrMapOvr>
  <p:transition spd="slow">
    <p:cover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C689048-F1AA-4DD2-BC3F-B6CA1B7547EC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144C517-8B64-408D-9E37-206613212211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457200"/>
            <a:ext cx="82296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A1A93F0A-23A4-4B00-8686-C14C6096967F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785C830-495A-4A6B-8C78-0844BFE9EF29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4878556-76BF-49C7-B147-CCC5F4503A5E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8025431-38C0-4DB4-8DBE-D043047D76D2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256D911-6608-4554-BA5F-734BE0781EDD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5B5BE2E-A80F-41AE-8BE2-B63AEFFA3DE9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9" name="Дата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0395105-BB5D-4B7C-8B87-E7934D2B8394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3B9B448-05D6-4FD2-B28A-95AD70F13974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4BDF7E3-9E2B-4DEC-90A3-A99DB6585F26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BA99433-D4A6-40A4-9C55-C16EC28DB974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2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ru-RU"/>
          </a:p>
        </p:txBody>
      </p:sp>
      <p:sp>
        <p:nvSpPr>
          <p:cNvPr id="41062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D7A597A7-1A06-4430-9EEF-0D1AB16BD47A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4106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410629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410630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410631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410632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410633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410634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410635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410636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410637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accent2"/>
                </a:solidFill>
              </a:endParaRPr>
            </a:p>
          </p:txBody>
        </p:sp>
      </p:grpSp>
      <p:sp>
        <p:nvSpPr>
          <p:cNvPr id="41063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063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064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  <p:sldLayoutId id="2147483728" r:id="rId13"/>
  </p:sldLayoutIdLst>
  <p:transition spd="slow">
    <p:cover dir="d"/>
  </p:transition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44675" y="1989138"/>
            <a:ext cx="7299325" cy="2087562"/>
          </a:xfrm>
        </p:spPr>
        <p:txBody>
          <a:bodyPr/>
          <a:lstStyle/>
          <a:p>
            <a:pPr algn="ctr"/>
            <a:r>
              <a:rPr lang="ru-RU" sz="55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  ПРАВОПИСАНИЕ</a:t>
            </a:r>
            <a:r>
              <a:rPr lang="ru-RU" sz="60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6000" b="1" i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7000" b="1" i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И-Е</a:t>
            </a:r>
          </a:p>
        </p:txBody>
      </p:sp>
      <p:sp>
        <p:nvSpPr>
          <p:cNvPr id="400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11413" y="4724400"/>
            <a:ext cx="6580187" cy="1295400"/>
          </a:xfrm>
        </p:spPr>
        <p:txBody>
          <a:bodyPr/>
          <a:lstStyle/>
          <a:p>
            <a:r>
              <a:rPr lang="ru-RU" i="1"/>
              <a:t>В КОРНЯХ С ЧЕРЕДОВАНИЕМ</a:t>
            </a:r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668338"/>
          </a:xfrm>
        </p:spPr>
        <p:txBody>
          <a:bodyPr/>
          <a:lstStyle/>
          <a:p>
            <a:r>
              <a:rPr lang="ru-RU" sz="3000" b="1"/>
              <a:t>Тренировочные упражнения</a:t>
            </a:r>
          </a:p>
        </p:txBody>
      </p:sp>
      <p:sp>
        <p:nvSpPr>
          <p:cNvPr id="430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268413"/>
            <a:ext cx="8569325" cy="367347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   Нап</a:t>
            </a:r>
            <a:r>
              <a:rPr lang="ru-RU">
                <a:solidFill>
                  <a:srgbClr val="CC3300"/>
                </a:solidFill>
              </a:rPr>
              <a:t>_</a:t>
            </a:r>
            <a:r>
              <a:rPr lang="ru-RU"/>
              <a:t>рать, расст</a:t>
            </a:r>
            <a:r>
              <a:rPr lang="ru-RU">
                <a:solidFill>
                  <a:srgbClr val="CC3300"/>
                </a:solidFill>
              </a:rPr>
              <a:t>_</a:t>
            </a:r>
            <a:r>
              <a:rPr lang="ru-RU"/>
              <a:t>лить, расст</a:t>
            </a:r>
            <a:r>
              <a:rPr lang="ru-RU">
                <a:solidFill>
                  <a:srgbClr val="CC3300"/>
                </a:solidFill>
              </a:rPr>
              <a:t>_</a:t>
            </a:r>
            <a:r>
              <a:rPr lang="ru-RU"/>
              <a:t>лать, бл</a:t>
            </a:r>
            <a:r>
              <a:rPr lang="ru-RU">
                <a:solidFill>
                  <a:srgbClr val="CC3300"/>
                </a:solidFill>
              </a:rPr>
              <a:t>_</a:t>
            </a:r>
            <a:r>
              <a:rPr lang="ru-RU"/>
              <a:t>стеть, прод</a:t>
            </a:r>
            <a:r>
              <a:rPr lang="ru-RU">
                <a:solidFill>
                  <a:srgbClr val="CC3300"/>
                </a:solidFill>
              </a:rPr>
              <a:t>_</a:t>
            </a:r>
            <a:r>
              <a:rPr lang="ru-RU"/>
              <a:t>раешься, пост</a:t>
            </a:r>
            <a:r>
              <a:rPr lang="ru-RU">
                <a:solidFill>
                  <a:srgbClr val="CC3300"/>
                </a:solidFill>
              </a:rPr>
              <a:t>_</a:t>
            </a:r>
            <a:r>
              <a:rPr lang="ru-RU"/>
              <a:t>лешь, соб</a:t>
            </a:r>
            <a:r>
              <a:rPr lang="ru-RU">
                <a:solidFill>
                  <a:srgbClr val="CC3300"/>
                </a:solidFill>
              </a:rPr>
              <a:t>_</a:t>
            </a:r>
            <a:r>
              <a:rPr lang="ru-RU"/>
              <a:t>решься, проб</a:t>
            </a:r>
            <a:r>
              <a:rPr lang="ru-RU">
                <a:solidFill>
                  <a:srgbClr val="CC3300"/>
                </a:solidFill>
              </a:rPr>
              <a:t>_</a:t>
            </a:r>
            <a:r>
              <a:rPr lang="ru-RU"/>
              <a:t>рает, заж</a:t>
            </a:r>
            <a:r>
              <a:rPr lang="ru-RU">
                <a:solidFill>
                  <a:srgbClr val="CC3300"/>
                </a:solidFill>
              </a:rPr>
              <a:t>_</a:t>
            </a:r>
            <a:r>
              <a:rPr lang="ru-RU"/>
              <a:t>гает, забл</a:t>
            </a:r>
            <a:r>
              <a:rPr lang="ru-RU">
                <a:solidFill>
                  <a:srgbClr val="CC3300"/>
                </a:solidFill>
              </a:rPr>
              <a:t>_</a:t>
            </a:r>
            <a:r>
              <a:rPr lang="ru-RU"/>
              <a:t>стел, бл</a:t>
            </a:r>
            <a:r>
              <a:rPr lang="ru-RU">
                <a:solidFill>
                  <a:srgbClr val="CC3300"/>
                </a:solidFill>
              </a:rPr>
              <a:t>_</a:t>
            </a:r>
            <a:r>
              <a:rPr lang="ru-RU"/>
              <a:t>стать, зам</a:t>
            </a:r>
            <a:r>
              <a:rPr lang="ru-RU">
                <a:solidFill>
                  <a:srgbClr val="CC3300"/>
                </a:solidFill>
              </a:rPr>
              <a:t>_</a:t>
            </a:r>
            <a:r>
              <a:rPr lang="ru-RU"/>
              <a:t>реть, заст</a:t>
            </a:r>
            <a:r>
              <a:rPr lang="ru-RU">
                <a:solidFill>
                  <a:srgbClr val="CC3300"/>
                </a:solidFill>
              </a:rPr>
              <a:t>_</a:t>
            </a:r>
            <a:r>
              <a:rPr lang="ru-RU"/>
              <a:t>лать, выт</a:t>
            </a:r>
            <a:r>
              <a:rPr lang="ru-RU">
                <a:solidFill>
                  <a:srgbClr val="CC3300"/>
                </a:solidFill>
              </a:rPr>
              <a:t>_</a:t>
            </a:r>
            <a:r>
              <a:rPr lang="ru-RU"/>
              <a:t>реть, ум</a:t>
            </a:r>
            <a:r>
              <a:rPr lang="ru-RU">
                <a:solidFill>
                  <a:srgbClr val="CC3300"/>
                </a:solidFill>
              </a:rPr>
              <a:t>_</a:t>
            </a:r>
            <a:r>
              <a:rPr lang="ru-RU"/>
              <a:t>раешь, нат</a:t>
            </a:r>
            <a:r>
              <a:rPr lang="ru-RU">
                <a:solidFill>
                  <a:srgbClr val="CC3300"/>
                </a:solidFill>
              </a:rPr>
              <a:t>_</a:t>
            </a:r>
            <a:r>
              <a:rPr lang="ru-RU"/>
              <a:t>реть.</a:t>
            </a:r>
          </a:p>
        </p:txBody>
      </p:sp>
      <p:sp>
        <p:nvSpPr>
          <p:cNvPr id="430084" name="Rectangle 4"/>
          <p:cNvSpPr>
            <a:spLocks noChangeArrowheads="1"/>
          </p:cNvSpPr>
          <p:nvPr/>
        </p:nvSpPr>
        <p:spPr bwMode="auto">
          <a:xfrm>
            <a:off x="323850" y="5445125"/>
            <a:ext cx="8424863" cy="1152525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Упражнение из учебника на закрепление </a:t>
            </a:r>
            <a:r>
              <a:rPr lang="ru-RU"/>
              <a:t>- </a:t>
            </a:r>
            <a:r>
              <a:rPr lang="ru-RU" b="1"/>
              <a:t>462 </a:t>
            </a:r>
          </a:p>
          <a:p>
            <a:pPr algn="ctr"/>
            <a:r>
              <a:rPr lang="ru-RU"/>
              <a:t>(комментирование, по цепочке -устное объяснение,</a:t>
            </a:r>
          </a:p>
          <a:p>
            <a:pPr algn="ctr"/>
            <a:r>
              <a:rPr lang="ru-RU"/>
              <a:t> запись после объяснения). </a:t>
            </a:r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229600" cy="1100138"/>
          </a:xfrm>
        </p:spPr>
        <p:txBody>
          <a:bodyPr/>
          <a:lstStyle/>
          <a:p>
            <a:r>
              <a:rPr lang="ru-RU" sz="3400" b="1"/>
              <a:t>Игра «Верю - не верю»</a:t>
            </a:r>
            <a:endParaRPr lang="ru-RU"/>
          </a:p>
        </p:txBody>
      </p:sp>
      <p:sp>
        <p:nvSpPr>
          <p:cNvPr id="431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532923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 b="1" i="1"/>
              <a:t>Материал </a:t>
            </a:r>
            <a:r>
              <a:rPr lang="ru-RU" sz="2800" i="1"/>
              <a:t>для </a:t>
            </a:r>
            <a:r>
              <a:rPr lang="ru-RU" sz="2800" b="1" i="1"/>
              <a:t>игры</a:t>
            </a:r>
            <a:endParaRPr lang="ru-RU" sz="280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/>
              <a:t>1. В слове </a:t>
            </a:r>
            <a:r>
              <a:rPr lang="ru-RU" sz="2800" i="1"/>
              <a:t>бирка </a:t>
            </a:r>
            <a:r>
              <a:rPr lang="ru-RU" sz="2800"/>
              <a:t>пишется </a:t>
            </a:r>
            <a:r>
              <a:rPr lang="ru-RU" sz="2800" b="1" i="1">
                <a:solidFill>
                  <a:srgbClr val="CC3300"/>
                </a:solidFill>
              </a:rPr>
              <a:t>и</a:t>
            </a:r>
            <a:r>
              <a:rPr lang="ru-RU" sz="2800" i="1"/>
              <a:t>, </a:t>
            </a:r>
            <a:r>
              <a:rPr lang="ru-RU" sz="2800"/>
              <a:t>потому что далее идет суффикс </a:t>
            </a:r>
            <a:r>
              <a:rPr lang="ru-RU" sz="2800" i="1"/>
              <a:t>-а-.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/>
              <a:t>2. Слово </a:t>
            </a:r>
            <a:r>
              <a:rPr lang="ru-RU" sz="2800" i="1"/>
              <a:t>зажигалка </a:t>
            </a:r>
            <a:r>
              <a:rPr lang="ru-RU" sz="2800"/>
              <a:t>не подчиняется «ослиному правилу», потому что это существительное.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/>
              <a:t>3. В слове </a:t>
            </a:r>
            <a:r>
              <a:rPr lang="ru-RU" sz="2800" i="1"/>
              <a:t>блестящий </a:t>
            </a:r>
            <a:r>
              <a:rPr lang="ru-RU" sz="2800"/>
              <a:t>надо писать </a:t>
            </a:r>
            <a:r>
              <a:rPr lang="ru-RU" sz="2800" b="1" i="1">
                <a:solidFill>
                  <a:srgbClr val="CC3300"/>
                </a:solidFill>
              </a:rPr>
              <a:t>и</a:t>
            </a:r>
            <a:r>
              <a:rPr lang="ru-RU" sz="2800" i="1"/>
              <a:t>, </a:t>
            </a:r>
            <a:r>
              <a:rPr lang="ru-RU" sz="2800"/>
              <a:t>потому что </a:t>
            </a:r>
            <a:r>
              <a:rPr lang="ru-RU" sz="2800" i="1"/>
              <a:t>я </a:t>
            </a:r>
            <a:r>
              <a:rPr lang="ru-RU" sz="2800"/>
              <a:t>обозначает звук [а] и мягкость предыдущего согласного.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/>
              <a:t>4. Слово </a:t>
            </a:r>
            <a:r>
              <a:rPr lang="ru-RU" sz="2800" b="1" i="1"/>
              <a:t>примирение </a:t>
            </a:r>
            <a:r>
              <a:rPr lang="ru-RU" sz="2800"/>
              <a:t>надо писать с </a:t>
            </a:r>
            <a:r>
              <a:rPr lang="ru-RU" sz="2800" b="1" i="1">
                <a:solidFill>
                  <a:srgbClr val="CC3300"/>
                </a:solidFill>
              </a:rPr>
              <a:t>и</a:t>
            </a:r>
            <a:r>
              <a:rPr lang="ru-RU" sz="2800" i="1"/>
              <a:t>, </a:t>
            </a:r>
            <a:r>
              <a:rPr lang="ru-RU" sz="2800"/>
              <a:t>потому что гласная в этом корне проверяемая.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/>
              <a:t>5. Слово </a:t>
            </a:r>
            <a:r>
              <a:rPr lang="ru-RU" sz="2800" b="1" i="1"/>
              <a:t>собиратель </a:t>
            </a:r>
            <a:r>
              <a:rPr lang="ru-RU" sz="2800"/>
              <a:t>надо писать с </a:t>
            </a:r>
            <a:r>
              <a:rPr lang="ru-RU" sz="2800" b="1" i="1">
                <a:solidFill>
                  <a:srgbClr val="CC3300"/>
                </a:solidFill>
              </a:rPr>
              <a:t>и</a:t>
            </a:r>
            <a:r>
              <a:rPr lang="ru-RU" sz="2800" i="1"/>
              <a:t>, </a:t>
            </a:r>
            <a:r>
              <a:rPr lang="ru-RU" sz="2800"/>
              <a:t>потому что здесь действует «ослиное правило». </a:t>
            </a:r>
            <a:endParaRPr lang="ru-RU" sz="2800" b="1"/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1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55650" y="457200"/>
            <a:ext cx="7473950" cy="668338"/>
          </a:xfrm>
        </p:spPr>
        <p:txBody>
          <a:bodyPr/>
          <a:lstStyle/>
          <a:p>
            <a:r>
              <a:rPr lang="ru-RU" sz="3000" b="1"/>
              <a:t>Магический квадрат</a:t>
            </a:r>
          </a:p>
        </p:txBody>
      </p:sp>
      <p:graphicFrame>
        <p:nvGraphicFramePr>
          <p:cNvPr id="432170" name="Group 42"/>
          <p:cNvGraphicFramePr>
            <a:graphicFrameLocks noGrp="1"/>
          </p:cNvGraphicFramePr>
          <p:nvPr>
            <p:ph/>
          </p:nvPr>
        </p:nvGraphicFramePr>
        <p:xfrm>
          <a:off x="2411413" y="1341438"/>
          <a:ext cx="3960812" cy="3527426"/>
        </p:xfrm>
        <a:graphic>
          <a:graphicData uri="http://schemas.openxmlformats.org/drawingml/2006/table">
            <a:tbl>
              <a:tblPr/>
              <a:tblGrid>
                <a:gridCol w="792162"/>
                <a:gridCol w="792163"/>
                <a:gridCol w="792162"/>
                <a:gridCol w="792163"/>
                <a:gridCol w="792162"/>
              </a:tblGrid>
              <a:tr h="706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CCFF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66C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CCFF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66C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CCFF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66C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CCFF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66C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CCFF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66CCFF"/>
                        </a:gs>
                      </a:gsLst>
                      <a:lin ang="18900000" scaled="1"/>
                    </a:gradFill>
                  </a:tcPr>
                </a:tc>
              </a:tr>
              <a:tr h="704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CCFF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66C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CCFF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66C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CCFF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66C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CCFF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66C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CCFF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66CCFF"/>
                        </a:gs>
                      </a:gsLst>
                      <a:lin ang="18900000" scaled="1"/>
                    </a:gradFill>
                  </a:tcPr>
                </a:tc>
              </a:tr>
              <a:tr h="704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CCFF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66C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CCFF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66C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CCFF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66C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CCFF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66C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CCFF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66CCFF"/>
                        </a:gs>
                      </a:gsLst>
                      <a:lin ang="18900000" scaled="1"/>
                    </a:gradFill>
                  </a:tcPr>
                </a:tc>
              </a:tr>
              <a:tr h="704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CCFF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66C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CCFF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66C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CCFF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66C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CCFF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66C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CCFF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66CCFF"/>
                        </a:gs>
                      </a:gsLst>
                      <a:lin ang="18900000" scaled="1"/>
                    </a:gradFill>
                  </a:tcPr>
                </a:tc>
              </a:tr>
              <a:tr h="706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CCFF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66C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CCFF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66C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CCFF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66C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CCFF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66C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CCFF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66CCFF"/>
                        </a:gs>
                      </a:gsLst>
                      <a:lin ang="18900000" scaled="1"/>
                    </a:gradFill>
                  </a:tcPr>
                </a:tc>
              </a:tr>
            </a:tbl>
          </a:graphicData>
        </a:graphic>
      </p:graphicFrame>
      <p:sp>
        <p:nvSpPr>
          <p:cNvPr id="432171" name="Rectangle 43"/>
          <p:cNvSpPr>
            <a:spLocks noChangeArrowheads="1"/>
          </p:cNvSpPr>
          <p:nvPr/>
        </p:nvSpPr>
        <p:spPr bwMode="auto">
          <a:xfrm>
            <a:off x="468313" y="5373688"/>
            <a:ext cx="8280400" cy="1223962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500"/>
              <a:t>В клеточку выписать чередующеюся</a:t>
            </a:r>
          </a:p>
          <a:p>
            <a:pPr algn="ctr"/>
            <a:r>
              <a:rPr lang="ru-RU" sz="2500"/>
              <a:t>Корневую гласную букву. Соединить все буквы </a:t>
            </a:r>
            <a:r>
              <a:rPr lang="ru-RU" sz="2500" b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</a:t>
            </a:r>
            <a:r>
              <a:rPr lang="ru-RU" sz="2500"/>
              <a:t>.</a:t>
            </a:r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2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523875"/>
          </a:xfrm>
        </p:spPr>
        <p:txBody>
          <a:bodyPr/>
          <a:lstStyle/>
          <a:p>
            <a:r>
              <a:rPr lang="ru-RU" sz="3000" b="1"/>
              <a:t>Слова для магического квадрата</a:t>
            </a:r>
          </a:p>
        </p:txBody>
      </p:sp>
      <p:sp>
        <p:nvSpPr>
          <p:cNvPr id="436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125538"/>
            <a:ext cx="8640763" cy="5399087"/>
          </a:xfrm>
        </p:spPr>
        <p:txBody>
          <a:bodyPr/>
          <a:lstStyle/>
          <a:p>
            <a:r>
              <a:rPr lang="ru-RU"/>
              <a:t>Вы</a:t>
            </a:r>
            <a:r>
              <a:rPr lang="ru-RU">
                <a:solidFill>
                  <a:srgbClr val="008000"/>
                </a:solidFill>
              </a:rPr>
              <a:t>д</a:t>
            </a:r>
            <a:r>
              <a:rPr lang="ru-RU" b="1" u="sng">
                <a:solidFill>
                  <a:srgbClr val="008000"/>
                </a:solidFill>
              </a:rPr>
              <a:t>и</a:t>
            </a:r>
            <a:r>
              <a:rPr lang="ru-RU">
                <a:solidFill>
                  <a:srgbClr val="008000"/>
                </a:solidFill>
              </a:rPr>
              <a:t>р</a:t>
            </a:r>
            <a:r>
              <a:rPr lang="ru-RU"/>
              <a:t>ать, при</a:t>
            </a:r>
            <a:r>
              <a:rPr lang="ru-RU">
                <a:solidFill>
                  <a:srgbClr val="008000"/>
                </a:solidFill>
              </a:rPr>
              <a:t>б</a:t>
            </a:r>
            <a:r>
              <a:rPr lang="ru-RU" b="1" u="sng">
                <a:solidFill>
                  <a:srgbClr val="008000"/>
                </a:solidFill>
              </a:rPr>
              <a:t>е</a:t>
            </a:r>
            <a:r>
              <a:rPr lang="ru-RU">
                <a:solidFill>
                  <a:srgbClr val="008000"/>
                </a:solidFill>
              </a:rPr>
              <a:t>р</a:t>
            </a:r>
            <a:r>
              <a:rPr lang="ru-RU"/>
              <a:t>у, от</a:t>
            </a:r>
            <a:r>
              <a:rPr lang="ru-RU">
                <a:solidFill>
                  <a:srgbClr val="008000"/>
                </a:solidFill>
              </a:rPr>
              <a:t>п</a:t>
            </a:r>
            <a:r>
              <a:rPr lang="ru-RU" b="1" u="sng">
                <a:solidFill>
                  <a:srgbClr val="008000"/>
                </a:solidFill>
              </a:rPr>
              <a:t>е</a:t>
            </a:r>
            <a:r>
              <a:rPr lang="ru-RU">
                <a:solidFill>
                  <a:srgbClr val="008000"/>
                </a:solidFill>
              </a:rPr>
              <a:t>р</a:t>
            </a:r>
            <a:r>
              <a:rPr lang="ru-RU"/>
              <a:t>еть, вы</a:t>
            </a:r>
            <a:r>
              <a:rPr lang="ru-RU">
                <a:solidFill>
                  <a:srgbClr val="008000"/>
                </a:solidFill>
              </a:rPr>
              <a:t>т</a:t>
            </a:r>
            <a:r>
              <a:rPr lang="ru-RU" b="1" u="sng">
                <a:solidFill>
                  <a:srgbClr val="008000"/>
                </a:solidFill>
              </a:rPr>
              <a:t>е</a:t>
            </a:r>
            <a:r>
              <a:rPr lang="ru-RU">
                <a:solidFill>
                  <a:srgbClr val="008000"/>
                </a:solidFill>
              </a:rPr>
              <a:t>р</a:t>
            </a:r>
            <a:r>
              <a:rPr lang="ru-RU"/>
              <a:t>, на</a:t>
            </a:r>
            <a:r>
              <a:rPr lang="ru-RU">
                <a:solidFill>
                  <a:srgbClr val="008000"/>
                </a:solidFill>
              </a:rPr>
              <a:t>т</a:t>
            </a:r>
            <a:r>
              <a:rPr lang="ru-RU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</a:t>
            </a:r>
            <a:r>
              <a:rPr lang="ru-RU">
                <a:solidFill>
                  <a:srgbClr val="008000"/>
                </a:solidFill>
              </a:rPr>
              <a:t>р</a:t>
            </a:r>
            <a:r>
              <a:rPr lang="ru-RU"/>
              <a:t>ать.</a:t>
            </a:r>
          </a:p>
          <a:p>
            <a:r>
              <a:rPr lang="ru-RU"/>
              <a:t>Рас</a:t>
            </a:r>
            <a:r>
              <a:rPr lang="ru-RU">
                <a:solidFill>
                  <a:srgbClr val="0099CC"/>
                </a:solidFill>
              </a:rPr>
              <a:t>ст</a:t>
            </a:r>
            <a:r>
              <a:rPr lang="ru-RU" b="1" u="sng">
                <a:solidFill>
                  <a:srgbClr val="0099CC"/>
                </a:solidFill>
              </a:rPr>
              <a:t>и</a:t>
            </a:r>
            <a:r>
              <a:rPr lang="ru-RU">
                <a:solidFill>
                  <a:srgbClr val="0099CC"/>
                </a:solidFill>
              </a:rPr>
              <a:t>л</a:t>
            </a:r>
            <a:r>
              <a:rPr lang="ru-RU"/>
              <a:t>ает, </a:t>
            </a:r>
            <a:r>
              <a:rPr lang="ru-RU">
                <a:solidFill>
                  <a:srgbClr val="008000"/>
                </a:solidFill>
              </a:rPr>
              <a:t>б</a:t>
            </a:r>
            <a:r>
              <a:rPr lang="ru-RU">
                <a:solidFill>
                  <a:srgbClr val="0099CC"/>
                </a:solidFill>
              </a:rPr>
              <a:t>л</a:t>
            </a:r>
            <a:r>
              <a:rPr lang="ru-RU" b="1" u="sng">
                <a:solidFill>
                  <a:srgbClr val="0099CC"/>
                </a:solidFill>
              </a:rPr>
              <a:t>е</a:t>
            </a:r>
            <a:r>
              <a:rPr lang="ru-RU">
                <a:solidFill>
                  <a:srgbClr val="0099CC"/>
                </a:solidFill>
              </a:rPr>
              <a:t>ст</a:t>
            </a:r>
            <a:r>
              <a:rPr lang="ru-RU"/>
              <a:t>ящий, за</a:t>
            </a:r>
            <a:r>
              <a:rPr lang="ru-RU">
                <a:solidFill>
                  <a:srgbClr val="008000"/>
                </a:solidFill>
              </a:rPr>
              <a:t>ж</a:t>
            </a:r>
            <a:r>
              <a:rPr lang="ru-RU" b="1" u="sng">
                <a:solidFill>
                  <a:srgbClr val="008000"/>
                </a:solidFill>
              </a:rPr>
              <a:t>е</a:t>
            </a:r>
            <a:r>
              <a:rPr lang="ru-RU">
                <a:solidFill>
                  <a:srgbClr val="008000"/>
                </a:solidFill>
              </a:rPr>
              <a:t>ч</a:t>
            </a:r>
            <a:r>
              <a:rPr lang="ru-RU"/>
              <a:t>ь, за</a:t>
            </a:r>
            <a:r>
              <a:rPr lang="ru-RU">
                <a:solidFill>
                  <a:srgbClr val="0099CC"/>
                </a:solidFill>
              </a:rPr>
              <a:t>ж</a:t>
            </a:r>
            <a:r>
              <a:rPr lang="ru-RU" b="1" u="sng">
                <a:solidFill>
                  <a:srgbClr val="0099CC"/>
                </a:solidFill>
              </a:rPr>
              <a:t>и</a:t>
            </a:r>
            <a:r>
              <a:rPr lang="ru-RU">
                <a:solidFill>
                  <a:srgbClr val="0099CC"/>
                </a:solidFill>
              </a:rPr>
              <a:t>г</a:t>
            </a:r>
            <a:r>
              <a:rPr lang="ru-RU"/>
              <a:t>ательный, от</a:t>
            </a:r>
            <a:r>
              <a:rPr lang="ru-RU">
                <a:solidFill>
                  <a:srgbClr val="0099CC"/>
                </a:solidFill>
              </a:rPr>
              <a:t>м</a:t>
            </a:r>
            <a:r>
              <a:rPr lang="ru-RU" b="1" u="sng">
                <a:solidFill>
                  <a:srgbClr val="0099CC"/>
                </a:solidFill>
              </a:rPr>
              <a:t>и</a:t>
            </a:r>
            <a:r>
              <a:rPr lang="ru-RU">
                <a:solidFill>
                  <a:srgbClr val="0099CC"/>
                </a:solidFill>
              </a:rPr>
              <a:t>р</a:t>
            </a:r>
            <a:r>
              <a:rPr lang="ru-RU"/>
              <a:t>ают.</a:t>
            </a:r>
          </a:p>
          <a:p>
            <a:r>
              <a:rPr lang="ru-RU">
                <a:solidFill>
                  <a:srgbClr val="CC3300"/>
                </a:solidFill>
              </a:rPr>
              <a:t>Бл</a:t>
            </a:r>
            <a:r>
              <a:rPr lang="ru-RU" b="1" u="sng">
                <a:solidFill>
                  <a:srgbClr val="CC3300"/>
                </a:solidFill>
              </a:rPr>
              <a:t>и</a:t>
            </a:r>
            <a:r>
              <a:rPr lang="ru-RU">
                <a:solidFill>
                  <a:srgbClr val="CC3300"/>
                </a:solidFill>
              </a:rPr>
              <a:t>ст</a:t>
            </a:r>
            <a:r>
              <a:rPr lang="ru-RU"/>
              <a:t>ательный, за</a:t>
            </a:r>
            <a:r>
              <a:rPr lang="ru-RU">
                <a:solidFill>
                  <a:srgbClr val="CC3300"/>
                </a:solidFill>
              </a:rPr>
              <a:t>бл</a:t>
            </a:r>
            <a:r>
              <a:rPr lang="ru-RU" b="1" u="sng">
                <a:solidFill>
                  <a:srgbClr val="CC3300"/>
                </a:solidFill>
              </a:rPr>
              <a:t>е</a:t>
            </a:r>
            <a:r>
              <a:rPr lang="ru-RU">
                <a:solidFill>
                  <a:srgbClr val="CC3300"/>
                </a:solidFill>
              </a:rPr>
              <a:t>ст</a:t>
            </a:r>
            <a:r>
              <a:rPr lang="ru-RU"/>
              <a:t>еть, вы</a:t>
            </a:r>
            <a:r>
              <a:rPr lang="ru-RU">
                <a:solidFill>
                  <a:srgbClr val="CC3300"/>
                </a:solidFill>
              </a:rPr>
              <a:t>ж</a:t>
            </a:r>
            <a:r>
              <a:rPr lang="ru-RU" b="1" u="sng">
                <a:solidFill>
                  <a:srgbClr val="CC3300"/>
                </a:solidFill>
              </a:rPr>
              <a:t>и</a:t>
            </a:r>
            <a:r>
              <a:rPr lang="ru-RU">
                <a:solidFill>
                  <a:srgbClr val="CC3300"/>
                </a:solidFill>
              </a:rPr>
              <a:t>г</a:t>
            </a:r>
            <a:r>
              <a:rPr lang="ru-RU"/>
              <a:t>ать, вз</a:t>
            </a:r>
            <a:r>
              <a:rPr lang="ru-RU">
                <a:solidFill>
                  <a:srgbClr val="CC3300"/>
                </a:solidFill>
              </a:rPr>
              <a:t>б</a:t>
            </a:r>
            <a:r>
              <a:rPr lang="ru-RU" b="1" u="sng">
                <a:solidFill>
                  <a:srgbClr val="CC3300"/>
                </a:solidFill>
              </a:rPr>
              <a:t>е</a:t>
            </a:r>
            <a:r>
              <a:rPr lang="ru-RU">
                <a:solidFill>
                  <a:srgbClr val="CC3300"/>
                </a:solidFill>
              </a:rPr>
              <a:t>р</a:t>
            </a:r>
            <a:r>
              <a:rPr lang="ru-RU"/>
              <a:t>ешься, вз</a:t>
            </a:r>
            <a:r>
              <a:rPr lang="ru-RU">
                <a:solidFill>
                  <a:srgbClr val="CC3300"/>
                </a:solidFill>
              </a:rPr>
              <a:t>б</a:t>
            </a:r>
            <a:r>
              <a:rPr lang="ru-RU" b="1" u="sng">
                <a:solidFill>
                  <a:srgbClr val="CC3300"/>
                </a:solidFill>
              </a:rPr>
              <a:t>и</a:t>
            </a:r>
            <a:r>
              <a:rPr lang="ru-RU">
                <a:solidFill>
                  <a:srgbClr val="CC3300"/>
                </a:solidFill>
              </a:rPr>
              <a:t>р</a:t>
            </a:r>
            <a:r>
              <a:rPr lang="ru-RU"/>
              <a:t>аться.</a:t>
            </a:r>
          </a:p>
          <a:p>
            <a:r>
              <a:rPr lang="ru-RU"/>
              <a:t>Про</a:t>
            </a:r>
            <a:r>
              <a:rPr lang="ru-RU">
                <a:solidFill>
                  <a:srgbClr val="6600CC"/>
                </a:solidFill>
              </a:rPr>
              <a:t>д</a:t>
            </a:r>
            <a:r>
              <a:rPr lang="ru-RU" b="1" u="sng">
                <a:solidFill>
                  <a:srgbClr val="6600CC"/>
                </a:solidFill>
              </a:rPr>
              <a:t>и</a:t>
            </a:r>
            <a:r>
              <a:rPr lang="ru-RU">
                <a:solidFill>
                  <a:srgbClr val="6600CC"/>
                </a:solidFill>
              </a:rPr>
              <a:t>р</a:t>
            </a:r>
            <a:r>
              <a:rPr lang="ru-RU"/>
              <a:t>аешься, от</a:t>
            </a:r>
            <a:r>
              <a:rPr lang="ru-RU">
                <a:solidFill>
                  <a:srgbClr val="6600CC"/>
                </a:solidFill>
              </a:rPr>
              <a:t>п</a:t>
            </a:r>
            <a:r>
              <a:rPr lang="ru-RU" b="1" u="sng">
                <a:solidFill>
                  <a:srgbClr val="6600CC"/>
                </a:solidFill>
              </a:rPr>
              <a:t>и</a:t>
            </a:r>
            <a:r>
              <a:rPr lang="ru-RU">
                <a:solidFill>
                  <a:srgbClr val="6600CC"/>
                </a:solidFill>
              </a:rPr>
              <a:t>р</a:t>
            </a:r>
            <a:r>
              <a:rPr lang="ru-RU"/>
              <a:t>аешь, рас</a:t>
            </a:r>
            <a:r>
              <a:rPr lang="ru-RU">
                <a:solidFill>
                  <a:srgbClr val="6600CC"/>
                </a:solidFill>
              </a:rPr>
              <a:t>ст</a:t>
            </a:r>
            <a:r>
              <a:rPr lang="ru-RU" b="1" u="sng">
                <a:solidFill>
                  <a:srgbClr val="6600CC"/>
                </a:solidFill>
              </a:rPr>
              <a:t>е</a:t>
            </a:r>
            <a:r>
              <a:rPr lang="ru-RU">
                <a:solidFill>
                  <a:srgbClr val="6600CC"/>
                </a:solidFill>
              </a:rPr>
              <a:t>л</a:t>
            </a:r>
            <a:r>
              <a:rPr lang="ru-RU"/>
              <a:t>ю, вы</a:t>
            </a:r>
            <a:r>
              <a:rPr lang="ru-RU">
                <a:solidFill>
                  <a:srgbClr val="6600CC"/>
                </a:solidFill>
              </a:rPr>
              <a:t>ж</a:t>
            </a:r>
            <a:r>
              <a:rPr lang="ru-RU" b="1" u="sng">
                <a:solidFill>
                  <a:srgbClr val="6600CC"/>
                </a:solidFill>
              </a:rPr>
              <a:t>е</a:t>
            </a:r>
            <a:r>
              <a:rPr lang="ru-RU">
                <a:solidFill>
                  <a:srgbClr val="6600CC"/>
                </a:solidFill>
              </a:rPr>
              <a:t>г</a:t>
            </a:r>
            <a:r>
              <a:rPr lang="ru-RU"/>
              <a:t>, </a:t>
            </a:r>
            <a:r>
              <a:rPr lang="ru-RU">
                <a:solidFill>
                  <a:srgbClr val="6600CC"/>
                </a:solidFill>
              </a:rPr>
              <a:t>ст</a:t>
            </a:r>
            <a:r>
              <a:rPr lang="ru-RU" b="1" u="sng">
                <a:solidFill>
                  <a:srgbClr val="6600CC"/>
                </a:solidFill>
              </a:rPr>
              <a:t>и</a:t>
            </a:r>
            <a:r>
              <a:rPr lang="ru-RU">
                <a:solidFill>
                  <a:srgbClr val="6600CC"/>
                </a:solidFill>
              </a:rPr>
              <a:t>р</a:t>
            </a:r>
            <a:r>
              <a:rPr lang="ru-RU"/>
              <a:t>аем.</a:t>
            </a:r>
          </a:p>
          <a:p>
            <a:r>
              <a:rPr lang="ru-RU"/>
              <a:t>От</a:t>
            </a:r>
            <a:r>
              <a:rPr lang="ru-RU">
                <a:solidFill>
                  <a:srgbClr val="006666"/>
                </a:solidFill>
              </a:rPr>
              <a:t>д</a:t>
            </a:r>
            <a:r>
              <a:rPr lang="ru-RU" b="1" u="sng">
                <a:solidFill>
                  <a:srgbClr val="006666"/>
                </a:solidFill>
              </a:rPr>
              <a:t>и</a:t>
            </a:r>
            <a:r>
              <a:rPr lang="ru-RU">
                <a:solidFill>
                  <a:srgbClr val="006666"/>
                </a:solidFill>
              </a:rPr>
              <a:t>р</a:t>
            </a:r>
            <a:r>
              <a:rPr lang="ru-RU"/>
              <a:t>ает, на</a:t>
            </a:r>
            <a:r>
              <a:rPr lang="ru-RU">
                <a:solidFill>
                  <a:srgbClr val="006666"/>
                </a:solidFill>
              </a:rPr>
              <a:t>т</a:t>
            </a:r>
            <a:r>
              <a:rPr lang="ru-RU" b="1" u="sng">
                <a:solidFill>
                  <a:srgbClr val="006666"/>
                </a:solidFill>
              </a:rPr>
              <a:t>е</a:t>
            </a:r>
            <a:r>
              <a:rPr lang="ru-RU">
                <a:solidFill>
                  <a:srgbClr val="006666"/>
                </a:solidFill>
              </a:rPr>
              <a:t>р</a:t>
            </a:r>
            <a:r>
              <a:rPr lang="ru-RU"/>
              <a:t>еть, раз</a:t>
            </a:r>
            <a:r>
              <a:rPr lang="ru-RU">
                <a:solidFill>
                  <a:srgbClr val="006666"/>
                </a:solidFill>
              </a:rPr>
              <a:t>б</a:t>
            </a:r>
            <a:r>
              <a:rPr lang="ru-RU" b="1" u="sng">
                <a:solidFill>
                  <a:srgbClr val="006666"/>
                </a:solidFill>
              </a:rPr>
              <a:t>е</a:t>
            </a:r>
            <a:r>
              <a:rPr lang="ru-RU">
                <a:solidFill>
                  <a:srgbClr val="006666"/>
                </a:solidFill>
              </a:rPr>
              <a:t>р</a:t>
            </a:r>
            <a:r>
              <a:rPr lang="ru-RU"/>
              <a:t>ешься, у</a:t>
            </a:r>
            <a:r>
              <a:rPr lang="ru-RU">
                <a:solidFill>
                  <a:srgbClr val="006666"/>
                </a:solidFill>
              </a:rPr>
              <a:t>б</a:t>
            </a:r>
            <a:r>
              <a:rPr lang="ru-RU" b="1" u="sng">
                <a:solidFill>
                  <a:srgbClr val="006666"/>
                </a:solidFill>
              </a:rPr>
              <a:t>е</a:t>
            </a:r>
            <a:r>
              <a:rPr lang="ru-RU">
                <a:solidFill>
                  <a:srgbClr val="006666"/>
                </a:solidFill>
              </a:rPr>
              <a:t>р</a:t>
            </a:r>
            <a:r>
              <a:rPr lang="ru-RU"/>
              <a:t>ет, вы</a:t>
            </a:r>
            <a:r>
              <a:rPr lang="ru-RU">
                <a:solidFill>
                  <a:srgbClr val="006666"/>
                </a:solidFill>
              </a:rPr>
              <a:t>п</a:t>
            </a:r>
            <a:r>
              <a:rPr lang="ru-RU" b="1" u="sng">
                <a:solidFill>
                  <a:srgbClr val="006666"/>
                </a:solidFill>
              </a:rPr>
              <a:t>и</a:t>
            </a:r>
            <a:r>
              <a:rPr lang="ru-RU">
                <a:solidFill>
                  <a:srgbClr val="006666"/>
                </a:solidFill>
              </a:rPr>
              <a:t>р</a:t>
            </a:r>
            <a:r>
              <a:rPr lang="ru-RU"/>
              <a:t>ает.</a:t>
            </a:r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1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55650" y="457200"/>
            <a:ext cx="7473950" cy="668338"/>
          </a:xfrm>
        </p:spPr>
        <p:txBody>
          <a:bodyPr/>
          <a:lstStyle/>
          <a:p>
            <a:r>
              <a:rPr lang="ru-RU" sz="3000" b="1"/>
              <a:t>              Магический квадрат</a:t>
            </a:r>
          </a:p>
        </p:txBody>
      </p:sp>
      <p:graphicFrame>
        <p:nvGraphicFramePr>
          <p:cNvPr id="434177" name="Group 1"/>
          <p:cNvGraphicFramePr>
            <a:graphicFrameLocks noGrp="1"/>
          </p:cNvGraphicFramePr>
          <p:nvPr>
            <p:ph/>
          </p:nvPr>
        </p:nvGraphicFramePr>
        <p:xfrm>
          <a:off x="1547813" y="1268413"/>
          <a:ext cx="5761037" cy="5372102"/>
        </p:xfrm>
        <a:graphic>
          <a:graphicData uri="http://schemas.openxmlformats.org/drawingml/2006/table">
            <a:tbl>
              <a:tblPr/>
              <a:tblGrid>
                <a:gridCol w="1152525"/>
                <a:gridCol w="1152525"/>
                <a:gridCol w="1150937"/>
                <a:gridCol w="1152525"/>
                <a:gridCol w="1152525"/>
              </a:tblGrid>
              <a:tr h="1081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CCFF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66C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CCFF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66C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CCFF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66C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CCFF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66C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CCFF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66CCFF"/>
                        </a:gs>
                      </a:gsLst>
                      <a:lin ang="18900000" scaled="1"/>
                    </a:gradFill>
                  </a:tcPr>
                </a:tc>
              </a:tr>
              <a:tr h="1079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CCFF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66C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CCFF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66C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CCFF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66C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CCFF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66C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CCFF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66CCFF"/>
                        </a:gs>
                      </a:gsLst>
                      <a:lin ang="18900000" scaled="1"/>
                    </a:gradFill>
                  </a:tcPr>
                </a:tc>
              </a:tr>
              <a:tr h="1109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CCFF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66C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CCFF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66C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CCFF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66C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CCFF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66C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CCFF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66CCFF"/>
                        </a:gs>
                      </a:gsLst>
                      <a:lin ang="18900000" scaled="1"/>
                    </a:gradFill>
                  </a:tcPr>
                </a:tc>
              </a:tr>
              <a:tr h="1049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CCFF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66C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CCFF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66C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CCFF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66C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CCFF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66C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CCFF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66CCFF"/>
                        </a:gs>
                      </a:gsLst>
                      <a:lin ang="18900000" scaled="1"/>
                    </a:gradFill>
                  </a:tcPr>
                </a:tc>
              </a:tr>
              <a:tr h="1052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CCFF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66C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CCFF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66C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CCFF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66C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CCFF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66C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CCFF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66CCFF"/>
                        </a:gs>
                      </a:gsLst>
                      <a:lin ang="18900000" scaled="1"/>
                    </a:gradFill>
                  </a:tcPr>
                </a:tc>
              </a:tr>
            </a:tbl>
          </a:graphicData>
        </a:graphic>
      </p:graphicFrame>
      <p:sp>
        <p:nvSpPr>
          <p:cNvPr id="434218" name="Rectangle 42"/>
          <p:cNvSpPr>
            <a:spLocks noChangeArrowheads="1"/>
          </p:cNvSpPr>
          <p:nvPr/>
        </p:nvSpPr>
        <p:spPr bwMode="auto">
          <a:xfrm>
            <a:off x="1692275" y="1412875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</a:t>
            </a:r>
          </a:p>
        </p:txBody>
      </p:sp>
      <p:sp>
        <p:nvSpPr>
          <p:cNvPr id="434220" name="Rectangle 44"/>
          <p:cNvSpPr>
            <a:spLocks noChangeArrowheads="1"/>
          </p:cNvSpPr>
          <p:nvPr/>
        </p:nvSpPr>
        <p:spPr bwMode="auto">
          <a:xfrm>
            <a:off x="1692275" y="2492375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</a:t>
            </a:r>
          </a:p>
        </p:txBody>
      </p:sp>
      <p:sp>
        <p:nvSpPr>
          <p:cNvPr id="434221" name="Rectangle 45"/>
          <p:cNvSpPr>
            <a:spLocks noChangeArrowheads="1"/>
          </p:cNvSpPr>
          <p:nvPr/>
        </p:nvSpPr>
        <p:spPr bwMode="auto">
          <a:xfrm>
            <a:off x="1692275" y="35941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</a:t>
            </a:r>
          </a:p>
        </p:txBody>
      </p:sp>
      <p:sp>
        <p:nvSpPr>
          <p:cNvPr id="434222" name="Rectangle 46"/>
          <p:cNvSpPr>
            <a:spLocks noChangeArrowheads="1"/>
          </p:cNvSpPr>
          <p:nvPr/>
        </p:nvSpPr>
        <p:spPr bwMode="auto">
          <a:xfrm>
            <a:off x="1692275" y="4530725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</a:t>
            </a:r>
          </a:p>
        </p:txBody>
      </p:sp>
      <p:sp>
        <p:nvSpPr>
          <p:cNvPr id="434223" name="Rectangle 47"/>
          <p:cNvSpPr>
            <a:spLocks noChangeArrowheads="1"/>
          </p:cNvSpPr>
          <p:nvPr/>
        </p:nvSpPr>
        <p:spPr bwMode="auto">
          <a:xfrm>
            <a:off x="1692275" y="5538788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</a:t>
            </a:r>
          </a:p>
        </p:txBody>
      </p:sp>
      <p:sp>
        <p:nvSpPr>
          <p:cNvPr id="434224" name="Rectangle 48"/>
          <p:cNvSpPr>
            <a:spLocks noChangeArrowheads="1"/>
          </p:cNvSpPr>
          <p:nvPr/>
        </p:nvSpPr>
        <p:spPr bwMode="auto">
          <a:xfrm>
            <a:off x="2843213" y="4530725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</a:t>
            </a:r>
          </a:p>
        </p:txBody>
      </p:sp>
      <p:sp>
        <p:nvSpPr>
          <p:cNvPr id="434225" name="Rectangle 49"/>
          <p:cNvSpPr>
            <a:spLocks noChangeArrowheads="1"/>
          </p:cNvSpPr>
          <p:nvPr/>
        </p:nvSpPr>
        <p:spPr bwMode="auto">
          <a:xfrm>
            <a:off x="3944938" y="35941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</a:t>
            </a:r>
          </a:p>
        </p:txBody>
      </p:sp>
      <p:sp>
        <p:nvSpPr>
          <p:cNvPr id="434226" name="Rectangle 50"/>
          <p:cNvSpPr>
            <a:spLocks noChangeArrowheads="1"/>
          </p:cNvSpPr>
          <p:nvPr/>
        </p:nvSpPr>
        <p:spPr bwMode="auto">
          <a:xfrm>
            <a:off x="5170488" y="25146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</a:t>
            </a:r>
          </a:p>
        </p:txBody>
      </p:sp>
      <p:sp>
        <p:nvSpPr>
          <p:cNvPr id="434227" name="Rectangle 51"/>
          <p:cNvSpPr>
            <a:spLocks noChangeArrowheads="1"/>
          </p:cNvSpPr>
          <p:nvPr/>
        </p:nvSpPr>
        <p:spPr bwMode="auto">
          <a:xfrm>
            <a:off x="6321425" y="1412875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</a:t>
            </a:r>
          </a:p>
        </p:txBody>
      </p:sp>
      <p:sp>
        <p:nvSpPr>
          <p:cNvPr id="434228" name="Rectangle 52"/>
          <p:cNvSpPr>
            <a:spLocks noChangeArrowheads="1"/>
          </p:cNvSpPr>
          <p:nvPr/>
        </p:nvSpPr>
        <p:spPr bwMode="auto">
          <a:xfrm>
            <a:off x="6300788" y="2492375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</a:t>
            </a:r>
          </a:p>
        </p:txBody>
      </p:sp>
      <p:sp>
        <p:nvSpPr>
          <p:cNvPr id="434229" name="Rectangle 53"/>
          <p:cNvSpPr>
            <a:spLocks noChangeArrowheads="1"/>
          </p:cNvSpPr>
          <p:nvPr/>
        </p:nvSpPr>
        <p:spPr bwMode="auto">
          <a:xfrm>
            <a:off x="6300788" y="3522663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</a:t>
            </a:r>
          </a:p>
        </p:txBody>
      </p:sp>
      <p:sp>
        <p:nvSpPr>
          <p:cNvPr id="434230" name="Rectangle 54"/>
          <p:cNvSpPr>
            <a:spLocks noChangeArrowheads="1"/>
          </p:cNvSpPr>
          <p:nvPr/>
        </p:nvSpPr>
        <p:spPr bwMode="auto">
          <a:xfrm>
            <a:off x="6300788" y="4602163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</a:t>
            </a:r>
          </a:p>
        </p:txBody>
      </p:sp>
      <p:sp>
        <p:nvSpPr>
          <p:cNvPr id="434231" name="Rectangle 55"/>
          <p:cNvSpPr>
            <a:spLocks noChangeArrowheads="1"/>
          </p:cNvSpPr>
          <p:nvPr/>
        </p:nvSpPr>
        <p:spPr bwMode="auto">
          <a:xfrm>
            <a:off x="6300788" y="5610225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</a:t>
            </a:r>
          </a:p>
        </p:txBody>
      </p:sp>
      <p:sp>
        <p:nvSpPr>
          <p:cNvPr id="434232" name="Rectangle 56"/>
          <p:cNvSpPr>
            <a:spLocks noChangeArrowheads="1"/>
          </p:cNvSpPr>
          <p:nvPr/>
        </p:nvSpPr>
        <p:spPr bwMode="auto">
          <a:xfrm>
            <a:off x="2865438" y="1412875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Е</a:t>
            </a:r>
          </a:p>
        </p:txBody>
      </p:sp>
      <p:sp>
        <p:nvSpPr>
          <p:cNvPr id="434233" name="Rectangle 57"/>
          <p:cNvSpPr>
            <a:spLocks noChangeArrowheads="1"/>
          </p:cNvSpPr>
          <p:nvPr/>
        </p:nvSpPr>
        <p:spPr bwMode="auto">
          <a:xfrm>
            <a:off x="4067175" y="1412875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Е</a:t>
            </a:r>
          </a:p>
        </p:txBody>
      </p:sp>
      <p:sp>
        <p:nvSpPr>
          <p:cNvPr id="434234" name="Rectangle 58"/>
          <p:cNvSpPr>
            <a:spLocks noChangeArrowheads="1"/>
          </p:cNvSpPr>
          <p:nvPr/>
        </p:nvSpPr>
        <p:spPr bwMode="auto">
          <a:xfrm>
            <a:off x="5170488" y="1412875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Е</a:t>
            </a:r>
          </a:p>
        </p:txBody>
      </p:sp>
      <p:sp>
        <p:nvSpPr>
          <p:cNvPr id="434235" name="Rectangle 59"/>
          <p:cNvSpPr>
            <a:spLocks noChangeArrowheads="1"/>
          </p:cNvSpPr>
          <p:nvPr/>
        </p:nvSpPr>
        <p:spPr bwMode="auto">
          <a:xfrm>
            <a:off x="2843213" y="2443163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Е</a:t>
            </a:r>
          </a:p>
        </p:txBody>
      </p:sp>
      <p:sp>
        <p:nvSpPr>
          <p:cNvPr id="434236" name="Rectangle 60"/>
          <p:cNvSpPr>
            <a:spLocks noChangeArrowheads="1"/>
          </p:cNvSpPr>
          <p:nvPr/>
        </p:nvSpPr>
        <p:spPr bwMode="auto">
          <a:xfrm>
            <a:off x="4017963" y="2443163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Е</a:t>
            </a:r>
          </a:p>
        </p:txBody>
      </p:sp>
      <p:sp>
        <p:nvSpPr>
          <p:cNvPr id="434237" name="Rectangle 61"/>
          <p:cNvSpPr>
            <a:spLocks noChangeArrowheads="1"/>
          </p:cNvSpPr>
          <p:nvPr/>
        </p:nvSpPr>
        <p:spPr bwMode="auto">
          <a:xfrm>
            <a:off x="2843213" y="3573463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Е</a:t>
            </a:r>
          </a:p>
        </p:txBody>
      </p:sp>
      <p:sp>
        <p:nvSpPr>
          <p:cNvPr id="434238" name="Rectangle 62"/>
          <p:cNvSpPr>
            <a:spLocks noChangeArrowheads="1"/>
          </p:cNvSpPr>
          <p:nvPr/>
        </p:nvSpPr>
        <p:spPr bwMode="auto">
          <a:xfrm>
            <a:off x="5170488" y="35941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Е</a:t>
            </a:r>
          </a:p>
        </p:txBody>
      </p:sp>
      <p:sp>
        <p:nvSpPr>
          <p:cNvPr id="434239" name="Rectangle 63"/>
          <p:cNvSpPr>
            <a:spLocks noChangeArrowheads="1"/>
          </p:cNvSpPr>
          <p:nvPr/>
        </p:nvSpPr>
        <p:spPr bwMode="auto">
          <a:xfrm>
            <a:off x="5148263" y="4530725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Е</a:t>
            </a:r>
          </a:p>
        </p:txBody>
      </p:sp>
      <p:sp>
        <p:nvSpPr>
          <p:cNvPr id="434240" name="Rectangle 64"/>
          <p:cNvSpPr>
            <a:spLocks noChangeArrowheads="1"/>
          </p:cNvSpPr>
          <p:nvPr/>
        </p:nvSpPr>
        <p:spPr bwMode="auto">
          <a:xfrm>
            <a:off x="3995738" y="4530725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Е</a:t>
            </a:r>
          </a:p>
        </p:txBody>
      </p:sp>
      <p:sp>
        <p:nvSpPr>
          <p:cNvPr id="434241" name="Rectangle 65"/>
          <p:cNvSpPr>
            <a:spLocks noChangeArrowheads="1"/>
          </p:cNvSpPr>
          <p:nvPr/>
        </p:nvSpPr>
        <p:spPr bwMode="auto">
          <a:xfrm>
            <a:off x="3995738" y="5589588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Е</a:t>
            </a:r>
          </a:p>
        </p:txBody>
      </p:sp>
      <p:sp>
        <p:nvSpPr>
          <p:cNvPr id="434242" name="Rectangle 66"/>
          <p:cNvSpPr>
            <a:spLocks noChangeArrowheads="1"/>
          </p:cNvSpPr>
          <p:nvPr/>
        </p:nvSpPr>
        <p:spPr bwMode="auto">
          <a:xfrm>
            <a:off x="5097463" y="5589588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Е</a:t>
            </a:r>
          </a:p>
        </p:txBody>
      </p:sp>
      <p:sp>
        <p:nvSpPr>
          <p:cNvPr id="434243" name="Rectangle 67"/>
          <p:cNvSpPr>
            <a:spLocks noChangeArrowheads="1"/>
          </p:cNvSpPr>
          <p:nvPr/>
        </p:nvSpPr>
        <p:spPr bwMode="auto">
          <a:xfrm>
            <a:off x="2794000" y="5589588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Е</a:t>
            </a:r>
          </a:p>
        </p:txBody>
      </p:sp>
      <p:sp>
        <p:nvSpPr>
          <p:cNvPr id="434244" name="Line 68"/>
          <p:cNvSpPr>
            <a:spLocks noChangeShapeType="1"/>
          </p:cNvSpPr>
          <p:nvPr/>
        </p:nvSpPr>
        <p:spPr bwMode="auto">
          <a:xfrm>
            <a:off x="2124075" y="1628775"/>
            <a:ext cx="0" cy="4535488"/>
          </a:xfrm>
          <a:prstGeom prst="line">
            <a:avLst/>
          </a:prstGeom>
          <a:noFill/>
          <a:ln w="152400">
            <a:solidFill>
              <a:srgbClr val="CC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34245" name="Line 69"/>
          <p:cNvSpPr>
            <a:spLocks noChangeShapeType="1"/>
          </p:cNvSpPr>
          <p:nvPr/>
        </p:nvSpPr>
        <p:spPr bwMode="auto">
          <a:xfrm flipV="1">
            <a:off x="2195513" y="1773238"/>
            <a:ext cx="4608512" cy="4319587"/>
          </a:xfrm>
          <a:prstGeom prst="line">
            <a:avLst/>
          </a:prstGeom>
          <a:noFill/>
          <a:ln w="152400">
            <a:solidFill>
              <a:srgbClr val="CC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34246" name="Line 70"/>
          <p:cNvSpPr>
            <a:spLocks noChangeShapeType="1"/>
          </p:cNvSpPr>
          <p:nvPr/>
        </p:nvSpPr>
        <p:spPr bwMode="auto">
          <a:xfrm>
            <a:off x="6804025" y="1700213"/>
            <a:ext cx="0" cy="4535487"/>
          </a:xfrm>
          <a:prstGeom prst="line">
            <a:avLst/>
          </a:prstGeom>
          <a:noFill/>
          <a:ln w="152400">
            <a:solidFill>
              <a:srgbClr val="CC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34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34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34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4342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4342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4342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4342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4342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4342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434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434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434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434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434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434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434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434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434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4342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4342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4342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4342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4342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4342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3" dur="80"/>
                                        <p:tgtEl>
                                          <p:spTgt spid="434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80"/>
                                        <p:tgtEl>
                                          <p:spTgt spid="434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80"/>
                                        <p:tgtEl>
                                          <p:spTgt spid="434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0" dur="80"/>
                                        <p:tgtEl>
                                          <p:spTgt spid="434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1" dur="80"/>
                                        <p:tgtEl>
                                          <p:spTgt spid="434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80"/>
                                        <p:tgtEl>
                                          <p:spTgt spid="434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7" dur="80"/>
                                        <p:tgtEl>
                                          <p:spTgt spid="434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8" dur="80"/>
                                        <p:tgtEl>
                                          <p:spTgt spid="434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80"/>
                                        <p:tgtEl>
                                          <p:spTgt spid="434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4" dur="80"/>
                                        <p:tgtEl>
                                          <p:spTgt spid="4342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5" dur="80"/>
                                        <p:tgtEl>
                                          <p:spTgt spid="4342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80"/>
                                        <p:tgtEl>
                                          <p:spTgt spid="4342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1" dur="80"/>
                                        <p:tgtEl>
                                          <p:spTgt spid="434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2" dur="80"/>
                                        <p:tgtEl>
                                          <p:spTgt spid="434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80"/>
                                        <p:tgtEl>
                                          <p:spTgt spid="434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8" dur="80"/>
                                        <p:tgtEl>
                                          <p:spTgt spid="4342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9" dur="80"/>
                                        <p:tgtEl>
                                          <p:spTgt spid="4342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80"/>
                                        <p:tgtEl>
                                          <p:spTgt spid="4342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5" dur="80"/>
                                        <p:tgtEl>
                                          <p:spTgt spid="434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6" dur="80"/>
                                        <p:tgtEl>
                                          <p:spTgt spid="434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80"/>
                                        <p:tgtEl>
                                          <p:spTgt spid="434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2" dur="80"/>
                                        <p:tgtEl>
                                          <p:spTgt spid="434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3" dur="80"/>
                                        <p:tgtEl>
                                          <p:spTgt spid="434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80"/>
                                        <p:tgtEl>
                                          <p:spTgt spid="434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9" dur="80"/>
                                        <p:tgtEl>
                                          <p:spTgt spid="434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0" dur="80"/>
                                        <p:tgtEl>
                                          <p:spTgt spid="434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80"/>
                                        <p:tgtEl>
                                          <p:spTgt spid="434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6" dur="80"/>
                                        <p:tgtEl>
                                          <p:spTgt spid="4342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7" dur="80"/>
                                        <p:tgtEl>
                                          <p:spTgt spid="4342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8" dur="80"/>
                                        <p:tgtEl>
                                          <p:spTgt spid="4342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3" dur="80"/>
                                        <p:tgtEl>
                                          <p:spTgt spid="4342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4" dur="80"/>
                                        <p:tgtEl>
                                          <p:spTgt spid="4342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80"/>
                                        <p:tgtEl>
                                          <p:spTgt spid="4342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0" dur="80"/>
                                        <p:tgtEl>
                                          <p:spTgt spid="434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1" dur="80"/>
                                        <p:tgtEl>
                                          <p:spTgt spid="434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2" dur="80"/>
                                        <p:tgtEl>
                                          <p:spTgt spid="434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7" dur="80"/>
                                        <p:tgtEl>
                                          <p:spTgt spid="434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8" dur="80"/>
                                        <p:tgtEl>
                                          <p:spTgt spid="434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9" dur="80"/>
                                        <p:tgtEl>
                                          <p:spTgt spid="434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4" dur="80"/>
                                        <p:tgtEl>
                                          <p:spTgt spid="4342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5" dur="80"/>
                                        <p:tgtEl>
                                          <p:spTgt spid="4342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6" dur="80"/>
                                        <p:tgtEl>
                                          <p:spTgt spid="4342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1" dur="80"/>
                                        <p:tgtEl>
                                          <p:spTgt spid="4342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2" dur="80"/>
                                        <p:tgtEl>
                                          <p:spTgt spid="4342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3" dur="80"/>
                                        <p:tgtEl>
                                          <p:spTgt spid="4342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8" dur="80"/>
                                        <p:tgtEl>
                                          <p:spTgt spid="4342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9" dur="80"/>
                                        <p:tgtEl>
                                          <p:spTgt spid="4342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0" dur="80"/>
                                        <p:tgtEl>
                                          <p:spTgt spid="4342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5" dur="80"/>
                                        <p:tgtEl>
                                          <p:spTgt spid="4342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6" dur="80"/>
                                        <p:tgtEl>
                                          <p:spTgt spid="4342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7" dur="80"/>
                                        <p:tgtEl>
                                          <p:spTgt spid="4342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9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81" dur="500" fill="hold"/>
                                        <p:tgtEl>
                                          <p:spTgt spid="434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82" dur="500" fill="hold"/>
                                        <p:tgtEl>
                                          <p:spTgt spid="434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3" dur="500" fill="hold"/>
                                        <p:tgtEl>
                                          <p:spTgt spid="434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4" dur="500" fill="hold"/>
                                        <p:tgtEl>
                                          <p:spTgt spid="434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19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88" dur="500" fill="hold"/>
                                        <p:tgtEl>
                                          <p:spTgt spid="434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89" dur="500" fill="hold"/>
                                        <p:tgtEl>
                                          <p:spTgt spid="434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90" dur="500" fill="hold"/>
                                        <p:tgtEl>
                                          <p:spTgt spid="434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1" dur="500" fill="hold"/>
                                        <p:tgtEl>
                                          <p:spTgt spid="434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19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95" dur="500" fill="hold"/>
                                        <p:tgtEl>
                                          <p:spTgt spid="434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96" dur="500" fill="hold"/>
                                        <p:tgtEl>
                                          <p:spTgt spid="434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97" dur="500" fill="hold"/>
                                        <p:tgtEl>
                                          <p:spTgt spid="434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8" dur="500" fill="hold"/>
                                        <p:tgtEl>
                                          <p:spTgt spid="434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19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202" dur="500" fill="hold"/>
                                        <p:tgtEl>
                                          <p:spTgt spid="434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3" dur="500" fill="hold"/>
                                        <p:tgtEl>
                                          <p:spTgt spid="434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4" dur="500" fill="hold"/>
                                        <p:tgtEl>
                                          <p:spTgt spid="434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5" dur="500" fill="hold"/>
                                        <p:tgtEl>
                                          <p:spTgt spid="434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19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209" dur="500" fill="hold"/>
                                        <p:tgtEl>
                                          <p:spTgt spid="434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10" dur="500" fill="hold"/>
                                        <p:tgtEl>
                                          <p:spTgt spid="434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1" dur="500" fill="hold"/>
                                        <p:tgtEl>
                                          <p:spTgt spid="434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2" dur="500" fill="hold"/>
                                        <p:tgtEl>
                                          <p:spTgt spid="434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216" dur="500" fill="hold"/>
                                        <p:tgtEl>
                                          <p:spTgt spid="434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17" dur="500" fill="hold"/>
                                        <p:tgtEl>
                                          <p:spTgt spid="434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8" dur="500" fill="hold"/>
                                        <p:tgtEl>
                                          <p:spTgt spid="434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9" dur="500" fill="hold"/>
                                        <p:tgtEl>
                                          <p:spTgt spid="434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223" dur="500" fill="hold"/>
                                        <p:tgtEl>
                                          <p:spTgt spid="434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24" dur="500" fill="hold"/>
                                        <p:tgtEl>
                                          <p:spTgt spid="434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25" dur="500" fill="hold"/>
                                        <p:tgtEl>
                                          <p:spTgt spid="434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6" dur="500" fill="hold"/>
                                        <p:tgtEl>
                                          <p:spTgt spid="434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230" dur="500" fill="hold"/>
                                        <p:tgtEl>
                                          <p:spTgt spid="434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31" dur="500" fill="hold"/>
                                        <p:tgtEl>
                                          <p:spTgt spid="434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32" dur="500" fill="hold"/>
                                        <p:tgtEl>
                                          <p:spTgt spid="434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3" dur="500" fill="hold"/>
                                        <p:tgtEl>
                                          <p:spTgt spid="434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19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237" dur="500" fill="hold"/>
                                        <p:tgtEl>
                                          <p:spTgt spid="434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38" dur="500" fill="hold"/>
                                        <p:tgtEl>
                                          <p:spTgt spid="434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39" dur="500" fill="hold"/>
                                        <p:tgtEl>
                                          <p:spTgt spid="434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0" dur="500" fill="hold"/>
                                        <p:tgtEl>
                                          <p:spTgt spid="434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19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244" dur="500" fill="hold"/>
                                        <p:tgtEl>
                                          <p:spTgt spid="434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45" dur="500" fill="hold"/>
                                        <p:tgtEl>
                                          <p:spTgt spid="434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6" dur="500" fill="hold"/>
                                        <p:tgtEl>
                                          <p:spTgt spid="434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7" dur="500" fill="hold"/>
                                        <p:tgtEl>
                                          <p:spTgt spid="434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8" fill="hold">
                      <p:stCondLst>
                        <p:cond delay="indefinite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presetID="19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251" dur="500" fill="hold"/>
                                        <p:tgtEl>
                                          <p:spTgt spid="434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52" dur="500" fill="hold"/>
                                        <p:tgtEl>
                                          <p:spTgt spid="434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53" dur="500" fill="hold"/>
                                        <p:tgtEl>
                                          <p:spTgt spid="434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4" dur="500" fill="hold"/>
                                        <p:tgtEl>
                                          <p:spTgt spid="434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19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258" dur="500" fill="hold"/>
                                        <p:tgtEl>
                                          <p:spTgt spid="434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59" dur="500" fill="hold"/>
                                        <p:tgtEl>
                                          <p:spTgt spid="434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60" dur="500" fill="hold"/>
                                        <p:tgtEl>
                                          <p:spTgt spid="434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1" dur="500" fill="hold"/>
                                        <p:tgtEl>
                                          <p:spTgt spid="434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2" fill="hold">
                      <p:stCondLst>
                        <p:cond delay="indefinite"/>
                      </p:stCondLst>
                      <p:childTnLst>
                        <p:par>
                          <p:cTn id="263" fill="hold">
                            <p:stCondLst>
                              <p:cond delay="0"/>
                            </p:stCondLst>
                            <p:childTnLst>
                              <p:par>
                                <p:cTn id="264" presetID="19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265" dur="500" fill="hold"/>
                                        <p:tgtEl>
                                          <p:spTgt spid="4342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66" dur="500" fill="hold"/>
                                        <p:tgtEl>
                                          <p:spTgt spid="4342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67" dur="500" fill="hold"/>
                                        <p:tgtEl>
                                          <p:spTgt spid="4342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8" dur="500" fill="hold"/>
                                        <p:tgtEl>
                                          <p:spTgt spid="4342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9" fill="hold">
                      <p:stCondLst>
                        <p:cond delay="indefinite"/>
                      </p:stCondLst>
                      <p:childTnLst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3" dur="500" fill="hold"/>
                                        <p:tgtEl>
                                          <p:spTgt spid="434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4" dur="500" fill="hold"/>
                                        <p:tgtEl>
                                          <p:spTgt spid="434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5" fill="hold">
                      <p:stCondLst>
                        <p:cond delay="indefinite"/>
                      </p:stCondLst>
                      <p:childTnLst>
                        <p:par>
                          <p:cTn id="276" fill="hold">
                            <p:stCondLst>
                              <p:cond delay="0"/>
                            </p:stCondLst>
                            <p:childTnLst>
                              <p:par>
                                <p:cTn id="2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9" dur="500" fill="hold"/>
                                        <p:tgtEl>
                                          <p:spTgt spid="434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0" dur="500" fill="hold"/>
                                        <p:tgtEl>
                                          <p:spTgt spid="434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1" fill="hold">
                      <p:stCondLst>
                        <p:cond delay="indefinite"/>
                      </p:stCondLst>
                      <p:childTnLst>
                        <p:par>
                          <p:cTn id="282" fill="hold">
                            <p:stCondLst>
                              <p:cond delay="0"/>
                            </p:stCondLst>
                            <p:childTnLst>
                              <p:par>
                                <p:cTn id="2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5" dur="500" fill="hold"/>
                                        <p:tgtEl>
                                          <p:spTgt spid="434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6" dur="500" fill="hold"/>
                                        <p:tgtEl>
                                          <p:spTgt spid="434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4220" grpId="0" build="allAtOnce"/>
      <p:bldP spid="434221" grpId="0" build="allAtOnce"/>
      <p:bldP spid="434222" grpId="0" build="allAtOnce"/>
      <p:bldP spid="434223" grpId="0" build="allAtOnce"/>
      <p:bldP spid="434224" grpId="0" build="allAtOnce"/>
      <p:bldP spid="434225" grpId="0" build="allAtOnce"/>
      <p:bldP spid="434226" grpId="0" build="allAtOnce"/>
      <p:bldP spid="434227" grpId="0" build="allAtOnce"/>
      <p:bldP spid="434228" grpId="0" build="allAtOnce"/>
      <p:bldP spid="434229" grpId="0" build="allAtOnce"/>
      <p:bldP spid="434230" grpId="0" build="allAtOnce"/>
      <p:bldP spid="434231" grpId="0" build="allAtOnce"/>
      <p:bldP spid="434233" grpId="0"/>
      <p:bldP spid="434235" grpId="0"/>
      <p:bldP spid="434236" grpId="0"/>
      <p:bldP spid="434237" grpId="0"/>
      <p:bldP spid="434238" grpId="0"/>
      <p:bldP spid="434239" grpId="0"/>
      <p:bldP spid="434240" grpId="0"/>
      <p:bldP spid="434241" grpId="0"/>
      <p:bldP spid="434242" grpId="0"/>
      <p:bldP spid="434243" grpId="0"/>
      <p:bldP spid="434244" grpId="0" animBg="1"/>
      <p:bldP spid="434245" grpId="0" animBg="1"/>
      <p:bldP spid="43424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668338"/>
          </a:xfrm>
        </p:spPr>
        <p:txBody>
          <a:bodyPr/>
          <a:lstStyle/>
          <a:p>
            <a:r>
              <a:rPr lang="ru-RU" sz="3000" b="1"/>
              <a:t>Самостоятельная работа</a:t>
            </a:r>
          </a:p>
        </p:txBody>
      </p:sp>
      <p:sp>
        <p:nvSpPr>
          <p:cNvPr id="43520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196975"/>
            <a:ext cx="8362950" cy="4968875"/>
          </a:xfrm>
        </p:spPr>
        <p:txBody>
          <a:bodyPr/>
          <a:lstStyle/>
          <a:p>
            <a:r>
              <a:rPr lang="ru-RU" sz="2800" b="1" u="sng">
                <a:solidFill>
                  <a:schemeClr val="bg2"/>
                </a:solidFill>
              </a:rPr>
              <a:t>На 3.</a:t>
            </a:r>
          </a:p>
          <a:p>
            <a:pPr algn="ctr">
              <a:buFont typeface="Wingdings" pitchFamily="2" charset="2"/>
              <a:buNone/>
            </a:pPr>
            <a:r>
              <a:rPr lang="ru-RU" sz="2500" b="1" i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КАРТОЧКА № 1</a:t>
            </a:r>
          </a:p>
          <a:p>
            <a:pPr algn="ctr">
              <a:buFont typeface="Wingdings" pitchFamily="2" charset="2"/>
              <a:buNone/>
            </a:pPr>
            <a:r>
              <a:rPr lang="ru-RU" sz="2200"/>
              <a:t>Вставьте пропущенные буквы</a:t>
            </a:r>
          </a:p>
        </p:txBody>
      </p:sp>
      <p:graphicFrame>
        <p:nvGraphicFramePr>
          <p:cNvPr id="435686" name="Group 486"/>
          <p:cNvGraphicFramePr>
            <a:graphicFrameLocks noGrp="1"/>
          </p:cNvGraphicFramePr>
          <p:nvPr>
            <p:ph sz="half" idx="2"/>
          </p:nvPr>
        </p:nvGraphicFramePr>
        <p:xfrm>
          <a:off x="1116013" y="2636838"/>
          <a:ext cx="7129462" cy="3674745"/>
        </p:xfrm>
        <a:graphic>
          <a:graphicData uri="http://schemas.openxmlformats.org/drawingml/2006/table">
            <a:tbl>
              <a:tblPr/>
              <a:tblGrid>
                <a:gridCol w="2363787"/>
                <a:gridCol w="2389188"/>
                <a:gridCol w="2376487"/>
              </a:tblGrid>
              <a:tr h="5048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соб_ру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ат</a:t>
                      </a:r>
                      <a:r>
                        <a:rPr kumimoji="0" lang="ru-RU" sz="20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реть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заб_раю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</a:t>
                      </a:r>
                      <a:r>
                        <a:rPr kumimoji="0" lang="ru-RU" sz="20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лить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выт_реть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заб_ру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раст_реть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зап_раю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подб_раю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нат_раю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зад_раю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бл_стящий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сд_ру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разб_раю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бл_стающий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бл_стеть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расст_лаю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ум_рать.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забл_стать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выд_ру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зам_реть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уб_ру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изб_рать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соб_ратель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выт_раю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приб</a:t>
                      </a:r>
                      <a:r>
                        <a:rPr kumimoji="0" lang="ru-RU" sz="20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ет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выт_рать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435687" name="Picture 487" descr="clipgooff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02450" y="333375"/>
            <a:ext cx="1939925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5688" name="Rectangle 488"/>
          <p:cNvSpPr>
            <a:spLocks noChangeArrowheads="1"/>
          </p:cNvSpPr>
          <p:nvPr/>
        </p:nvSpPr>
        <p:spPr bwMode="auto">
          <a:xfrm>
            <a:off x="8316913" y="2133600"/>
            <a:ext cx="503237" cy="5857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6000" b="1">
                <a:solidFill>
                  <a:srgbClr val="CC3300"/>
                </a:solidFill>
              </a:rPr>
              <a:t>3</a:t>
            </a:r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5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523875"/>
          </a:xfrm>
        </p:spPr>
        <p:txBody>
          <a:bodyPr/>
          <a:lstStyle/>
          <a:p>
            <a:r>
              <a:rPr lang="ru-RU" sz="3000" b="1"/>
              <a:t>Самостоятельная работа</a:t>
            </a:r>
          </a:p>
        </p:txBody>
      </p:sp>
      <p:sp>
        <p:nvSpPr>
          <p:cNvPr id="4515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628775"/>
            <a:ext cx="8362950" cy="4537075"/>
          </a:xfrm>
        </p:spPr>
        <p:txBody>
          <a:bodyPr/>
          <a:lstStyle/>
          <a:p>
            <a:r>
              <a:rPr lang="ru-RU" sz="2800" b="1" u="sng">
                <a:solidFill>
                  <a:schemeClr val="bg2"/>
                </a:solidFill>
              </a:rPr>
              <a:t>На 4 и 5.</a:t>
            </a:r>
          </a:p>
          <a:p>
            <a:pPr algn="ctr">
              <a:buFont typeface="Wingdings" pitchFamily="2" charset="2"/>
              <a:buNone/>
            </a:pPr>
            <a:endParaRPr lang="ru-RU" sz="2500" b="1" i="1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buFont typeface="Wingdings" pitchFamily="2" charset="2"/>
              <a:buNone/>
            </a:pPr>
            <a:r>
              <a:rPr lang="ru-RU" sz="2500" b="1" i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КАРТОЧКА № 2</a:t>
            </a:r>
          </a:p>
          <a:p>
            <a:pPr algn="ctr">
              <a:buFont typeface="Wingdings" pitchFamily="2" charset="2"/>
              <a:buNone/>
            </a:pPr>
            <a:r>
              <a:rPr lang="ru-RU" sz="2200"/>
              <a:t>Распределите слова на две колонки: в одну – с чередующимися гласными в корнях, в другую – с проверяемыми гласными в корнях.</a:t>
            </a:r>
          </a:p>
        </p:txBody>
      </p:sp>
      <p:graphicFrame>
        <p:nvGraphicFramePr>
          <p:cNvPr id="451688" name="Group 104"/>
          <p:cNvGraphicFramePr>
            <a:graphicFrameLocks noGrp="1"/>
          </p:cNvGraphicFramePr>
          <p:nvPr>
            <p:ph sz="half" idx="2"/>
          </p:nvPr>
        </p:nvGraphicFramePr>
        <p:xfrm>
          <a:off x="684213" y="4508500"/>
          <a:ext cx="7775575" cy="1490028"/>
        </p:xfrm>
        <a:graphic>
          <a:graphicData uri="http://schemas.openxmlformats.org/drawingml/2006/table">
            <a:tbl>
              <a:tblPr/>
              <a:tblGrid>
                <a:gridCol w="4083050"/>
                <a:gridCol w="3692525"/>
              </a:tblGrid>
              <a:tr h="650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чередующимися гласными в корнях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проверяемыми гласными корня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788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451689" name="Picture 105" descr="clipco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825" y="620713"/>
            <a:ext cx="372427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1690" name="Rectangle 106"/>
          <p:cNvSpPr>
            <a:spLocks noChangeArrowheads="1"/>
          </p:cNvSpPr>
          <p:nvPr/>
        </p:nvSpPr>
        <p:spPr bwMode="auto">
          <a:xfrm rot="530509">
            <a:off x="5499100" y="976313"/>
            <a:ext cx="6477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000" b="1">
                <a:solidFill>
                  <a:srgbClr val="006666"/>
                </a:solidFill>
              </a:rPr>
              <a:t>4</a:t>
            </a:r>
          </a:p>
        </p:txBody>
      </p:sp>
      <p:sp>
        <p:nvSpPr>
          <p:cNvPr id="451691" name="Rectangle 107"/>
          <p:cNvSpPr>
            <a:spLocks noChangeArrowheads="1"/>
          </p:cNvSpPr>
          <p:nvPr/>
        </p:nvSpPr>
        <p:spPr bwMode="auto">
          <a:xfrm rot="530509">
            <a:off x="4706938" y="1192213"/>
            <a:ext cx="6477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000" b="1">
                <a:solidFill>
                  <a:schemeClr val="bg2"/>
                </a:solidFill>
              </a:rPr>
              <a:t>5</a:t>
            </a:r>
          </a:p>
        </p:txBody>
      </p:sp>
      <p:sp>
        <p:nvSpPr>
          <p:cNvPr id="451692" name="Rectangle 108"/>
          <p:cNvSpPr>
            <a:spLocks noChangeArrowheads="1"/>
          </p:cNvSpPr>
          <p:nvPr/>
        </p:nvSpPr>
        <p:spPr bwMode="auto">
          <a:xfrm rot="530509">
            <a:off x="5715000" y="1624013"/>
            <a:ext cx="6477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000" b="1">
                <a:solidFill>
                  <a:srgbClr val="CC3300"/>
                </a:solidFill>
              </a:rPr>
              <a:t>5</a:t>
            </a:r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6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523875"/>
          </a:xfrm>
        </p:spPr>
        <p:txBody>
          <a:bodyPr/>
          <a:lstStyle/>
          <a:p>
            <a:r>
              <a:rPr lang="ru-RU" sz="4000"/>
              <a:t>Слова для разбора </a:t>
            </a:r>
          </a:p>
        </p:txBody>
      </p:sp>
      <p:sp>
        <p:nvSpPr>
          <p:cNvPr id="453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25538"/>
            <a:ext cx="8964613" cy="5589587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/>
              <a:t>     </a:t>
            </a:r>
            <a:r>
              <a:rPr lang="ru-RU" sz="2400"/>
              <a:t>Соб</a:t>
            </a:r>
            <a:r>
              <a:rPr lang="ru-RU" sz="2400">
                <a:solidFill>
                  <a:srgbClr val="CC3300"/>
                </a:solidFill>
              </a:rPr>
              <a:t>_</a:t>
            </a:r>
            <a:r>
              <a:rPr lang="ru-RU" sz="2400"/>
              <a:t>ру ко</a:t>
            </a:r>
            <a:r>
              <a:rPr lang="ru-RU" sz="2400">
                <a:solidFill>
                  <a:srgbClr val="CC3300"/>
                </a:solidFill>
              </a:rPr>
              <a:t>_</a:t>
            </a:r>
            <a:r>
              <a:rPr lang="ru-RU" sz="2400"/>
              <a:t>екцию, сп</a:t>
            </a:r>
            <a:r>
              <a:rPr lang="ru-RU" sz="2400">
                <a:solidFill>
                  <a:srgbClr val="CC3300"/>
                </a:solidFill>
              </a:rPr>
              <a:t>_</a:t>
            </a:r>
            <a:r>
              <a:rPr lang="ru-RU" sz="2400"/>
              <a:t>шу на работу, зап</a:t>
            </a:r>
            <a:r>
              <a:rPr lang="ru-RU" sz="2400">
                <a:solidFill>
                  <a:srgbClr val="CC3300"/>
                </a:solidFill>
              </a:rPr>
              <a:t>_</a:t>
            </a:r>
            <a:r>
              <a:rPr lang="ru-RU" sz="2400"/>
              <a:t>вать водой, пост</a:t>
            </a:r>
            <a:r>
              <a:rPr lang="ru-RU" sz="2400" u="sng"/>
              <a:t>  </a:t>
            </a:r>
            <a:r>
              <a:rPr lang="ru-RU" sz="2400"/>
              <a:t>лить простыню, раст</a:t>
            </a:r>
            <a:r>
              <a:rPr lang="ru-RU" sz="2400">
                <a:solidFill>
                  <a:srgbClr val="CC3300"/>
                </a:solidFill>
              </a:rPr>
              <a:t>_</a:t>
            </a:r>
            <a:r>
              <a:rPr lang="ru-RU" sz="2400"/>
              <a:t>реть в порош</a:t>
            </a:r>
            <a:r>
              <a:rPr lang="ru-RU" sz="2400" b="1" u="sng">
                <a:solidFill>
                  <a:srgbClr val="CC3300"/>
                </a:solidFill>
              </a:rPr>
              <a:t>  </a:t>
            </a:r>
            <a:r>
              <a:rPr lang="ru-RU" sz="2400"/>
              <a:t>к бл</a:t>
            </a:r>
            <a:r>
              <a:rPr lang="ru-RU" sz="2400">
                <a:solidFill>
                  <a:srgbClr val="CC3300"/>
                </a:solidFill>
              </a:rPr>
              <a:t>_</a:t>
            </a:r>
            <a:r>
              <a:rPr lang="ru-RU" sz="2400"/>
              <a:t>стеть на со</a:t>
            </a:r>
            <a:r>
              <a:rPr lang="ru-RU" sz="2400">
                <a:solidFill>
                  <a:srgbClr val="CC3300"/>
                </a:solidFill>
              </a:rPr>
              <a:t>_</a:t>
            </a:r>
            <a:r>
              <a:rPr lang="ru-RU" sz="2400"/>
              <a:t>нце, выб</a:t>
            </a:r>
            <a:r>
              <a:rPr lang="ru-RU" sz="2400">
                <a:solidFill>
                  <a:srgbClr val="CC3300"/>
                </a:solidFill>
              </a:rPr>
              <a:t>_</a:t>
            </a:r>
            <a:r>
              <a:rPr lang="ru-RU" sz="2400"/>
              <a:t>раю ка</a:t>
            </a:r>
            <a:r>
              <a:rPr lang="ru-RU" sz="2400">
                <a:solidFill>
                  <a:srgbClr val="CC3300"/>
                </a:solidFill>
              </a:rPr>
              <a:t>_</a:t>
            </a:r>
            <a:r>
              <a:rPr lang="ru-RU" sz="2400"/>
              <a:t>ету, выт</a:t>
            </a:r>
            <a:r>
              <a:rPr lang="ru-RU" sz="2400">
                <a:solidFill>
                  <a:srgbClr val="CC3300"/>
                </a:solidFill>
              </a:rPr>
              <a:t>_</a:t>
            </a:r>
            <a:r>
              <a:rPr lang="ru-RU" sz="2400"/>
              <a:t>реть п</a:t>
            </a:r>
            <a:r>
              <a:rPr lang="ru-RU" sz="2400">
                <a:solidFill>
                  <a:srgbClr val="CC3300"/>
                </a:solidFill>
              </a:rPr>
              <a:t>_</a:t>
            </a:r>
            <a:r>
              <a:rPr lang="ru-RU" sz="2400"/>
              <a:t>тно, изб</a:t>
            </a:r>
            <a:r>
              <a:rPr lang="ru-RU" sz="2400">
                <a:solidFill>
                  <a:srgbClr val="CC3300"/>
                </a:solidFill>
              </a:rPr>
              <a:t>_</a:t>
            </a:r>
            <a:r>
              <a:rPr lang="ru-RU" sz="2400"/>
              <a:t>рательная к</a:t>
            </a:r>
            <a:r>
              <a:rPr lang="ru-RU" sz="2400">
                <a:solidFill>
                  <a:srgbClr val="CC3300"/>
                </a:solidFill>
              </a:rPr>
              <a:t>_</a:t>
            </a:r>
            <a:r>
              <a:rPr lang="ru-RU" sz="2400"/>
              <a:t>мпания, бл</a:t>
            </a:r>
            <a:r>
              <a:rPr lang="ru-RU" sz="2400">
                <a:solidFill>
                  <a:srgbClr val="CC3300"/>
                </a:solidFill>
              </a:rPr>
              <a:t>_</a:t>
            </a:r>
            <a:r>
              <a:rPr lang="ru-RU" sz="2400"/>
              <a:t>стящий ответ, ум</a:t>
            </a:r>
            <a:r>
              <a:rPr lang="ru-RU" sz="2400">
                <a:solidFill>
                  <a:srgbClr val="CC3300"/>
                </a:solidFill>
              </a:rPr>
              <a:t>_</a:t>
            </a:r>
            <a:r>
              <a:rPr lang="ru-RU" sz="2400"/>
              <a:t>рать от нет</a:t>
            </a:r>
            <a:r>
              <a:rPr lang="ru-RU" sz="2400">
                <a:solidFill>
                  <a:srgbClr val="CC3300"/>
                </a:solidFill>
              </a:rPr>
              <a:t>_</a:t>
            </a:r>
            <a:r>
              <a:rPr lang="ru-RU" sz="2400"/>
              <a:t>рпения, прим</a:t>
            </a:r>
            <a:r>
              <a:rPr lang="ru-RU" sz="2400">
                <a:solidFill>
                  <a:srgbClr val="CC3300"/>
                </a:solidFill>
              </a:rPr>
              <a:t>_</a:t>
            </a:r>
            <a:r>
              <a:rPr lang="ru-RU" sz="2400"/>
              <a:t>рять к</a:t>
            </a:r>
            <a:r>
              <a:rPr lang="ru-RU" sz="2400">
                <a:solidFill>
                  <a:srgbClr val="CC3300"/>
                </a:solidFill>
              </a:rPr>
              <a:t>_</a:t>
            </a:r>
            <a:r>
              <a:rPr lang="ru-RU" sz="2400"/>
              <a:t>стюм, прим</a:t>
            </a:r>
            <a:r>
              <a:rPr lang="ru-RU" sz="2400">
                <a:solidFill>
                  <a:srgbClr val="CC3300"/>
                </a:solidFill>
              </a:rPr>
              <a:t>_</a:t>
            </a:r>
            <a:r>
              <a:rPr lang="ru-RU" sz="2400"/>
              <a:t>рить поссорившихся друзей, соб</a:t>
            </a:r>
            <a:r>
              <a:rPr lang="ru-RU" sz="2400">
                <a:solidFill>
                  <a:srgbClr val="CC3300"/>
                </a:solidFill>
              </a:rPr>
              <a:t>_</a:t>
            </a:r>
            <a:r>
              <a:rPr lang="ru-RU" sz="2400"/>
              <a:t>ратель марок, зап</a:t>
            </a:r>
            <a:r>
              <a:rPr lang="ru-RU" sz="2400">
                <a:solidFill>
                  <a:srgbClr val="CC3300"/>
                </a:solidFill>
              </a:rPr>
              <a:t>_</a:t>
            </a:r>
            <a:r>
              <a:rPr lang="ru-RU" sz="2400"/>
              <a:t>вать песню, сп</a:t>
            </a:r>
            <a:r>
              <a:rPr lang="ru-RU" sz="2400">
                <a:solidFill>
                  <a:srgbClr val="CC3300"/>
                </a:solidFill>
              </a:rPr>
              <a:t>_</a:t>
            </a:r>
            <a:r>
              <a:rPr lang="ru-RU" sz="2400"/>
              <a:t>шу задачу, ч</a:t>
            </a:r>
            <a:r>
              <a:rPr lang="ru-RU" sz="2400">
                <a:solidFill>
                  <a:srgbClr val="CC3300"/>
                </a:solidFill>
              </a:rPr>
              <a:t>_</a:t>
            </a:r>
            <a:r>
              <a:rPr lang="ru-RU" sz="2400"/>
              <a:t>стота пульса, ч</a:t>
            </a:r>
            <a:r>
              <a:rPr lang="ru-RU" sz="2400">
                <a:solidFill>
                  <a:srgbClr val="CC3300"/>
                </a:solidFill>
              </a:rPr>
              <a:t>_</a:t>
            </a:r>
            <a:r>
              <a:rPr lang="ru-RU" sz="2400"/>
              <a:t>стота комнаты, посветить фонарем, посв</a:t>
            </a:r>
            <a:r>
              <a:rPr lang="ru-RU" sz="2400">
                <a:solidFill>
                  <a:srgbClr val="CC3300"/>
                </a:solidFill>
              </a:rPr>
              <a:t>_</a:t>
            </a:r>
            <a:r>
              <a:rPr lang="ru-RU" sz="2400"/>
              <a:t>тить стихи маме, разв</a:t>
            </a:r>
            <a:r>
              <a:rPr lang="ru-RU" sz="2400">
                <a:solidFill>
                  <a:srgbClr val="CC3300"/>
                </a:solidFill>
              </a:rPr>
              <a:t>_</a:t>
            </a:r>
            <a:r>
              <a:rPr lang="ru-RU" sz="2400"/>
              <a:t>вать память, разв</a:t>
            </a:r>
            <a:r>
              <a:rPr lang="ru-RU" sz="2400">
                <a:solidFill>
                  <a:srgbClr val="CC3300"/>
                </a:solidFill>
              </a:rPr>
              <a:t>_</a:t>
            </a:r>
            <a:r>
              <a:rPr lang="ru-RU" sz="2400"/>
              <a:t>ваться на ветру, быть ст</a:t>
            </a:r>
            <a:r>
              <a:rPr lang="ru-RU" sz="2400">
                <a:solidFill>
                  <a:srgbClr val="CC3300"/>
                </a:solidFill>
              </a:rPr>
              <a:t>_</a:t>
            </a:r>
            <a:r>
              <a:rPr lang="ru-RU" sz="2400"/>
              <a:t>рожилом, строжить дачу, ув</a:t>
            </a:r>
            <a:r>
              <a:rPr lang="ru-RU" sz="2400">
                <a:solidFill>
                  <a:srgbClr val="CC3300"/>
                </a:solidFill>
              </a:rPr>
              <a:t>_</a:t>
            </a:r>
            <a:r>
              <a:rPr lang="ru-RU" sz="2400"/>
              <a:t>дал Петю, ув</a:t>
            </a:r>
            <a:r>
              <a:rPr lang="ru-RU" sz="2400">
                <a:solidFill>
                  <a:srgbClr val="CC3300"/>
                </a:solidFill>
              </a:rPr>
              <a:t>_</a:t>
            </a:r>
            <a:r>
              <a:rPr lang="ru-RU" sz="2400"/>
              <a:t>дал цветок, ст</a:t>
            </a:r>
            <a:r>
              <a:rPr lang="ru-RU" sz="2400">
                <a:solidFill>
                  <a:srgbClr val="CC3300"/>
                </a:solidFill>
              </a:rPr>
              <a:t>_</a:t>
            </a:r>
            <a:r>
              <a:rPr lang="ru-RU" sz="2400"/>
              <a:t>ранные дж</a:t>
            </a:r>
            <a:r>
              <a:rPr lang="ru-RU" sz="2400">
                <a:solidFill>
                  <a:srgbClr val="CC3300"/>
                </a:solidFill>
              </a:rPr>
              <a:t>_</a:t>
            </a:r>
            <a:r>
              <a:rPr lang="ru-RU" sz="2400"/>
              <a:t>нсы, зап</a:t>
            </a:r>
            <a:r>
              <a:rPr lang="ru-RU" sz="2400">
                <a:solidFill>
                  <a:srgbClr val="CC3300"/>
                </a:solidFill>
              </a:rPr>
              <a:t>_</a:t>
            </a:r>
            <a:r>
              <a:rPr lang="ru-RU" sz="2400"/>
              <a:t>реть в кл</a:t>
            </a:r>
            <a:r>
              <a:rPr lang="ru-RU" sz="2400">
                <a:solidFill>
                  <a:srgbClr val="CC3300"/>
                </a:solidFill>
              </a:rPr>
              <a:t>_</a:t>
            </a:r>
            <a:r>
              <a:rPr lang="ru-RU" sz="2400"/>
              <a:t>довке, зап</a:t>
            </a:r>
            <a:r>
              <a:rPr lang="ru-RU" sz="2400">
                <a:solidFill>
                  <a:srgbClr val="CC3300"/>
                </a:solidFill>
              </a:rPr>
              <a:t>_</a:t>
            </a:r>
            <a:r>
              <a:rPr lang="ru-RU" sz="2400"/>
              <a:t>вать л</a:t>
            </a:r>
            <a:r>
              <a:rPr lang="ru-RU" sz="2400">
                <a:solidFill>
                  <a:srgbClr val="CC3300"/>
                </a:solidFill>
              </a:rPr>
              <a:t>_</a:t>
            </a:r>
            <a:r>
              <a:rPr lang="ru-RU" sz="2400"/>
              <a:t>карство, зап</a:t>
            </a:r>
            <a:r>
              <a:rPr lang="ru-RU" sz="2400">
                <a:solidFill>
                  <a:srgbClr val="CC3300"/>
                </a:solidFill>
              </a:rPr>
              <a:t>_</a:t>
            </a:r>
            <a:r>
              <a:rPr lang="ru-RU" sz="2400"/>
              <a:t>рать на ключ, зам</a:t>
            </a:r>
            <a:r>
              <a:rPr lang="ru-RU" sz="2400">
                <a:solidFill>
                  <a:srgbClr val="CC3300"/>
                </a:solidFill>
              </a:rPr>
              <a:t>_</a:t>
            </a:r>
            <a:r>
              <a:rPr lang="ru-RU" sz="2400"/>
              <a:t>реть от ужаса, соб</a:t>
            </a:r>
            <a:r>
              <a:rPr lang="ru-RU" sz="2400">
                <a:solidFill>
                  <a:srgbClr val="CC3300"/>
                </a:solidFill>
              </a:rPr>
              <a:t>_</a:t>
            </a:r>
            <a:r>
              <a:rPr lang="ru-RU" sz="2400"/>
              <a:t>рать грибы, бл</a:t>
            </a:r>
            <a:r>
              <a:rPr lang="ru-RU" sz="2400">
                <a:solidFill>
                  <a:srgbClr val="CC3300"/>
                </a:solidFill>
              </a:rPr>
              <a:t>_</a:t>
            </a:r>
            <a:r>
              <a:rPr lang="ru-RU" sz="2400"/>
              <a:t>снуть умом, мета</a:t>
            </a:r>
            <a:r>
              <a:rPr lang="ru-RU" sz="2400">
                <a:solidFill>
                  <a:srgbClr val="CC3300"/>
                </a:solidFill>
              </a:rPr>
              <a:t>_</a:t>
            </a:r>
            <a:r>
              <a:rPr lang="ru-RU" sz="2400"/>
              <a:t>ическая заж</a:t>
            </a:r>
            <a:r>
              <a:rPr lang="ru-RU" sz="2400">
                <a:solidFill>
                  <a:srgbClr val="CC3300"/>
                </a:solidFill>
              </a:rPr>
              <a:t>_</a:t>
            </a:r>
            <a:r>
              <a:rPr lang="ru-RU" sz="2400"/>
              <a:t>галка, ож</a:t>
            </a:r>
            <a:r>
              <a:rPr lang="ru-RU" sz="2400">
                <a:solidFill>
                  <a:srgbClr val="CC3300"/>
                </a:solidFill>
              </a:rPr>
              <a:t>_</a:t>
            </a:r>
            <a:r>
              <a:rPr lang="ru-RU" sz="2400"/>
              <a:t>г руку, расст</a:t>
            </a:r>
            <a:r>
              <a:rPr lang="ru-RU" sz="2400">
                <a:solidFill>
                  <a:srgbClr val="CC3300"/>
                </a:solidFill>
              </a:rPr>
              <a:t>_</a:t>
            </a:r>
            <a:r>
              <a:rPr lang="ru-RU" sz="2400"/>
              <a:t>лать постель, ож</a:t>
            </a:r>
            <a:r>
              <a:rPr lang="ru-RU" sz="2400">
                <a:solidFill>
                  <a:srgbClr val="CC3300"/>
                </a:solidFill>
              </a:rPr>
              <a:t>_</a:t>
            </a:r>
            <a:r>
              <a:rPr lang="ru-RU" sz="2400"/>
              <a:t>г руки, ст</a:t>
            </a:r>
            <a:r>
              <a:rPr lang="ru-RU" sz="2400">
                <a:solidFill>
                  <a:srgbClr val="CC3300"/>
                </a:solidFill>
              </a:rPr>
              <a:t>_</a:t>
            </a:r>
            <a:r>
              <a:rPr lang="ru-RU" sz="2400"/>
              <a:t>лить ц</a:t>
            </a:r>
            <a:r>
              <a:rPr lang="ru-RU" sz="2400">
                <a:solidFill>
                  <a:srgbClr val="CC3300"/>
                </a:solidFill>
              </a:rPr>
              <a:t>_</a:t>
            </a:r>
            <a:r>
              <a:rPr lang="ru-RU" sz="2400"/>
              <a:t>новку, выт</a:t>
            </a:r>
            <a:r>
              <a:rPr lang="ru-RU" sz="2400">
                <a:solidFill>
                  <a:srgbClr val="CC3300"/>
                </a:solidFill>
              </a:rPr>
              <a:t>_</a:t>
            </a:r>
            <a:r>
              <a:rPr lang="ru-RU" sz="2400"/>
              <a:t>райте ноги, поп</a:t>
            </a:r>
            <a:r>
              <a:rPr lang="ru-RU" sz="2400">
                <a:solidFill>
                  <a:srgbClr val="CC3300"/>
                </a:solidFill>
              </a:rPr>
              <a:t>_</a:t>
            </a:r>
            <a:r>
              <a:rPr lang="ru-RU" sz="2400"/>
              <a:t>рчить суп, п</a:t>
            </a:r>
            <a:r>
              <a:rPr lang="ru-RU" sz="2400">
                <a:solidFill>
                  <a:srgbClr val="CC3300"/>
                </a:solidFill>
              </a:rPr>
              <a:t>_</a:t>
            </a:r>
            <a:r>
              <a:rPr lang="ru-RU" sz="2400"/>
              <a:t>ровать на свежем воздухе, вып</a:t>
            </a:r>
            <a:r>
              <a:rPr lang="ru-RU" sz="2400">
                <a:solidFill>
                  <a:srgbClr val="CC3300"/>
                </a:solidFill>
              </a:rPr>
              <a:t>_</a:t>
            </a:r>
            <a:r>
              <a:rPr lang="ru-RU" sz="2400"/>
              <a:t>рает лопатка, какая-то неразб</a:t>
            </a:r>
            <a:r>
              <a:rPr lang="ru-RU" sz="2400">
                <a:solidFill>
                  <a:srgbClr val="CC3300"/>
                </a:solidFill>
              </a:rPr>
              <a:t>_</a:t>
            </a:r>
            <a:r>
              <a:rPr lang="ru-RU" sz="2400"/>
              <a:t>риха, скр</a:t>
            </a:r>
            <a:r>
              <a:rPr lang="ru-RU" sz="2400">
                <a:solidFill>
                  <a:srgbClr val="CC3300"/>
                </a:solidFill>
              </a:rPr>
              <a:t>_</a:t>
            </a:r>
            <a:r>
              <a:rPr lang="ru-RU" sz="2400"/>
              <a:t>петь зубами, скр</a:t>
            </a:r>
            <a:r>
              <a:rPr lang="ru-RU" sz="2400">
                <a:solidFill>
                  <a:srgbClr val="CC3300"/>
                </a:solidFill>
              </a:rPr>
              <a:t>_</a:t>
            </a:r>
            <a:r>
              <a:rPr lang="ru-RU" sz="2400"/>
              <a:t>пить подписью, выж</a:t>
            </a:r>
            <a:r>
              <a:rPr lang="ru-RU" sz="2400">
                <a:solidFill>
                  <a:srgbClr val="CC3300"/>
                </a:solidFill>
              </a:rPr>
              <a:t>_</a:t>
            </a:r>
            <a:r>
              <a:rPr lang="ru-RU" sz="2400"/>
              <a:t>чь знак, выж</a:t>
            </a:r>
            <a:r>
              <a:rPr lang="ru-RU" sz="2400">
                <a:solidFill>
                  <a:srgbClr val="CC3300"/>
                </a:solidFill>
              </a:rPr>
              <a:t>_</a:t>
            </a:r>
            <a:r>
              <a:rPr lang="ru-RU" sz="2400"/>
              <a:t>гание по дереву.</a:t>
            </a:r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4661" name="Picture 5" descr="clipgoofywrite2"/>
          <p:cNvPicPr>
            <a:picLocks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438900" y="4162425"/>
            <a:ext cx="2705100" cy="2695575"/>
          </a:xfrm>
          <a:noFill/>
          <a:ln/>
        </p:spPr>
      </p:pic>
      <p:sp>
        <p:nvSpPr>
          <p:cNvPr id="4546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260350"/>
            <a:ext cx="8229600" cy="865188"/>
          </a:xfrm>
        </p:spPr>
        <p:txBody>
          <a:bodyPr/>
          <a:lstStyle/>
          <a:p>
            <a:r>
              <a:rPr lang="ru-RU" sz="3000" b="1"/>
              <a:t>Подведение итогов урока</a:t>
            </a:r>
          </a:p>
        </p:txBody>
      </p:sp>
      <p:sp>
        <p:nvSpPr>
          <p:cNvPr id="4546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1125538"/>
            <a:ext cx="8229600" cy="4392612"/>
          </a:xfrm>
        </p:spPr>
        <p:txBody>
          <a:bodyPr/>
          <a:lstStyle/>
          <a:p>
            <a:pPr marL="609600" indent="-609600"/>
            <a:r>
              <a:rPr lang="ru-RU" sz="28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Что нового вы узнали на уроке?</a:t>
            </a:r>
          </a:p>
          <a:p>
            <a:pPr marL="609600" indent="-609600"/>
            <a:r>
              <a:rPr lang="ru-RU" sz="2800">
                <a:solidFill>
                  <a:srgbClr val="0066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Как ассоциативное мышление поможет вам запомнить это правило?</a:t>
            </a:r>
          </a:p>
          <a:p>
            <a:pPr marL="609600" indent="-609600"/>
            <a:r>
              <a:rPr lang="ru-RU" sz="28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 какими трудностями вы столкнулись в процессе выполнения заданий?</a:t>
            </a:r>
          </a:p>
          <a:p>
            <a:pPr marL="609600" indent="-609600"/>
            <a:r>
              <a:rPr lang="ru-RU" sz="280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Какие приемы на уроке вам показались интересными, какие нет?</a:t>
            </a:r>
          </a:p>
          <a:p>
            <a:pPr marL="609600" indent="-609600"/>
            <a:r>
              <a:rPr lang="ru-RU" sz="2800">
                <a:solidFill>
                  <a:srgbClr val="00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Какую вы себе оценку ставите за урок?</a:t>
            </a:r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668338"/>
          </a:xfrm>
        </p:spPr>
        <p:txBody>
          <a:bodyPr/>
          <a:lstStyle/>
          <a:p>
            <a:r>
              <a:rPr lang="ru-RU" sz="3000" b="1"/>
              <a:t>Домашнее задание</a:t>
            </a:r>
          </a:p>
        </p:txBody>
      </p:sp>
      <p:sp>
        <p:nvSpPr>
          <p:cNvPr id="455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268413"/>
            <a:ext cx="8229600" cy="45434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500" b="1">
                <a:solidFill>
                  <a:srgbClr val="CC3300"/>
                </a:solidFill>
              </a:rPr>
              <a:t>1. Выучите правило, выполните упр. 471.</a:t>
            </a:r>
          </a:p>
          <a:p>
            <a:pPr>
              <a:buFont typeface="Wingdings" pitchFamily="2" charset="2"/>
              <a:buNone/>
            </a:pPr>
            <a:endParaRPr lang="ru-RU" sz="2500" b="1">
              <a:solidFill>
                <a:srgbClr val="CC3300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ru-RU" sz="2500" b="1">
                <a:solidFill>
                  <a:srgbClr val="CC3300"/>
                </a:solidFill>
              </a:rPr>
              <a:t>2. Задание для любознательных</a:t>
            </a:r>
          </a:p>
          <a:p>
            <a:pPr>
              <a:buFont typeface="Wingdings" pitchFamily="2" charset="2"/>
              <a:buNone/>
            </a:pPr>
            <a:r>
              <a:rPr lang="ru-RU" sz="2000" b="1" i="1"/>
              <a:t>     </a:t>
            </a:r>
            <a:r>
              <a:rPr lang="ru-RU" sz="2400"/>
              <a:t>Ира и Кира - неразлучные друзья. Но вчера они поссорились. Ира сказала, что есть такое слово - собирание и нет слова собрание, а Кира утверждала, что есть слово собрание, но нет слова собирание. Кто из них прав? Разрешите спор двух девочек.</a:t>
            </a:r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3700" name="Picture 4" descr="original_pencil_w"/>
          <p:cNvPicPr>
            <a:picLocks noChangeAspect="1" noChangeArrowheads="1" noCro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300788" y="4572000"/>
            <a:ext cx="3048000" cy="2286000"/>
          </a:xfrm>
          <a:noFill/>
          <a:ln/>
        </p:spPr>
      </p:pic>
      <p:sp>
        <p:nvSpPr>
          <p:cNvPr id="413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450850"/>
          </a:xfrm>
        </p:spPr>
        <p:txBody>
          <a:bodyPr/>
          <a:lstStyle/>
          <a:p>
            <a:r>
              <a:rPr lang="ru-RU" sz="2600" b="1"/>
              <a:t>ЦЕЛИ УРОКА:</a:t>
            </a:r>
          </a:p>
        </p:txBody>
      </p:sp>
      <p:sp>
        <p:nvSpPr>
          <p:cNvPr id="413702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50825" y="1196975"/>
            <a:ext cx="8229600" cy="5113338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arenR"/>
            </a:pPr>
            <a:r>
              <a:rPr lang="ru-RU" sz="2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обучающая: дать понятие об условии выбора орфограммы, составить опорный конс­пект, запомнить корни с чередованием, от­работать навыки правописания на практике, закрепить изученную орфограмму при выпол­нении коллективных, индивидуальных и са­мостоятельных заданий;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arenR"/>
            </a:pPr>
            <a:r>
              <a:rPr lang="ru-RU" sz="24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развивающая: развивать наблюдатель­ность и внимание к слову, любознательность, смекалку, умение аналитически мыслить и быстро ориентироваться при выборе правиль­ного ответа;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arenR"/>
            </a:pPr>
            <a:r>
              <a:rPr lang="ru-RU" sz="240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воспитательная: воспитывать трудолю­бие, внимание друг к другу, доброжелатель­ность, самодисциплину и способность к са­моанализу.</a:t>
            </a:r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6773" name="Picture 5" descr="clipduckd"/>
          <p:cNvPicPr>
            <a:picLocks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04025" y="3141663"/>
            <a:ext cx="2322513" cy="3716337"/>
          </a:xfrm>
          <a:noFill/>
          <a:ln/>
        </p:spPr>
      </p:pic>
      <p:sp>
        <p:nvSpPr>
          <p:cNvPr id="4167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457200"/>
            <a:ext cx="7905750" cy="811213"/>
          </a:xfrm>
        </p:spPr>
        <p:txBody>
          <a:bodyPr/>
          <a:lstStyle/>
          <a:p>
            <a:r>
              <a:rPr lang="ru-RU" sz="3000" b="1"/>
              <a:t>ЭТАПЫ УРОКА</a:t>
            </a:r>
          </a:p>
        </p:txBody>
      </p:sp>
      <p:sp>
        <p:nvSpPr>
          <p:cNvPr id="4167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1484313"/>
            <a:ext cx="8229600" cy="3886200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b="1"/>
              <a:t>Оргмомент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b="1"/>
              <a:t>Проверка домашнего задания (упр. 457) </a:t>
            </a:r>
            <a:r>
              <a:rPr lang="ru-RU"/>
              <a:t>(взаимопроверка + устная проверка сильным учащимся) + запи</a:t>
            </a:r>
            <a:r>
              <a:rPr lang="ru-RU">
                <a:solidFill>
                  <a:schemeClr val="bg1"/>
                </a:solidFill>
              </a:rPr>
              <a:t>сь </a:t>
            </a:r>
            <a:r>
              <a:rPr lang="ru-RU"/>
              <a:t>встретившихся орфограмм в домашнем упражнении (слабым учащимся).</a:t>
            </a:r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8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908050"/>
            <a:ext cx="8424862" cy="3673475"/>
          </a:xfrm>
        </p:spPr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ru-RU" b="1"/>
              <a:t>     Мини-тест (дифференцированный) </a:t>
            </a:r>
            <a:r>
              <a:rPr lang="ru-RU"/>
              <a:t>на проверку теоретических знаний (первые пять вопросов базового уровня (на 3), следующие четыре - повышенного уровня (4, 5).</a:t>
            </a:r>
          </a:p>
        </p:txBody>
      </p:sp>
      <p:pic>
        <p:nvPicPr>
          <p:cNvPr id="444419" name="Picture 3" descr="april1314"/>
          <p:cNvPicPr>
            <a:picLocks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3573463"/>
            <a:ext cx="2178050" cy="2968625"/>
          </a:xfrm>
          <a:noFill/>
          <a:ln/>
        </p:spPr>
      </p:pic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19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49275"/>
            <a:ext cx="8229600" cy="6048375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1. Глагол отвечает на вопросы: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 а) кто? что?; б) каков? чей?; в) что делать? что сделать?.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2. Глагол изменяется: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а) по временам; б) по родам; в) по числам; г) по лицам; д) по падежам.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3. Чаще всего глагол в предложении является: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а) сказуемым; б) подлежащим; в) определением.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4. Какой глагол пишется с </a:t>
            </a:r>
            <a:r>
              <a:rPr lang="ru-RU" sz="2000" b="1" i="1" u="sng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не</a:t>
            </a:r>
            <a:r>
              <a:rPr lang="ru-RU" sz="2000" b="1" i="1" u="sng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слитно?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а) (Не)было; б) (не) волит; в) (не)хватает.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5. Какой глагол совершенного вида?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а) Ненавидеть; б) переделывать; в) решить.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6. Морфологические признаки глагола определяются: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а) по корню; б) по окончанию; в) по приставке.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8. С помощью чего можно изменить вид глагола </a:t>
            </a:r>
            <a:r>
              <a:rPr lang="ru-RU" sz="2000" b="1" i="1" u="sng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насыпать</a:t>
            </a:r>
            <a:r>
              <a:rPr lang="ru-RU" sz="2000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?</a:t>
            </a:r>
            <a:endParaRPr lang="ru-RU" sz="2000" b="1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а) Приставки; б) суффикса; в) ударения.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9. Сколько морфем в глаголе</a:t>
            </a:r>
            <a:r>
              <a:rPr lang="ru-RU" sz="2000" b="1" u="sng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000" b="1" i="1" u="sng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беречь</a:t>
            </a:r>
            <a:r>
              <a:rPr lang="ru-RU" sz="2000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?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а) Две; б) одна.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10. Какой глагол соответствует характеристике: сов. вид, изъявит, наклон., пр. вр., возврати.?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а) смыться; б) улыбнулся бы; в) занялся; г) прислушиваюсь. </a:t>
            </a:r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8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457200"/>
            <a:ext cx="7761287" cy="811213"/>
          </a:xfrm>
        </p:spPr>
        <p:txBody>
          <a:bodyPr/>
          <a:lstStyle/>
          <a:p>
            <a:r>
              <a:rPr lang="ru-RU" sz="3000" b="1"/>
              <a:t>КЛЮЧ К ТЕСТУ</a:t>
            </a:r>
          </a:p>
        </p:txBody>
      </p:sp>
      <p:sp>
        <p:nvSpPr>
          <p:cNvPr id="4218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981200"/>
            <a:ext cx="8229600" cy="3886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ru-RU"/>
          </a:p>
        </p:txBody>
      </p:sp>
      <p:graphicFrame>
        <p:nvGraphicFramePr>
          <p:cNvPr id="442372" name="Group 4"/>
          <p:cNvGraphicFramePr>
            <a:graphicFrameLocks noGrp="1"/>
          </p:cNvGraphicFramePr>
          <p:nvPr>
            <p:ph/>
          </p:nvPr>
        </p:nvGraphicFramePr>
        <p:xfrm>
          <a:off x="468313" y="1484313"/>
          <a:ext cx="8229600" cy="4321175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4321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</a:rPr>
                        <a:t>1</a:t>
                      </a:r>
                      <a:r>
                        <a:rPr kumimoji="0" lang="ru-RU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- в;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</a:rPr>
                        <a:t>2 </a:t>
                      </a:r>
                      <a:r>
                        <a:rPr kumimoji="0" lang="ru-RU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а, б (в пр. вр.), в, г;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</a:rPr>
                        <a:t>3</a:t>
                      </a:r>
                      <a:r>
                        <a:rPr kumimoji="0" lang="ru-RU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- а;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</a:rPr>
                        <a:t>4</a:t>
                      </a:r>
                      <a:r>
                        <a:rPr kumimoji="0" lang="ru-RU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- б;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</a:rPr>
                        <a:t>5 </a:t>
                      </a:r>
                      <a:r>
                        <a:rPr kumimoji="0" lang="ru-RU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в;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9CC00"/>
                        </a:gs>
                        <a:gs pos="100000">
                          <a:srgbClr val="99CC00">
                            <a:gamma/>
                            <a:shade val="46275"/>
                            <a:invGamma/>
                          </a:srgbClr>
                        </a:gs>
                      </a:gsLst>
                      <a:path path="rect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</a:rPr>
                        <a:t>6</a:t>
                      </a:r>
                      <a:r>
                        <a:rPr kumimoji="0" lang="ru-RU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- б;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</a:rPr>
                        <a:t>7</a:t>
                      </a:r>
                      <a:r>
                        <a:rPr kumimoji="0" lang="ru-RU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б;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</a:rPr>
                        <a:t>8</a:t>
                      </a:r>
                      <a:r>
                        <a:rPr kumimoji="0" lang="ru-RU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- в;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</a:rPr>
                        <a:t>9</a:t>
                      </a:r>
                      <a:r>
                        <a:rPr kumimoji="0" lang="ru-RU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- а;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</a:rPr>
                        <a:t>10</a:t>
                      </a:r>
                      <a:r>
                        <a:rPr kumimoji="0" lang="ru-RU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-в.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9CC00"/>
                        </a:gs>
                        <a:gs pos="100000">
                          <a:srgbClr val="99CC00">
                            <a:gamma/>
                            <a:shade val="46275"/>
                            <a:invGamma/>
                          </a:srgbClr>
                        </a:gs>
                      </a:gsLst>
                      <a:path path="rect">
                        <a:fillToRect r="100000" b="100000"/>
                      </a:path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04813"/>
            <a:ext cx="8229600" cy="936625"/>
          </a:xfrm>
        </p:spPr>
        <p:txBody>
          <a:bodyPr/>
          <a:lstStyle/>
          <a:p>
            <a:r>
              <a:rPr lang="ru-RU" sz="3000" b="1"/>
              <a:t>Объяснение нового материала.</a:t>
            </a:r>
          </a:p>
        </p:txBody>
      </p:sp>
      <p:sp>
        <p:nvSpPr>
          <p:cNvPr id="4239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700213"/>
            <a:ext cx="8713787" cy="51577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400"/>
              <a:t>     Для начала расслабимся и вспомним: как говорит ослик? </a:t>
            </a:r>
            <a:r>
              <a:rPr lang="ru-RU" sz="2400" i="1"/>
              <a:t>И-а. </a:t>
            </a:r>
            <a:r>
              <a:rPr lang="ru-RU" sz="2400"/>
              <a:t>Ослик нам сегодня поможет выучить правило правописания </a:t>
            </a:r>
            <a:r>
              <a:rPr lang="ru-RU" sz="2400" b="1" i="1"/>
              <a:t>и </a:t>
            </a:r>
            <a:r>
              <a:rPr lang="ru-RU" sz="2400" i="1"/>
              <a:t>- </a:t>
            </a:r>
            <a:r>
              <a:rPr lang="ru-RU" sz="2400" b="1" i="1"/>
              <a:t>е </a:t>
            </a:r>
            <a:r>
              <a:rPr lang="ru-RU" sz="2400"/>
              <a:t>в корнях с чередованием. Каким образом? А вот смотрите: в слове </a:t>
            </a:r>
            <a:r>
              <a:rPr lang="ru-RU" sz="2400" b="1" i="1"/>
              <a:t>собирал</a:t>
            </a:r>
            <a:r>
              <a:rPr lang="ru-RU" sz="2400" i="1"/>
              <a:t> </a:t>
            </a:r>
            <a:r>
              <a:rPr lang="ru-RU" sz="2400"/>
              <a:t>в корне </a:t>
            </a:r>
            <a:r>
              <a:rPr lang="ru-RU" sz="2400" b="1" i="1"/>
              <a:t>-бир- </a:t>
            </a:r>
            <a:r>
              <a:rPr lang="ru-RU" sz="2400"/>
              <a:t>пишется </a:t>
            </a:r>
            <a:r>
              <a:rPr lang="ru-RU" sz="2400" b="1" i="1"/>
              <a:t>и</a:t>
            </a:r>
            <a:r>
              <a:rPr lang="ru-RU" sz="2400" i="1"/>
              <a:t> </a:t>
            </a:r>
            <a:r>
              <a:rPr lang="ru-RU" sz="2400"/>
              <a:t>потому, что далее идет суффикс </a:t>
            </a:r>
            <a:r>
              <a:rPr lang="ru-RU" sz="2400" i="1"/>
              <a:t>-</a:t>
            </a:r>
            <a:r>
              <a:rPr lang="ru-RU" sz="2400" b="1" i="1"/>
              <a:t>а-</a:t>
            </a:r>
            <a:r>
              <a:rPr lang="ru-RU" sz="2400" i="1"/>
              <a:t>, </a:t>
            </a:r>
            <a:r>
              <a:rPr lang="ru-RU" sz="2400"/>
              <a:t>а в слове </a:t>
            </a:r>
            <a:r>
              <a:rPr lang="ru-RU" sz="2400" b="1" i="1"/>
              <a:t>соберешь</a:t>
            </a:r>
            <a:r>
              <a:rPr lang="ru-RU" sz="2400" i="1"/>
              <a:t> </a:t>
            </a:r>
            <a:r>
              <a:rPr lang="ru-RU" sz="2400"/>
              <a:t>пишется </a:t>
            </a:r>
            <a:r>
              <a:rPr lang="ru-RU" sz="2400" b="1" i="1"/>
              <a:t>е</a:t>
            </a:r>
            <a:r>
              <a:rPr lang="ru-RU" sz="2400" i="1"/>
              <a:t>, </a:t>
            </a:r>
            <a:r>
              <a:rPr lang="ru-RU" sz="2400"/>
              <a:t>потому что суффикса </a:t>
            </a:r>
            <a:r>
              <a:rPr lang="ru-RU" sz="2400" b="1" i="1"/>
              <a:t>-а-</a:t>
            </a:r>
            <a:r>
              <a:rPr lang="ru-RU" sz="2400" i="1"/>
              <a:t> </a:t>
            </a:r>
            <a:r>
              <a:rPr lang="ru-RU" sz="2400"/>
              <a:t>нет. Получается, что если есть </a:t>
            </a:r>
            <a:r>
              <a:rPr lang="ru-RU" sz="2400" b="1" i="1"/>
              <a:t>и </a:t>
            </a:r>
            <a:r>
              <a:rPr lang="ru-RU" sz="2400" b="1"/>
              <a:t>- </a:t>
            </a:r>
            <a:r>
              <a:rPr lang="ru-RU" sz="2400" b="1" i="1"/>
              <a:t>а</a:t>
            </a:r>
            <a:r>
              <a:rPr lang="ru-RU" sz="2400" i="1"/>
              <a:t>, </a:t>
            </a:r>
            <a:r>
              <a:rPr lang="ru-RU" sz="2400"/>
              <a:t>то пишем в корне безударную </a:t>
            </a:r>
            <a:r>
              <a:rPr lang="ru-RU" sz="2400" b="1" i="1"/>
              <a:t>и</a:t>
            </a:r>
            <a:r>
              <a:rPr lang="ru-RU" sz="2400" i="1"/>
              <a:t>, </a:t>
            </a:r>
            <a:r>
              <a:rPr lang="ru-RU" sz="2400"/>
              <a:t>а если ослик молчит (нет </a:t>
            </a:r>
            <a:r>
              <a:rPr lang="ru-RU" sz="2400" b="1" i="1"/>
              <a:t>и </a:t>
            </a:r>
            <a:r>
              <a:rPr lang="ru-RU" sz="2400" i="1"/>
              <a:t>- </a:t>
            </a:r>
            <a:r>
              <a:rPr lang="ru-RU" sz="2400" b="1" i="1"/>
              <a:t>а</a:t>
            </a:r>
            <a:r>
              <a:rPr lang="ru-RU" sz="2400" i="1"/>
              <a:t>), </a:t>
            </a:r>
            <a:r>
              <a:rPr lang="ru-RU" sz="2400"/>
              <a:t>то пишем </a:t>
            </a:r>
            <a:r>
              <a:rPr lang="ru-RU" sz="2400" b="1" i="1"/>
              <a:t>е</a:t>
            </a:r>
            <a:r>
              <a:rPr lang="ru-RU" sz="2400" i="1"/>
              <a:t>. </a:t>
            </a:r>
            <a:r>
              <a:rPr lang="ru-RU" sz="2400"/>
              <a:t>То же самое происходит и с другими словами с подобными корнями. Я вам сейчас спою веселую песенку ослика, а вы выпишите в столбик пары слов, подобных нашему примеру. </a:t>
            </a:r>
            <a:r>
              <a:rPr lang="ru-RU" sz="2400">
                <a:solidFill>
                  <a:srgbClr val="CC3300"/>
                </a:solidFill>
              </a:rPr>
              <a:t>Итак, слушаем:</a:t>
            </a:r>
          </a:p>
        </p:txBody>
      </p:sp>
      <p:pic>
        <p:nvPicPr>
          <p:cNvPr id="423940" name="Picture 4" descr="book_w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732588" y="0"/>
            <a:ext cx="2411412" cy="1741488"/>
          </a:xfrm>
          <a:noFill/>
          <a:ln/>
        </p:spPr>
      </p:pic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99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2599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059113" y="981075"/>
            <a:ext cx="5834062" cy="554355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/>
              <a:t>    </a:t>
            </a:r>
            <a:r>
              <a:rPr lang="ru-RU" sz="28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Ослик говорит: «И-а!»</a:t>
            </a:r>
            <a:br>
              <a:rPr lang="ru-RU" sz="28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Так и ты пиши в словах:</a:t>
            </a:r>
            <a:br>
              <a:rPr lang="ru-RU"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Соберу, но собирал,</a:t>
            </a:r>
            <a:br>
              <a:rPr lang="ru-RU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8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Замереть, но замирал,	-</a:t>
            </a:r>
          </a:p>
          <a:p>
            <a:pPr>
              <a:buFont typeface="Wingdings" pitchFamily="2" charset="2"/>
              <a:buNone/>
            </a:pPr>
            <a: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ru-RU" sz="28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Затереть, но затирал,</a:t>
            </a:r>
            <a: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800" b="1">
                <a:solidFill>
                  <a:srgbClr val="0099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Запереть, но запирал,</a:t>
            </a:r>
            <a: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8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Расстелить, но расстилал</a:t>
            </a:r>
            <a: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ru-RU"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Разжечь, но разжигал,</a:t>
            </a:r>
            <a: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Заблестеть, но заблистал,</a:t>
            </a:r>
            <a: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8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Выдеру, но выдирал. </a:t>
            </a:r>
          </a:p>
          <a:p>
            <a:pPr>
              <a:buFont typeface="Wingdings" pitchFamily="2" charset="2"/>
              <a:buNone/>
            </a:pPr>
            <a:r>
              <a:rPr lang="ru-RU" sz="28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На приставку не гляди, </a:t>
            </a:r>
          </a:p>
          <a:p>
            <a:pPr>
              <a:buFont typeface="Wingdings" pitchFamily="2" charset="2"/>
              <a:buNone/>
            </a:pPr>
            <a: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ru-RU" sz="2800" b="1">
                <a:solidFill>
                  <a:srgbClr val="0099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Крики ослика ищи.</a:t>
            </a:r>
          </a:p>
        </p:txBody>
      </p:sp>
      <p:pic>
        <p:nvPicPr>
          <p:cNvPr id="425989" name="Picture 5" descr="oslik"/>
          <p:cNvPicPr>
            <a:picLocks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1196975"/>
            <a:ext cx="2819400" cy="5410200"/>
          </a:xfrm>
          <a:noFill/>
          <a:ln/>
        </p:spPr>
      </p:pic>
      <p:sp>
        <p:nvSpPr>
          <p:cNvPr id="425992" name="Rectangle 8"/>
          <p:cNvSpPr>
            <a:spLocks noChangeArrowheads="1"/>
          </p:cNvSpPr>
          <p:nvPr/>
        </p:nvSpPr>
        <p:spPr bwMode="auto">
          <a:xfrm rot="-1755541">
            <a:off x="323850" y="2924175"/>
            <a:ext cx="1008063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5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И-А</a:t>
            </a:r>
          </a:p>
        </p:txBody>
      </p:sp>
      <p:sp>
        <p:nvSpPr>
          <p:cNvPr id="425993" name="Rectangle 9"/>
          <p:cNvSpPr>
            <a:spLocks noChangeArrowheads="1"/>
          </p:cNvSpPr>
          <p:nvPr/>
        </p:nvSpPr>
        <p:spPr bwMode="auto">
          <a:xfrm rot="-1574574">
            <a:off x="323850" y="5229225"/>
            <a:ext cx="1008063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500" b="1">
                <a:solidFill>
                  <a:srgbClr val="0099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И-А</a:t>
            </a:r>
          </a:p>
        </p:txBody>
      </p:sp>
      <p:sp>
        <p:nvSpPr>
          <p:cNvPr id="425994" name="Rectangle 10"/>
          <p:cNvSpPr>
            <a:spLocks noChangeArrowheads="1"/>
          </p:cNvSpPr>
          <p:nvPr/>
        </p:nvSpPr>
        <p:spPr bwMode="auto">
          <a:xfrm rot="1961184">
            <a:off x="2051050" y="2060575"/>
            <a:ext cx="1008063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5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И-А</a:t>
            </a:r>
          </a:p>
        </p:txBody>
      </p:sp>
      <p:sp>
        <p:nvSpPr>
          <p:cNvPr id="440322" name="Rectangle 2"/>
          <p:cNvSpPr>
            <a:spLocks noChangeArrowheads="1"/>
          </p:cNvSpPr>
          <p:nvPr/>
        </p:nvSpPr>
        <p:spPr bwMode="auto">
          <a:xfrm rot="-593787">
            <a:off x="539750" y="1773238"/>
            <a:ext cx="1008063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500" b="1">
                <a:solidFill>
                  <a:srgbClr val="0066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И-А</a:t>
            </a:r>
          </a:p>
        </p:txBody>
      </p:sp>
      <p:sp>
        <p:nvSpPr>
          <p:cNvPr id="440323" name="Rectangle 3"/>
          <p:cNvSpPr>
            <a:spLocks noChangeArrowheads="1"/>
          </p:cNvSpPr>
          <p:nvPr/>
        </p:nvSpPr>
        <p:spPr bwMode="auto">
          <a:xfrm rot="931847">
            <a:off x="539750" y="4292600"/>
            <a:ext cx="1008063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5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И-А</a:t>
            </a:r>
          </a:p>
        </p:txBody>
      </p:sp>
      <p:sp>
        <p:nvSpPr>
          <p:cNvPr id="440324" name="Rectangle 4"/>
          <p:cNvSpPr>
            <a:spLocks noChangeArrowheads="1"/>
          </p:cNvSpPr>
          <p:nvPr/>
        </p:nvSpPr>
        <p:spPr bwMode="auto">
          <a:xfrm rot="1821703">
            <a:off x="2411413" y="5876925"/>
            <a:ext cx="1008062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500" b="1">
                <a:solidFill>
                  <a:srgbClr val="0066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И-А</a:t>
            </a:r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0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404813"/>
            <a:ext cx="8229600" cy="647700"/>
          </a:xfrm>
        </p:spPr>
        <p:txBody>
          <a:bodyPr/>
          <a:lstStyle/>
          <a:p>
            <a:r>
              <a:rPr lang="ru-RU" sz="3000" b="1"/>
              <a:t>Составление опорного конспекта</a:t>
            </a:r>
          </a:p>
        </p:txBody>
      </p:sp>
      <p:sp>
        <p:nvSpPr>
          <p:cNvPr id="4290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63713" y="1125538"/>
            <a:ext cx="5329237" cy="4032250"/>
          </a:xfrm>
        </p:spPr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800" i="1"/>
              <a:t>-</a:t>
            </a:r>
            <a:r>
              <a:rPr lang="ru-RU" sz="2800" i="1">
                <a:solidFill>
                  <a:srgbClr val="008000"/>
                </a:solidFill>
              </a:rPr>
              <a:t>бер</a:t>
            </a:r>
            <a:r>
              <a:rPr lang="ru-RU" sz="2800" i="1"/>
              <a:t>- // -</a:t>
            </a:r>
            <a:r>
              <a:rPr lang="ru-RU" sz="2800" i="1">
                <a:solidFill>
                  <a:schemeClr val="bg2"/>
                </a:solidFill>
              </a:rPr>
              <a:t>б</a:t>
            </a:r>
            <a:r>
              <a:rPr lang="ru-RU" sz="2800" b="1" i="1">
                <a:solidFill>
                  <a:srgbClr val="CC0000"/>
                </a:solidFill>
              </a:rPr>
              <a:t>и</a:t>
            </a:r>
            <a:r>
              <a:rPr lang="ru-RU" sz="2800" i="1">
                <a:solidFill>
                  <a:schemeClr val="bg2"/>
                </a:solidFill>
              </a:rPr>
              <a:t>р</a:t>
            </a:r>
            <a:r>
              <a:rPr lang="ru-RU" sz="2800" b="1" i="1">
                <a:solidFill>
                  <a:srgbClr val="CC0000"/>
                </a:solidFill>
              </a:rPr>
              <a:t>а</a:t>
            </a:r>
            <a:r>
              <a:rPr lang="ru-RU" sz="2800" i="1"/>
              <a:t>-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800" i="1"/>
              <a:t>-</a:t>
            </a:r>
            <a:r>
              <a:rPr lang="ru-RU" sz="2800" i="1">
                <a:solidFill>
                  <a:srgbClr val="008000"/>
                </a:solidFill>
              </a:rPr>
              <a:t>мер</a:t>
            </a:r>
            <a:r>
              <a:rPr lang="ru-RU" sz="2800" i="1"/>
              <a:t>- // -</a:t>
            </a:r>
            <a:r>
              <a:rPr lang="ru-RU" sz="2800" i="1">
                <a:solidFill>
                  <a:schemeClr val="bg2"/>
                </a:solidFill>
              </a:rPr>
              <a:t>м</a:t>
            </a:r>
            <a:r>
              <a:rPr lang="ru-RU" sz="2800" b="1" i="1">
                <a:solidFill>
                  <a:srgbClr val="CC0000"/>
                </a:solidFill>
              </a:rPr>
              <a:t>и</a:t>
            </a:r>
            <a:r>
              <a:rPr lang="ru-RU" sz="2800" i="1">
                <a:solidFill>
                  <a:schemeClr val="bg2"/>
                </a:solidFill>
              </a:rPr>
              <a:t>р</a:t>
            </a:r>
            <a:r>
              <a:rPr lang="ru-RU" sz="2800" b="1" i="1">
                <a:solidFill>
                  <a:srgbClr val="CC0000"/>
                </a:solidFill>
              </a:rPr>
              <a:t>а</a:t>
            </a:r>
            <a:r>
              <a:rPr lang="ru-RU" sz="2800" i="1"/>
              <a:t>-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800" i="1"/>
              <a:t>-</a:t>
            </a:r>
            <a:r>
              <a:rPr lang="ru-RU" sz="2800" i="1">
                <a:solidFill>
                  <a:srgbClr val="008000"/>
                </a:solidFill>
              </a:rPr>
              <a:t>тер</a:t>
            </a:r>
            <a:r>
              <a:rPr lang="ru-RU" sz="2800" i="1"/>
              <a:t>- // -</a:t>
            </a:r>
            <a:r>
              <a:rPr lang="ru-RU" sz="2800" i="1">
                <a:solidFill>
                  <a:schemeClr val="bg2"/>
                </a:solidFill>
              </a:rPr>
              <a:t>т</a:t>
            </a:r>
            <a:r>
              <a:rPr lang="ru-RU" sz="2800" b="1" i="1">
                <a:solidFill>
                  <a:srgbClr val="CC0000"/>
                </a:solidFill>
              </a:rPr>
              <a:t>и</a:t>
            </a:r>
            <a:r>
              <a:rPr lang="ru-RU" sz="2800" i="1">
                <a:solidFill>
                  <a:schemeClr val="bg2"/>
                </a:solidFill>
              </a:rPr>
              <a:t>р</a:t>
            </a:r>
            <a:r>
              <a:rPr lang="ru-RU" sz="2800" b="1" i="1">
                <a:solidFill>
                  <a:srgbClr val="CC0000"/>
                </a:solidFill>
              </a:rPr>
              <a:t>а</a:t>
            </a:r>
            <a:r>
              <a:rPr lang="ru-RU" sz="2800" i="1"/>
              <a:t>-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800" i="1"/>
              <a:t>-</a:t>
            </a:r>
            <a:r>
              <a:rPr lang="ru-RU" sz="2800" i="1">
                <a:solidFill>
                  <a:srgbClr val="008000"/>
                </a:solidFill>
              </a:rPr>
              <a:t>пер</a:t>
            </a:r>
            <a:r>
              <a:rPr lang="ru-RU" sz="2800" i="1"/>
              <a:t>- </a:t>
            </a:r>
            <a:r>
              <a:rPr lang="en-US" sz="2800"/>
              <a:t>/</a:t>
            </a:r>
            <a:r>
              <a:rPr lang="ru-RU" sz="2800"/>
              <a:t>/ </a:t>
            </a:r>
            <a:r>
              <a:rPr lang="ru-RU" sz="2800" i="1"/>
              <a:t>-</a:t>
            </a:r>
            <a:r>
              <a:rPr lang="ru-RU" sz="2800" i="1">
                <a:solidFill>
                  <a:schemeClr val="bg2"/>
                </a:solidFill>
              </a:rPr>
              <a:t>п</a:t>
            </a:r>
            <a:r>
              <a:rPr lang="ru-RU" sz="2800" b="1" i="1">
                <a:solidFill>
                  <a:srgbClr val="CC0000"/>
                </a:solidFill>
              </a:rPr>
              <a:t>и</a:t>
            </a:r>
            <a:r>
              <a:rPr lang="ru-RU" sz="2800" i="1">
                <a:solidFill>
                  <a:schemeClr val="bg2"/>
                </a:solidFill>
              </a:rPr>
              <a:t>р</a:t>
            </a:r>
            <a:r>
              <a:rPr lang="ru-RU" sz="2800" b="1" i="1">
                <a:solidFill>
                  <a:srgbClr val="CC0000"/>
                </a:solidFill>
              </a:rPr>
              <a:t>а</a:t>
            </a:r>
            <a:r>
              <a:rPr lang="ru-RU" sz="2800" i="1"/>
              <a:t>-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800" i="1"/>
              <a:t>-</a:t>
            </a:r>
            <a:r>
              <a:rPr lang="ru-RU" sz="2800" i="1">
                <a:solidFill>
                  <a:srgbClr val="008000"/>
                </a:solidFill>
              </a:rPr>
              <a:t>дер</a:t>
            </a:r>
            <a:r>
              <a:rPr lang="ru-RU" sz="2800" i="1"/>
              <a:t>- //- </a:t>
            </a:r>
            <a:r>
              <a:rPr lang="ru-RU" sz="2800" i="1">
                <a:solidFill>
                  <a:schemeClr val="bg2"/>
                </a:solidFill>
              </a:rPr>
              <a:t>д</a:t>
            </a:r>
            <a:r>
              <a:rPr lang="ru-RU" sz="2800" b="1" i="1">
                <a:solidFill>
                  <a:srgbClr val="CC0000"/>
                </a:solidFill>
              </a:rPr>
              <a:t>и</a:t>
            </a:r>
            <a:r>
              <a:rPr lang="ru-RU" sz="2800" i="1">
                <a:solidFill>
                  <a:schemeClr val="bg2"/>
                </a:solidFill>
              </a:rPr>
              <a:t>р</a:t>
            </a:r>
            <a:r>
              <a:rPr lang="ru-RU" sz="2800" b="1" i="1">
                <a:solidFill>
                  <a:srgbClr val="CC0000"/>
                </a:solidFill>
              </a:rPr>
              <a:t>а</a:t>
            </a:r>
            <a:r>
              <a:rPr lang="ru-RU" sz="2800" i="1"/>
              <a:t>-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800" i="1"/>
              <a:t>-</a:t>
            </a:r>
            <a:r>
              <a:rPr lang="ru-RU" sz="2800" i="1">
                <a:solidFill>
                  <a:srgbClr val="008000"/>
                </a:solidFill>
              </a:rPr>
              <a:t>стел</a:t>
            </a:r>
            <a:r>
              <a:rPr lang="ru-RU" sz="2800" i="1"/>
              <a:t>- // -</a:t>
            </a:r>
            <a:r>
              <a:rPr lang="ru-RU" sz="2800" i="1">
                <a:solidFill>
                  <a:schemeClr val="bg2"/>
                </a:solidFill>
              </a:rPr>
              <a:t>ст</a:t>
            </a:r>
            <a:r>
              <a:rPr lang="ru-RU" sz="2800" b="1" i="1">
                <a:solidFill>
                  <a:srgbClr val="CC0000"/>
                </a:solidFill>
              </a:rPr>
              <a:t>и</a:t>
            </a:r>
            <a:r>
              <a:rPr lang="ru-RU" sz="2800" i="1">
                <a:solidFill>
                  <a:schemeClr val="bg2"/>
                </a:solidFill>
              </a:rPr>
              <a:t>л</a:t>
            </a:r>
            <a:r>
              <a:rPr lang="ru-RU" sz="2800" b="1" i="1">
                <a:solidFill>
                  <a:srgbClr val="CC0000"/>
                </a:solidFill>
              </a:rPr>
              <a:t>а</a:t>
            </a:r>
            <a:r>
              <a:rPr lang="ru-RU" sz="2800" i="1"/>
              <a:t>-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800" i="1"/>
              <a:t>-</a:t>
            </a:r>
            <a:r>
              <a:rPr lang="ru-RU" sz="2800" i="1">
                <a:solidFill>
                  <a:srgbClr val="008000"/>
                </a:solidFill>
              </a:rPr>
              <a:t>жег</a:t>
            </a:r>
            <a:r>
              <a:rPr lang="ru-RU" sz="2800" i="1"/>
              <a:t>- // -</a:t>
            </a:r>
            <a:r>
              <a:rPr lang="ru-RU" sz="2800" i="1">
                <a:solidFill>
                  <a:schemeClr val="bg2"/>
                </a:solidFill>
              </a:rPr>
              <a:t>ж</a:t>
            </a:r>
            <a:r>
              <a:rPr lang="ru-RU" sz="2800" b="1" i="1">
                <a:solidFill>
                  <a:srgbClr val="CC0000"/>
                </a:solidFill>
              </a:rPr>
              <a:t>и</a:t>
            </a:r>
            <a:r>
              <a:rPr lang="ru-RU" sz="2800" i="1">
                <a:solidFill>
                  <a:schemeClr val="bg2"/>
                </a:solidFill>
              </a:rPr>
              <a:t>г</a:t>
            </a:r>
            <a:r>
              <a:rPr lang="ru-RU" sz="2800" b="1" i="1">
                <a:solidFill>
                  <a:srgbClr val="CC0000"/>
                </a:solidFill>
              </a:rPr>
              <a:t>а</a:t>
            </a:r>
            <a:r>
              <a:rPr lang="ru-RU" sz="2800" i="1"/>
              <a:t>-  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800" i="1"/>
              <a:t>-</a:t>
            </a:r>
            <a:r>
              <a:rPr lang="ru-RU" sz="2800" i="1">
                <a:solidFill>
                  <a:srgbClr val="008000"/>
                </a:solidFill>
              </a:rPr>
              <a:t>блеет</a:t>
            </a:r>
            <a:r>
              <a:rPr lang="ru-RU" sz="2800" i="1"/>
              <a:t>-//-</a:t>
            </a:r>
            <a:r>
              <a:rPr lang="ru-RU" sz="2800" i="1">
                <a:solidFill>
                  <a:schemeClr val="bg2"/>
                </a:solidFill>
              </a:rPr>
              <a:t>бл</a:t>
            </a:r>
            <a:r>
              <a:rPr lang="ru-RU" sz="2800" b="1" i="1">
                <a:solidFill>
                  <a:srgbClr val="CC0000"/>
                </a:solidFill>
              </a:rPr>
              <a:t>и</a:t>
            </a:r>
            <a:r>
              <a:rPr lang="ru-RU" sz="2800" i="1">
                <a:solidFill>
                  <a:schemeClr val="bg2"/>
                </a:solidFill>
              </a:rPr>
              <a:t>ст</a:t>
            </a:r>
            <a:r>
              <a:rPr lang="ru-RU" sz="2800" b="1" i="1">
                <a:solidFill>
                  <a:srgbClr val="CC0000"/>
                </a:solidFill>
              </a:rPr>
              <a:t>а</a:t>
            </a:r>
            <a:r>
              <a:rPr lang="ru-RU" sz="2800" i="1"/>
              <a:t>-</a:t>
            </a:r>
          </a:p>
        </p:txBody>
      </p:sp>
      <p:sp>
        <p:nvSpPr>
          <p:cNvPr id="429060" name="Rectangle 4"/>
          <p:cNvSpPr>
            <a:spLocks noChangeArrowheads="1"/>
          </p:cNvSpPr>
          <p:nvPr/>
        </p:nvSpPr>
        <p:spPr bwMode="auto">
          <a:xfrm>
            <a:off x="395288" y="5300663"/>
            <a:ext cx="8424862" cy="1368425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500" b="1"/>
              <a:t>Работа с учебником:</a:t>
            </a:r>
            <a:endParaRPr lang="ru-RU" sz="2500"/>
          </a:p>
          <a:p>
            <a:pPr algn="ctr"/>
            <a:r>
              <a:rPr lang="ru-RU" sz="2500"/>
              <a:t>А как об этом говорится в учебнике?</a:t>
            </a:r>
          </a:p>
          <a:p>
            <a:pPr algn="ctr"/>
            <a:r>
              <a:rPr lang="ru-RU" sz="2500"/>
              <a:t> Давайте сверим. Какое правило вам больше нравится?</a:t>
            </a:r>
          </a:p>
        </p:txBody>
      </p:sp>
      <p:pic>
        <p:nvPicPr>
          <p:cNvPr id="439299" name="Picture 3" descr="september163"/>
          <p:cNvPicPr>
            <a:picLocks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454775" y="3140075"/>
            <a:ext cx="2689225" cy="2881313"/>
          </a:xfrm>
          <a:noFill/>
          <a:ln/>
        </p:spPr>
      </p:pic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205</TotalTime>
  <Words>1300</Words>
  <Application>Microsoft Office PowerPoint</Application>
  <PresentationFormat>Экран (4:3)</PresentationFormat>
  <Paragraphs>215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Times New Roman</vt:lpstr>
      <vt:lpstr>Wingdings</vt:lpstr>
      <vt:lpstr>Arial Black</vt:lpstr>
      <vt:lpstr>Пиксел</vt:lpstr>
      <vt:lpstr>  ПРАВОПИСАНИЕ И-Е</vt:lpstr>
      <vt:lpstr>ЦЕЛИ УРОКА:</vt:lpstr>
      <vt:lpstr>ЭТАПЫ УРОКА</vt:lpstr>
      <vt:lpstr>Слайд 4</vt:lpstr>
      <vt:lpstr>Слайд 5</vt:lpstr>
      <vt:lpstr>КЛЮЧ К ТЕСТУ</vt:lpstr>
      <vt:lpstr>Объяснение нового материала.</vt:lpstr>
      <vt:lpstr>Слайд 8</vt:lpstr>
      <vt:lpstr>Составление опорного конспекта</vt:lpstr>
      <vt:lpstr>Тренировочные упражнения</vt:lpstr>
      <vt:lpstr>Игра «Верю - не верю»</vt:lpstr>
      <vt:lpstr>Магический квадрат</vt:lpstr>
      <vt:lpstr>Слова для магического квадрата</vt:lpstr>
      <vt:lpstr>              Магический квадрат</vt:lpstr>
      <vt:lpstr>Самостоятельная работа</vt:lpstr>
      <vt:lpstr>Самостоятельная работа</vt:lpstr>
      <vt:lpstr>Слова для разбора </vt:lpstr>
      <vt:lpstr>Подведение итогов урока</vt:lpstr>
      <vt:lpstr>Домашнее задание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ПРАВОПИСАНИЕ И-Е</dc:title>
  <dc:creator>Zver</dc:creator>
  <cp:lastModifiedBy>Администратор</cp:lastModifiedBy>
  <cp:revision>8</cp:revision>
  <cp:lastPrinted>1601-01-01T00:00:00Z</cp:lastPrinted>
  <dcterms:created xsi:type="dcterms:W3CDTF">2008-04-25T07:03:15Z</dcterms:created>
  <dcterms:modified xsi:type="dcterms:W3CDTF">2011-03-14T10:52:51Z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7</vt:i4>
  </property>
</Properties>
</file>