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29"/>
  </p:notesMasterIdLst>
  <p:sldIdLst>
    <p:sldId id="270" r:id="rId4"/>
    <p:sldId id="283" r:id="rId5"/>
    <p:sldId id="287" r:id="rId6"/>
    <p:sldId id="288" r:id="rId7"/>
    <p:sldId id="289" r:id="rId8"/>
    <p:sldId id="290" r:id="rId9"/>
    <p:sldId id="271" r:id="rId10"/>
    <p:sldId id="273" r:id="rId11"/>
    <p:sldId id="272" r:id="rId12"/>
    <p:sldId id="274" r:id="rId13"/>
    <p:sldId id="285" r:id="rId14"/>
    <p:sldId id="293" r:id="rId15"/>
    <p:sldId id="275" r:id="rId16"/>
    <p:sldId id="276" r:id="rId17"/>
    <p:sldId id="280" r:id="rId18"/>
    <p:sldId id="286" r:id="rId19"/>
    <p:sldId id="278" r:id="rId20"/>
    <p:sldId id="279" r:id="rId21"/>
    <p:sldId id="282" r:id="rId22"/>
    <p:sldId id="294" r:id="rId23"/>
    <p:sldId id="291" r:id="rId24"/>
    <p:sldId id="281" r:id="rId25"/>
    <p:sldId id="277" r:id="rId26"/>
    <p:sldId id="292" r:id="rId27"/>
    <p:sldId id="28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CC"/>
    <a:srgbClr val="FFCC66"/>
    <a:srgbClr val="008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216" y="2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2.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B3429A-4996-4E8A-9907-26EBCB65C05D}" type="datetimeFigureOut">
              <a:rPr lang="en-US" smtClean="0"/>
              <a:pPr/>
              <a:t>11/8/2013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5655AF-C603-43CA-9AB9-46F21F484485}" type="slidenum">
              <a:rPr lang="en-US" smtClean="0"/>
              <a:pPr/>
              <a:t>‹#›</a:t>
            </a:fld>
            <a:endParaRPr lang="en-US"/>
          </a:p>
        </p:txBody>
      </p:sp>
    </p:spTree>
    <p:extLst>
      <p:ext uri="{BB962C8B-B14F-4D97-AF65-F5344CB8AC3E}">
        <p14:creationId xmlns:p14="http://schemas.microsoft.com/office/powerpoint/2010/main" xmlns="" val="3728262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uk-UA" dirty="0"/>
          </a:p>
        </p:txBody>
      </p:sp>
      <p:sp>
        <p:nvSpPr>
          <p:cNvPr id="4" name="Номер слайда 3"/>
          <p:cNvSpPr>
            <a:spLocks noGrp="1"/>
          </p:cNvSpPr>
          <p:nvPr>
            <p:ph type="sldNum" sz="quarter" idx="10"/>
          </p:nvPr>
        </p:nvSpPr>
        <p:spPr/>
        <p:txBody>
          <a:bodyPr/>
          <a:lstStyle/>
          <a:p>
            <a:fld id="{E25655AF-C603-43CA-9AB9-46F21F484485}"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30250" y="1905000"/>
            <a:ext cx="7681913" cy="1523495"/>
          </a:xfrm>
        </p:spPr>
        <p:txBody>
          <a:bodyPr>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Заголовок и объект">
    <p:bg bwMode="black">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bwMode="white"/>
        <p:txBody>
          <a:bodyPr/>
          <a:lstStyle>
            <a:lvl1pPr>
              <a:defRPr>
                <a:solidFill>
                  <a:srgbClr val="FFFFFF"/>
                </a:solidFill>
              </a:defRPr>
            </a:lvl1pPr>
          </a:lstStyle>
          <a:p>
            <a:r>
              <a:rPr lang="ru-RU" noProof="0" smtClean="0"/>
              <a:t>Образец заголовка</a:t>
            </a:r>
            <a:endParaRPr lang="ru-RU" noProof="0"/>
          </a:p>
        </p:txBody>
      </p:sp>
      <p:sp>
        <p:nvSpPr>
          <p:cNvPr id="6" name="Текст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Заголовок и объект">
    <p:bg bwMode="black">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bwMode="white"/>
        <p:txBody>
          <a:bodyPr/>
          <a:lstStyle>
            <a:lvl1pPr>
              <a:defRPr>
                <a:solidFill>
                  <a:srgbClr val="FFFFFF"/>
                </a:solidFill>
              </a:defRPr>
            </a:lvl1pPr>
          </a:lstStyle>
          <a:p>
            <a:r>
              <a:rPr lang="ru-RU" noProof="0" smtClean="0"/>
              <a:t>Образец заголовка</a:t>
            </a:r>
            <a:endParaRPr lang="ru-RU" noProof="0"/>
          </a:p>
        </p:txBody>
      </p:sp>
      <p:sp>
        <p:nvSpPr>
          <p:cNvPr id="6" name="Текст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4" name="Текст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ru-RU" noProof="0" smtClean="0"/>
              <a:t>Образец текста</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ролик, видео и прочие особые слайды">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
        <p:nvSpPr>
          <p:cNvPr id="7" name="Текст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7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ru-RU" noProof="0" smtClean="0"/>
              <a:t>щелкните, чтобы…</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Используется для слайдов с кодом программного обеспечени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a:xfrm>
            <a:off x="722313" y="1905000"/>
            <a:ext cx="8040688" cy="21175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ролик, видео и прочие особые слайды">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
        <p:nvSpPr>
          <p:cNvPr id="7" name="Текст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7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ru-RU" noProof="0" smtClean="0"/>
              <a:t>щелкните, чтобы…</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3" name="Объект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3" name="Объект 2"/>
          <p:cNvSpPr>
            <a:spLocks noGrp="1"/>
          </p:cNvSpPr>
          <p:nvPr>
            <p:ph sz="half" idx="1"/>
          </p:nvPr>
        </p:nvSpPr>
        <p:spPr>
          <a:xfrm>
            <a:off x="381000" y="1411553"/>
            <a:ext cx="41148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4" name="Объект 3"/>
          <p:cNvSpPr>
            <a:spLocks noGrp="1"/>
          </p:cNvSpPr>
          <p:nvPr>
            <p:ph sz="half" idx="2"/>
          </p:nvPr>
        </p:nvSpPr>
        <p:spPr>
          <a:xfrm>
            <a:off x="4648200" y="1411553"/>
            <a:ext cx="41148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noProof="0" smtClean="0"/>
              <a:t>Образец заголовка</a:t>
            </a:r>
            <a:endParaRPr lang="ru-RU" noProof="0"/>
          </a:p>
        </p:txBody>
      </p:sp>
      <p:sp>
        <p:nvSpPr>
          <p:cNvPr id="3" name="Текст 2"/>
          <p:cNvSpPr>
            <a:spLocks noGrp="1"/>
          </p:cNvSpPr>
          <p:nvPr>
            <p:ph type="body" idx="1"/>
          </p:nvPr>
        </p:nvSpPr>
        <p:spPr>
          <a:xfrm>
            <a:off x="381000" y="1757802"/>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ru-RU" noProof="0" smtClean="0"/>
              <a:t>Образец текста</a:t>
            </a:r>
          </a:p>
        </p:txBody>
      </p:sp>
      <p:sp>
        <p:nvSpPr>
          <p:cNvPr id="4" name="Объект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5" name="Текст 4"/>
          <p:cNvSpPr>
            <a:spLocks noGrp="1"/>
          </p:cNvSpPr>
          <p:nvPr>
            <p:ph type="body" sz="quarter" idx="3"/>
          </p:nvPr>
        </p:nvSpPr>
        <p:spPr>
          <a:xfrm>
            <a:off x="4645981" y="1757802"/>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ru-RU" noProof="0" smtClean="0"/>
              <a:t>Образец текста</a:t>
            </a:r>
          </a:p>
        </p:txBody>
      </p:sp>
      <p:sp>
        <p:nvSpPr>
          <p:cNvPr id="6" name="Объект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печать с использованием оттенков серого">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ru-RU" noProof="0" smtClean="0"/>
              <a:t>Образец заголовка</a:t>
            </a:r>
            <a:endParaRPr lang="ru-RU" noProof="0"/>
          </a:p>
        </p:txBody>
      </p:sp>
      <p:sp>
        <p:nvSpPr>
          <p:cNvPr id="3" name="Текст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Рисунок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Заголовок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ru-RU" noProof="0" smtClean="0"/>
              <a:t>Образец заголовка</a:t>
            </a:r>
            <a:endParaRPr lang="ru-RU" noProof="0"/>
          </a:p>
        </p:txBody>
      </p:sp>
      <p:sp>
        <p:nvSpPr>
          <p:cNvPr id="3" name="Текст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ctrTitle"/>
          </p:nvPr>
        </p:nvSpPr>
        <p:spPr>
          <a:xfrm>
            <a:off x="785786" y="928670"/>
            <a:ext cx="7858180" cy="3857652"/>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defTabSz="914400">
              <a:spcBef>
                <a:spcPts val="0"/>
              </a:spcBef>
            </a:pPr>
            <a:r>
              <a:rPr lang="uk-UA" sz="4400" b="1" dirty="0" smtClean="0">
                <a:solidFill>
                  <a:srgbClr val="008000"/>
                </a:solidFill>
                <a:latin typeface="Times New Roman" pitchFamily="18" charset="0"/>
                <a:cs typeface="Times New Roman" pitchFamily="18" charset="0"/>
              </a:rPr>
              <a:t>Звіт</a:t>
            </a:r>
            <a:r>
              <a:rPr lang="uk-UA" sz="4400" b="1" dirty="0" smtClean="0">
                <a:solidFill>
                  <a:srgbClr val="0033CC"/>
                </a:solidFill>
                <a:latin typeface="Times New Roman" pitchFamily="18" charset="0"/>
                <a:cs typeface="Times New Roman" pitchFamily="18" charset="0"/>
              </a:rPr>
              <a:t> </a:t>
            </a:r>
            <a:br>
              <a:rPr lang="uk-UA" sz="4400" b="1" dirty="0" smtClean="0">
                <a:solidFill>
                  <a:srgbClr val="0033CC"/>
                </a:solidFill>
                <a:latin typeface="Times New Roman" pitchFamily="18" charset="0"/>
                <a:cs typeface="Times New Roman" pitchFamily="18" charset="0"/>
              </a:rPr>
            </a:br>
            <a:r>
              <a:rPr lang="uk-UA" sz="4400" b="1" dirty="0" smtClean="0">
                <a:solidFill>
                  <a:srgbClr val="0033CC"/>
                </a:solidFill>
                <a:latin typeface="Times New Roman" pitchFamily="18" charset="0"/>
                <a:cs typeface="Times New Roman" pitchFamily="18" charset="0"/>
              </a:rPr>
              <a:t>Всеукраїнського науково-практичного семінару з проблем розроблення електронних підручників </a:t>
            </a:r>
            <a:br>
              <a:rPr lang="uk-UA" sz="4400" b="1" dirty="0" smtClean="0">
                <a:solidFill>
                  <a:srgbClr val="0033CC"/>
                </a:solidFill>
                <a:latin typeface="Times New Roman" pitchFamily="18" charset="0"/>
                <a:cs typeface="Times New Roman" pitchFamily="18" charset="0"/>
              </a:rPr>
            </a:br>
            <a:r>
              <a:rPr lang="uk-UA" sz="3200" b="1" dirty="0" smtClean="0">
                <a:solidFill>
                  <a:srgbClr val="008000"/>
                </a:solidFill>
                <a:latin typeface="Times New Roman" pitchFamily="18" charset="0"/>
                <a:cs typeface="Times New Roman" pitchFamily="18" charset="0"/>
              </a:rPr>
              <a:t>(17-19 вересня 2013р., </a:t>
            </a:r>
            <a:r>
              <a:rPr lang="uk-UA" sz="3200" b="1" dirty="0" err="1" smtClean="0">
                <a:solidFill>
                  <a:srgbClr val="008000"/>
                </a:solidFill>
                <a:latin typeface="Times New Roman" pitchFamily="18" charset="0"/>
                <a:cs typeface="Times New Roman" pitchFamily="18" charset="0"/>
              </a:rPr>
              <a:t>м.Феодосія</a:t>
            </a:r>
            <a:r>
              <a:rPr lang="uk-UA" sz="3200" dirty="0" smtClean="0">
                <a:solidFill>
                  <a:srgbClr val="008000"/>
                </a:solidFill>
                <a:latin typeface="Times New Roman" pitchFamily="18" charset="0"/>
                <a:cs typeface="Times New Roman" pitchFamily="18" charset="0"/>
              </a:rPr>
              <a:t>)</a:t>
            </a:r>
            <a:endParaRPr lang="ru-RU" sz="3200" b="0" i="0" spc="-150" dirty="0">
              <a:solidFill>
                <a:srgbClr val="008000"/>
              </a:solidFill>
              <a:effectLst>
                <a:outerShdw blurRad="50800" dist="38100" dir="2700000" algn="tl">
                  <a:prstClr val="black">
                    <a:alpha val="40000"/>
                  </a:prstClr>
                </a:outerShdw>
              </a:effectLst>
              <a:latin typeface="Times New Roman" pitchFamily="18" charset="0"/>
              <a:cs typeface="Times New Roman" pitchFamily="18" charset="0"/>
            </a:endParaRPr>
          </a:p>
        </p:txBody>
      </p:sp>
      <p:sp>
        <p:nvSpPr>
          <p:cNvPr id="6" name="Заголовок 1"/>
          <p:cNvSpPr txBox="1">
            <a:spLocks/>
          </p:cNvSpPr>
          <p:nvPr/>
        </p:nvSpPr>
        <p:spPr>
          <a:xfrm>
            <a:off x="785786" y="4857760"/>
            <a:ext cx="7858180" cy="1500198"/>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2800" b="1" i="1" dirty="0" smtClean="0">
                <a:solidFill>
                  <a:srgbClr val="0033CC"/>
                </a:solidFill>
                <a:latin typeface="Times New Roman" pitchFamily="18" charset="0"/>
                <a:cs typeface="Times New Roman" pitchFamily="18" charset="0"/>
              </a:rPr>
              <a:t>Підготувала викладач інформаційних технологій ПТУ №27 м. Лохвиця</a:t>
            </a:r>
          </a:p>
          <a:p>
            <a:pPr algn="ctr"/>
            <a:r>
              <a:rPr lang="uk-UA" sz="2800" b="1" i="1" dirty="0" smtClean="0">
                <a:solidFill>
                  <a:srgbClr val="0033CC"/>
                </a:solidFill>
                <a:latin typeface="Times New Roman" pitchFamily="18" charset="0"/>
                <a:cs typeface="Times New Roman" pitchFamily="18" charset="0"/>
              </a:rPr>
              <a:t>Л.В.</a:t>
            </a:r>
            <a:r>
              <a:rPr lang="uk-UA" sz="2800" b="1" i="1" dirty="0" err="1" smtClean="0">
                <a:solidFill>
                  <a:srgbClr val="0033CC"/>
                </a:solidFill>
                <a:latin typeface="Times New Roman" pitchFamily="18" charset="0"/>
                <a:cs typeface="Times New Roman" pitchFamily="18" charset="0"/>
              </a:rPr>
              <a:t>Скіданова</a:t>
            </a:r>
            <a:endParaRPr lang="ru-RU" sz="2800" b="1" dirty="0">
              <a:solidFill>
                <a:srgbClr val="0033CC"/>
              </a:solidFill>
              <a:latin typeface="Times New Roman" pitchFamily="18" charset="0"/>
              <a:cs typeface="Times New Roman" pitchFamily="18" charset="0"/>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C:\Documents and Settings\Ljudmila\Local Settings\Temporary Internet Files\Content.Word\P1030596.jpg"/>
          <p:cNvPicPr/>
          <p:nvPr/>
        </p:nvPicPr>
        <p:blipFill>
          <a:blip r:embed="rId2" cstate="print"/>
          <a:srcRect/>
          <a:stretch>
            <a:fillRect/>
          </a:stretch>
        </p:blipFill>
        <p:spPr bwMode="auto">
          <a:xfrm>
            <a:off x="142844" y="3500438"/>
            <a:ext cx="4172354" cy="2681753"/>
          </a:xfrm>
          <a:prstGeom prst="rect">
            <a:avLst/>
          </a:prstGeom>
          <a:ln>
            <a:noFill/>
          </a:ln>
          <a:effectLst>
            <a:softEdge rad="112500"/>
          </a:effectLst>
        </p:spPr>
      </p:pic>
      <p:sp>
        <p:nvSpPr>
          <p:cNvPr id="7" name="Заголовок 1"/>
          <p:cNvSpPr>
            <a:spLocks noGrp="1"/>
          </p:cNvSpPr>
          <p:nvPr>
            <p:ph type="ctrTitle"/>
          </p:nvPr>
        </p:nvSpPr>
        <p:spPr>
          <a:xfrm>
            <a:off x="4071934" y="857232"/>
            <a:ext cx="4786346" cy="5000660"/>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r>
              <a:rPr lang="uk-UA" sz="1400" b="1" u="sng" spc="0" dirty="0" err="1" smtClean="0">
                <a:effectLst/>
                <a:latin typeface="Times New Roman" pitchFamily="18" charset="0"/>
                <a:cs typeface="Times New Roman" pitchFamily="18" charset="0"/>
              </a:rPr>
              <a:t>Ветчинкін</a:t>
            </a:r>
            <a:r>
              <a:rPr lang="uk-UA" sz="1400" b="1" u="sng" spc="0" dirty="0" smtClean="0">
                <a:effectLst/>
                <a:latin typeface="Times New Roman" pitchFamily="18" charset="0"/>
                <a:cs typeface="Times New Roman" pitchFamily="18" charset="0"/>
              </a:rPr>
              <a:t> Олег Сергійович</a:t>
            </a:r>
            <a:r>
              <a:rPr lang="ru-RU" sz="1400" spc="0" dirty="0" smtClean="0">
                <a:effectLst/>
                <a:latin typeface="Times New Roman" pitchFamily="18" charset="0"/>
                <a:cs typeface="Times New Roman" pitchFamily="18" charset="0"/>
              </a:rPr>
              <a:t/>
            </a:r>
            <a:br>
              <a:rPr lang="ru-RU" sz="1400" spc="0" dirty="0" smtClean="0">
                <a:effectLst/>
                <a:latin typeface="Times New Roman" pitchFamily="18" charset="0"/>
                <a:cs typeface="Times New Roman" pitchFamily="18" charset="0"/>
              </a:rPr>
            </a:br>
            <a:r>
              <a:rPr lang="uk-UA" sz="1400" spc="0" dirty="0" smtClean="0">
                <a:effectLst/>
                <a:latin typeface="Times New Roman" pitchFamily="18" charset="0"/>
                <a:cs typeface="Times New Roman" pitchFamily="18" charset="0"/>
              </a:rPr>
              <a:t>Інженер-програміст </a:t>
            </a:r>
            <a:r>
              <a:rPr lang="uk-UA" sz="1400" spc="0" dirty="0" smtClean="0">
                <a:effectLst/>
                <a:latin typeface="Times New Roman" pitchFamily="18" charset="0"/>
                <a:cs typeface="Times New Roman" pitchFamily="18" charset="0"/>
              </a:rPr>
              <a:t>Лабораторії </a:t>
            </a:r>
            <a:r>
              <a:rPr lang="uk-UA" sz="1400" spc="0" dirty="0" err="1" smtClean="0">
                <a:effectLst/>
                <a:latin typeface="Times New Roman" pitchFamily="18" charset="0"/>
                <a:cs typeface="Times New Roman" pitchFamily="18" charset="0"/>
              </a:rPr>
              <a:t>підручникотворення</a:t>
            </a:r>
            <a:r>
              <a:rPr lang="uk-UA" sz="1400" spc="0" dirty="0" smtClean="0">
                <a:effectLst/>
                <a:latin typeface="Times New Roman" pitchFamily="18" charset="0"/>
                <a:cs typeface="Times New Roman" pitchFamily="18" charset="0"/>
              </a:rPr>
              <a:t> Інституту ПТО НАПН України. Доповів про </a:t>
            </a:r>
            <a:r>
              <a:rPr lang="ru-RU" sz="1400" spc="0" dirty="0" err="1" smtClean="0">
                <a:effectLst/>
                <a:latin typeface="Times New Roman" pitchFamily="18" charset="0"/>
                <a:cs typeface="Times New Roman" pitchFamily="18" charset="0"/>
              </a:rPr>
              <a:t>застосування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програмного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забезпечення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підтримки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інтегрованого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інформаційного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освітнього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середовища</a:t>
            </a:r>
            <a:r>
              <a:rPr lang="ru-RU" sz="1400" spc="0" dirty="0" smtClean="0">
                <a:effectLst/>
                <a:latin typeface="Times New Roman" pitchFamily="18" charset="0"/>
                <a:cs typeface="Times New Roman" pitchFamily="18" charset="0"/>
              </a:rPr>
              <a:t> на принципах </a:t>
            </a:r>
            <a:r>
              <a:rPr lang="ru-RU" sz="1400" spc="0" dirty="0" err="1" smtClean="0">
                <a:effectLst/>
                <a:latin typeface="Times New Roman" pitchFamily="18" charset="0"/>
                <a:cs typeface="Times New Roman" pitchFamily="18" charset="0"/>
              </a:rPr>
              <a:t>відкритих</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кодів</a:t>
            </a:r>
            <a:r>
              <a:rPr lang="ru-RU" sz="1400" spc="0" dirty="0" smtClean="0">
                <a:effectLst/>
                <a:latin typeface="Times New Roman" pitchFamily="18" charset="0"/>
                <a:cs typeface="Times New Roman" pitchFamily="18" charset="0"/>
              </a:rPr>
              <a:t> та </a:t>
            </a:r>
            <a:r>
              <a:rPr lang="ru-RU" sz="1400" spc="0" dirty="0" err="1" smtClean="0">
                <a:effectLst/>
                <a:latin typeface="Times New Roman" pitchFamily="18" charset="0"/>
                <a:cs typeface="Times New Roman" pitchFamily="18" charset="0"/>
              </a:rPr>
              <a:t>вільного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розповсюдження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досягається</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 шляхом </a:t>
            </a:r>
            <a:r>
              <a:rPr lang="ru-RU" sz="1400" spc="0" dirty="0" err="1" smtClean="0">
                <a:effectLst/>
                <a:latin typeface="Times New Roman" pitchFamily="18" charset="0"/>
                <a:cs typeface="Times New Roman" pitchFamily="18" charset="0"/>
              </a:rPr>
              <a:t>визначення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базової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операційної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системи</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через </a:t>
            </a:r>
            <a:r>
              <a:rPr lang="ru-RU" sz="1400" spc="0" dirty="0" err="1" smtClean="0">
                <a:effectLst/>
                <a:latin typeface="Times New Roman" pitchFamily="18" charset="0"/>
                <a:cs typeface="Times New Roman" pitchFamily="18" charset="0"/>
              </a:rPr>
              <a:t>формування</a:t>
            </a:r>
            <a:r>
              <a:rPr lang="ru-RU" sz="1400" spc="0" dirty="0" smtClean="0">
                <a:effectLst/>
                <a:latin typeface="Times New Roman" pitchFamily="18" charset="0"/>
                <a:cs typeface="Times New Roman" pitchFamily="18" charset="0"/>
              </a:rPr>
              <a:t> прикладного </a:t>
            </a:r>
            <a:r>
              <a:rPr lang="ru-RU" sz="1400" spc="0" dirty="0" err="1" smtClean="0">
                <a:effectLst/>
                <a:latin typeface="Times New Roman" pitchFamily="18" charset="0"/>
                <a:cs typeface="Times New Roman" pitchFamily="18" charset="0"/>
              </a:rPr>
              <a:t>програмного</a:t>
            </a:r>
            <a:r>
              <a:rPr lang="ru-RU" sz="1400" spc="0" dirty="0" smtClean="0">
                <a:effectLst/>
                <a:latin typeface="Times New Roman" pitchFamily="18" charset="0"/>
                <a:cs typeface="Times New Roman" pitchFamily="18" charset="0"/>
              </a:rPr>
              <a:t> пакету </a:t>
            </a:r>
            <a:r>
              <a:rPr lang="ru-RU" sz="1400" spc="0" dirty="0" err="1" smtClean="0">
                <a:effectLst/>
                <a:latin typeface="Times New Roman" pitchFamily="18" charset="0"/>
                <a:cs typeface="Times New Roman" pitchFamily="18" charset="0"/>
              </a:rPr>
              <a:t>з</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відкритими</a:t>
            </a:r>
            <a:r>
              <a:rPr lang="ru-RU" sz="1400" spc="0" dirty="0" smtClean="0">
                <a:effectLst/>
                <a:latin typeface="Times New Roman" pitchFamily="18" charset="0"/>
                <a:cs typeface="Times New Roman" pitchFamily="18" charset="0"/>
              </a:rPr>
              <a:t> кодами;</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запровадженням</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базової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програмно-інструментальної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платформи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підтримки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інформаційного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освітнього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середовища</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створенням</a:t>
            </a:r>
            <a:r>
              <a:rPr lang="ru-RU" sz="1400" spc="0" dirty="0" smtClean="0">
                <a:effectLst/>
                <a:latin typeface="Times New Roman" pitchFamily="18" charset="0"/>
                <a:cs typeface="Times New Roman" pitchFamily="18" charset="0"/>
              </a:rPr>
              <a:t> </a:t>
            </a:r>
            <a:r>
              <a:rPr lang="ru-RU" sz="1400" spc="0" dirty="0" smtClean="0">
                <a:effectLst/>
                <a:latin typeface="Times New Roman" pitchFamily="18" charset="0"/>
                <a:cs typeface="Times New Roman" pitchFamily="18" charset="0"/>
              </a:rPr>
              <a:t>серверного центру </a:t>
            </a:r>
            <a:r>
              <a:rPr lang="ru-RU" sz="1400" spc="0" dirty="0" err="1" smtClean="0">
                <a:effectLst/>
                <a:latin typeface="Times New Roman" pitchFamily="18" charset="0"/>
                <a:cs typeface="Times New Roman" pitchFamily="18" charset="0"/>
              </a:rPr>
              <a:t>обслуговування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вдосконалення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програмного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забезпечення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підтримки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інформаційного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освітнього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середовища</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реалізацією</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єдиних</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параметричних</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технічних</a:t>
            </a:r>
            <a:r>
              <a:rPr lang="ru-RU" sz="1400" spc="0" dirty="0" smtClean="0">
                <a:effectLst/>
                <a:latin typeface="Times New Roman" pitchFamily="18" charset="0"/>
                <a:cs typeface="Times New Roman" pitchFamily="18" charset="0"/>
              </a:rPr>
              <a:t> характеристик </a:t>
            </a:r>
            <a:r>
              <a:rPr lang="ru-RU" sz="1400" spc="0" dirty="0" err="1" smtClean="0">
                <a:effectLst/>
                <a:latin typeface="Times New Roman" pitchFamily="18" charset="0"/>
                <a:cs typeface="Times New Roman" pitchFamily="18" charset="0"/>
              </a:rPr>
              <a:t>щодо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комп'ютерних</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засобів</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Інтернет</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засобів</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зв'язку</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endParaRPr lang="ru-RU" sz="1400" spc="0" dirty="0">
              <a:effectLst/>
              <a:latin typeface="Times New Roman" pitchFamily="18" charset="0"/>
              <a:cs typeface="Times New Roman" pitchFamily="18" charset="0"/>
            </a:endParaRPr>
          </a:p>
        </p:txBody>
      </p:sp>
      <p:pic>
        <p:nvPicPr>
          <p:cNvPr id="3075" name="Picture 3" descr="C:\Documents and Settings\Ljudmila\Рабочий стол\презентація\ОЛЕГ  Анатолійвич.jpg"/>
          <p:cNvPicPr>
            <a:picLocks noChangeAspect="1" noChangeArrowheads="1"/>
          </p:cNvPicPr>
          <p:nvPr/>
        </p:nvPicPr>
        <p:blipFill>
          <a:blip r:embed="rId3"/>
          <a:srcRect/>
          <a:stretch>
            <a:fillRect/>
          </a:stretch>
        </p:blipFill>
        <p:spPr bwMode="auto">
          <a:xfrm>
            <a:off x="500034" y="1142984"/>
            <a:ext cx="1857388" cy="2476517"/>
          </a:xfrm>
          <a:prstGeom prst="rect">
            <a:avLst/>
          </a:prstGeom>
          <a:ln>
            <a:noFill/>
          </a:ln>
          <a:effectLst>
            <a:softEdge rad="112500"/>
          </a:effectLst>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ctrTitle"/>
          </p:nvPr>
        </p:nvSpPr>
        <p:spPr>
          <a:xfrm>
            <a:off x="642910" y="714356"/>
            <a:ext cx="8143932" cy="5715040"/>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a:r>
              <a:rPr lang="uk-UA" sz="3200" spc="0" dirty="0" smtClean="0">
                <a:effectLst/>
                <a:latin typeface="Times New Roman" pitchFamily="18" charset="0"/>
                <a:cs typeface="Times New Roman" pitchFamily="18" charset="0"/>
              </a:rPr>
              <a:t>В семінарських заняттях приймала участь творча група в складі 14 викладачів </a:t>
            </a:r>
            <a:r>
              <a:rPr lang="uk-UA" sz="3200" spc="0" dirty="0" err="1" smtClean="0">
                <a:effectLst/>
                <a:latin typeface="Times New Roman" pitchFamily="18" charset="0"/>
                <a:cs typeface="Times New Roman" pitchFamily="18" charset="0"/>
              </a:rPr>
              <a:t>спецпредметів</a:t>
            </a:r>
            <a:r>
              <a:rPr lang="uk-UA" sz="3200" spc="0" dirty="0" smtClean="0">
                <a:effectLst/>
                <a:latin typeface="Times New Roman" pitchFamily="18" charset="0"/>
                <a:cs typeface="Times New Roman" pitchFamily="18" charset="0"/>
              </a:rPr>
              <a:t> та майстрів виробничого навчання ПТНЗ Автономної Республіки Крим, Полтавської </a:t>
            </a:r>
            <a:r>
              <a:rPr lang="uk-UA" sz="3200" spc="0" dirty="0" smtClean="0">
                <a:effectLst/>
                <a:latin typeface="Times New Roman" pitchFamily="18" charset="0"/>
                <a:cs typeface="Times New Roman" pitchFamily="18" charset="0"/>
              </a:rPr>
              <a:t>та </a:t>
            </a:r>
            <a:r>
              <a:rPr lang="uk-UA" sz="3200" spc="0" dirty="0" smtClean="0">
                <a:effectLst/>
                <a:latin typeface="Times New Roman" pitchFamily="18" charset="0"/>
                <a:cs typeface="Times New Roman" pitchFamily="18" charset="0"/>
              </a:rPr>
              <a:t>Запорізької </a:t>
            </a:r>
            <a:r>
              <a:rPr lang="uk-UA" sz="3200" spc="0" dirty="0" smtClean="0">
                <a:effectLst/>
                <a:latin typeface="Times New Roman" pitchFamily="18" charset="0"/>
                <a:cs typeface="Times New Roman" pitchFamily="18" charset="0"/>
              </a:rPr>
              <a:t>областей.</a:t>
            </a:r>
            <a:r>
              <a:rPr lang="uk-UA" sz="3200" spc="0" dirty="0" smtClean="0">
                <a:effectLst/>
                <a:latin typeface="Times New Roman" pitchFamily="18" charset="0"/>
                <a:cs typeface="Times New Roman" pitchFamily="18" charset="0"/>
              </a:rPr>
              <a:t/>
            </a:r>
            <a:br>
              <a:rPr lang="uk-UA" sz="3200" spc="0" dirty="0" smtClean="0">
                <a:effectLst/>
                <a:latin typeface="Times New Roman" pitchFamily="18" charset="0"/>
                <a:cs typeface="Times New Roman" pitchFamily="18" charset="0"/>
              </a:rPr>
            </a:br>
            <a:r>
              <a:rPr lang="uk-UA" sz="3200" spc="0" dirty="0" smtClean="0">
                <a:effectLst/>
                <a:latin typeface="Times New Roman" pitchFamily="18" charset="0"/>
                <a:cs typeface="Times New Roman" pitchFamily="18" charset="0"/>
              </a:rPr>
              <a:t>Полтавську область ПРЕДСТАВЛЯЛИ викладачі </a:t>
            </a:r>
            <a:r>
              <a:rPr lang="uk-UA" sz="3200" spc="0" dirty="0" smtClean="0">
                <a:effectLst/>
                <a:latin typeface="Times New Roman" pitchFamily="18" charset="0"/>
                <a:cs typeface="Times New Roman" pitchFamily="18" charset="0"/>
              </a:rPr>
              <a:t>з </a:t>
            </a:r>
            <a:r>
              <a:rPr lang="uk-UA" sz="3200" spc="0" dirty="0" smtClean="0">
                <a:effectLst/>
                <a:latin typeface="Times New Roman" pitchFamily="18" charset="0"/>
                <a:cs typeface="Times New Roman" pitchFamily="18" charset="0"/>
              </a:rPr>
              <a:t>предмету: </a:t>
            </a:r>
            <a:r>
              <a:rPr lang="uk-UA" sz="3200" spc="0" dirty="0" err="1" smtClean="0">
                <a:effectLst/>
                <a:latin typeface="Times New Roman" pitchFamily="18" charset="0"/>
                <a:cs typeface="Times New Roman" pitchFamily="18" charset="0"/>
              </a:rPr>
              <a:t>“Інформаційні</a:t>
            </a:r>
            <a:r>
              <a:rPr lang="uk-UA" sz="3200" spc="0" dirty="0" smtClean="0">
                <a:effectLst/>
                <a:latin typeface="Times New Roman" pitchFamily="18" charset="0"/>
                <a:cs typeface="Times New Roman" pitchFamily="18" charset="0"/>
              </a:rPr>
              <a:t> </a:t>
            </a:r>
            <a:r>
              <a:rPr lang="uk-UA" sz="3200" spc="0" dirty="0" err="1" smtClean="0">
                <a:effectLst/>
                <a:latin typeface="Times New Roman" pitchFamily="18" charset="0"/>
                <a:cs typeface="Times New Roman" pitchFamily="18" charset="0"/>
              </a:rPr>
              <a:t>технології”</a:t>
            </a:r>
            <a:r>
              <a:rPr lang="uk-UA" sz="3200" spc="0" dirty="0" smtClean="0">
                <a:effectLst/>
                <a:latin typeface="Times New Roman" pitchFamily="18" charset="0"/>
                <a:cs typeface="Times New Roman" pitchFamily="18" charset="0"/>
              </a:rPr>
              <a:t> </a:t>
            </a:r>
            <a:r>
              <a:rPr lang="uk-UA" sz="3200" dirty="0" smtClean="0">
                <a:effectLst/>
                <a:latin typeface="Times New Roman" pitchFamily="18" charset="0"/>
                <a:cs typeface="Times New Roman" pitchFamily="18" charset="0"/>
              </a:rPr>
              <a:t>Харчук Ольга Петрівна ПТУ № 25    м. Зіньків, </a:t>
            </a:r>
            <a:r>
              <a:rPr lang="uk-UA" sz="3200" dirty="0" err="1" smtClean="0">
                <a:effectLst/>
                <a:latin typeface="Times New Roman" pitchFamily="18" charset="0"/>
                <a:cs typeface="Times New Roman" pitchFamily="18" charset="0"/>
              </a:rPr>
              <a:t>Скіданова</a:t>
            </a:r>
            <a:r>
              <a:rPr lang="uk-UA" sz="3200" dirty="0" smtClean="0">
                <a:effectLst/>
                <a:latin typeface="Times New Roman" pitchFamily="18" charset="0"/>
                <a:cs typeface="Times New Roman" pitchFamily="18" charset="0"/>
              </a:rPr>
              <a:t> Людмила Володимирівна</a:t>
            </a:r>
            <a:r>
              <a:rPr lang="ru-RU" sz="3200" dirty="0" smtClean="0">
                <a:effectLst/>
                <a:latin typeface="Times New Roman" pitchFamily="18" charset="0"/>
                <a:cs typeface="Times New Roman" pitchFamily="18" charset="0"/>
              </a:rPr>
              <a:t/>
            </a:r>
            <a:br>
              <a:rPr lang="ru-RU" sz="3200" dirty="0" smtClean="0">
                <a:effectLst/>
                <a:latin typeface="Times New Roman" pitchFamily="18" charset="0"/>
                <a:cs typeface="Times New Roman" pitchFamily="18" charset="0"/>
              </a:rPr>
            </a:br>
            <a:r>
              <a:rPr lang="uk-UA" sz="3200" dirty="0" smtClean="0">
                <a:effectLst/>
                <a:latin typeface="Times New Roman" pitchFamily="18" charset="0"/>
                <a:cs typeface="Times New Roman" pitchFamily="18" charset="0"/>
              </a:rPr>
              <a:t>ПТУ № 27 </a:t>
            </a:r>
            <a:r>
              <a:rPr lang="uk-UA" sz="3200" dirty="0" err="1" smtClean="0">
                <a:effectLst/>
                <a:latin typeface="Times New Roman" pitchFamily="18" charset="0"/>
                <a:cs typeface="Times New Roman" pitchFamily="18" charset="0"/>
              </a:rPr>
              <a:t>м.Лохвиця</a:t>
            </a:r>
            <a:r>
              <a:rPr lang="uk-UA" sz="3200" dirty="0" smtClean="0">
                <a:effectLst/>
                <a:latin typeface="Times New Roman" pitchFamily="18" charset="0"/>
                <a:cs typeface="Times New Roman" pitchFamily="18" charset="0"/>
              </a:rPr>
              <a:t>, Шевченко Антоніна Іванівна ПТУ № 50 м. Карлівка </a:t>
            </a:r>
            <a:endParaRPr lang="ru-RU" sz="3200" b="1" i="0" spc="0" dirty="0">
              <a:solidFill>
                <a:srgbClr val="008000"/>
              </a:solidFill>
              <a:effectLst/>
              <a:latin typeface="Times New Roman" pitchFamily="18" charset="0"/>
              <a:cs typeface="Times New Roman" pitchFamily="18" charset="0"/>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uk-UA"/>
          </a:p>
        </p:txBody>
      </p:sp>
      <p:sp>
        <p:nvSpPr>
          <p:cNvPr id="3" name="Подзаголовок 2"/>
          <p:cNvSpPr>
            <a:spLocks noGrp="1"/>
          </p:cNvSpPr>
          <p:nvPr>
            <p:ph type="subTitle" idx="1"/>
          </p:nvPr>
        </p:nvSpPr>
        <p:spPr/>
        <p:txBody>
          <a:bodyPr/>
          <a:lstStyle/>
          <a:p>
            <a:endParaRPr lang="uk-UA"/>
          </a:p>
        </p:txBody>
      </p:sp>
      <p:sp>
        <p:nvSpPr>
          <p:cNvPr id="4" name="Текст 3"/>
          <p:cNvSpPr>
            <a:spLocks noGrp="1"/>
          </p:cNvSpPr>
          <p:nvPr>
            <p:ph type="body" sz="quarter" idx="10"/>
          </p:nvPr>
        </p:nvSpPr>
        <p:spPr/>
        <p:txBody>
          <a:bodyPr/>
          <a:lstStyle/>
          <a:p>
            <a:endParaRPr lang="uk-UA"/>
          </a:p>
        </p:txBody>
      </p:sp>
      <p:sp>
        <p:nvSpPr>
          <p:cNvPr id="5" name="Заголовок 1"/>
          <p:cNvSpPr txBox="1">
            <a:spLocks/>
          </p:cNvSpPr>
          <p:nvPr/>
        </p:nvSpPr>
        <p:spPr>
          <a:xfrm>
            <a:off x="642910" y="714356"/>
            <a:ext cx="8143932" cy="5715040"/>
          </a:xfrm>
          <a:prstGeom prst="flowChartAlternateProcess">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r>
              <a:rPr kumimoji="0" lang="uk-UA" b="0" i="0" u="none" strike="noStrike" kern="1200" cap="none" spc="0" normalizeH="0" baseline="0" noProof="0" dirty="0" smtClean="0">
                <a:ln w="3175">
                  <a:noFill/>
                </a:ln>
                <a:solidFill>
                  <a:schemeClr val="dk1"/>
                </a:solidFill>
                <a:effectLst/>
                <a:uLnTx/>
                <a:uFillTx/>
                <a:latin typeface="Times New Roman" pitchFamily="18" charset="0"/>
                <a:ea typeface="+mn-ea"/>
                <a:cs typeface="Times New Roman" pitchFamily="18" charset="0"/>
              </a:rPr>
              <a:t>.</a:t>
            </a:r>
            <a: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
            </a:r>
            <a:b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br>
            <a:r>
              <a:rPr kumimoji="0" lang="uk-UA" b="1" i="0" u="sng"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 Харчук Ольга Петрівна </a:t>
            </a:r>
            <a: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ПТУ № 25  </a:t>
            </a:r>
            <a: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м</a:t>
            </a:r>
            <a: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 Зіньків</a:t>
            </a:r>
            <a:r>
              <a:rPr kumimoji="0" lang="uk-UA" b="0" i="0" u="none" strike="noStrike" kern="1200" cap="none" normalizeH="0" noProof="0" dirty="0" smtClean="0">
                <a:ln w="3175">
                  <a:noFill/>
                </a:ln>
                <a:solidFill>
                  <a:schemeClr val="dk1"/>
                </a:solidFill>
                <a:effectLst/>
                <a:uLnTx/>
                <a:uFillTx/>
                <a:latin typeface="Times New Roman" pitchFamily="18" charset="0"/>
                <a:cs typeface="Times New Roman" pitchFamily="18" charset="0"/>
              </a:rPr>
              <a:t> </a:t>
            </a:r>
            <a:r>
              <a:rPr lang="uk-UA" dirty="0" smtClean="0">
                <a:latin typeface="Times New Roman" pitchFamily="18" charset="0"/>
                <a:cs typeface="Times New Roman" pitchFamily="18" charset="0"/>
              </a:rPr>
              <a:t>Предмет </a:t>
            </a:r>
            <a:r>
              <a:rPr lang="uk-UA" i="1" dirty="0" smtClean="0">
                <a:latin typeface="Times New Roman" pitchFamily="18" charset="0"/>
                <a:cs typeface="Times New Roman" pitchFamily="18" charset="0"/>
              </a:rPr>
              <a:t>«Інформаційні технології»,</a:t>
            </a:r>
            <a:r>
              <a:rPr lang="uk-UA" dirty="0" smtClean="0">
                <a:latin typeface="Times New Roman" pitchFamily="18" charset="0"/>
                <a:cs typeface="Times New Roman" pitchFamily="18" charset="0"/>
              </a:rPr>
              <a:t> </a:t>
            </a:r>
            <a:r>
              <a:rPr lang="uk-UA" i="1" dirty="0" smtClean="0">
                <a:latin typeface="Times New Roman" pitchFamily="18" charset="0"/>
                <a:cs typeface="Times New Roman" pitchFamily="18" charset="0"/>
              </a:rPr>
              <a:t>професія</a:t>
            </a:r>
            <a:r>
              <a:rPr lang="uk-UA" dirty="0" smtClean="0">
                <a:latin typeface="Times New Roman" pitchFamily="18" charset="0"/>
                <a:cs typeface="Times New Roman" pitchFamily="18" charset="0"/>
              </a:rPr>
              <a:t> «</a:t>
            </a:r>
            <a:r>
              <a:rPr lang="uk-UA" i="1" dirty="0" smtClean="0">
                <a:latin typeface="Times New Roman" pitchFamily="18" charset="0"/>
                <a:cs typeface="Times New Roman" pitchFamily="18" charset="0"/>
              </a:rPr>
              <a:t>Кравець», 4 </a:t>
            </a:r>
            <a:r>
              <a:rPr lang="uk-UA" i="1" dirty="0" smtClean="0">
                <a:latin typeface="Times New Roman" pitchFamily="18" charset="0"/>
                <a:cs typeface="Times New Roman" pitchFamily="18" charset="0"/>
              </a:rPr>
              <a:t>розряд -9 годин(7лекції,2 ЛПР)</a:t>
            </a:r>
            <a:endParaRPr lang="ru-RU" i="1" dirty="0" smtClean="0">
              <a:latin typeface="Times New Roman" pitchFamily="18" charset="0"/>
              <a:cs typeface="Times New Roman" pitchFamily="18" charset="0"/>
            </a:endParaRPr>
          </a:p>
          <a:p>
            <a:r>
              <a:rPr lang="uk-UA" b="1" u="sng" dirty="0" smtClean="0">
                <a:ln w="3175">
                  <a:noFill/>
                </a:ln>
                <a:latin typeface="Times New Roman" pitchFamily="18" charset="0"/>
                <a:cs typeface="Times New Roman" pitchFamily="18" charset="0"/>
              </a:rPr>
              <a:t>- Шевченко Антоніна Іванівна </a:t>
            </a:r>
            <a:r>
              <a:rPr lang="uk-UA" dirty="0" smtClean="0">
                <a:ln w="3175">
                  <a:noFill/>
                </a:ln>
                <a:latin typeface="Times New Roman" pitchFamily="18" charset="0"/>
                <a:cs typeface="Times New Roman" pitchFamily="18" charset="0"/>
              </a:rPr>
              <a:t>ПТУ № 50 м. Карлівка </a:t>
            </a:r>
            <a:r>
              <a:rPr lang="uk-UA" dirty="0" smtClean="0">
                <a:latin typeface="Times New Roman" pitchFamily="18" charset="0"/>
                <a:cs typeface="Times New Roman" pitchFamily="18" charset="0"/>
              </a:rPr>
              <a:t>Предмет </a:t>
            </a:r>
            <a:r>
              <a:rPr lang="uk-UA" i="1" dirty="0" smtClean="0">
                <a:latin typeface="Times New Roman" pitchFamily="18" charset="0"/>
                <a:cs typeface="Times New Roman" pitchFamily="18" charset="0"/>
              </a:rPr>
              <a:t>«Інформаційні технології»,</a:t>
            </a:r>
            <a:r>
              <a:rPr lang="uk-UA" dirty="0" smtClean="0">
                <a:latin typeface="Times New Roman" pitchFamily="18" charset="0"/>
                <a:cs typeface="Times New Roman" pitchFamily="18" charset="0"/>
              </a:rPr>
              <a:t> професія «Оператор комп’ютерного набору», ІІ категорія</a:t>
            </a:r>
            <a:endParaRPr lang="ru-RU" dirty="0" smtClean="0">
              <a:latin typeface="Times New Roman" pitchFamily="18" charset="0"/>
              <a:cs typeface="Times New Roman" pitchFamily="18" charset="0"/>
            </a:endParaRPr>
          </a:p>
          <a:p>
            <a:r>
              <a:rPr lang="uk-UA" i="1" dirty="0" smtClean="0">
                <a:latin typeface="Times New Roman" pitchFamily="18" charset="0"/>
                <a:cs typeface="Times New Roman" pitchFamily="18" charset="0"/>
              </a:rPr>
              <a:t>Тема 1. Використання інформаційних та комп’ютерних технологій для автоматизації виробництва – 12 годин(10лекцій, 2 </a:t>
            </a:r>
            <a:r>
              <a:rPr lang="uk-UA" i="1" dirty="0" smtClean="0">
                <a:latin typeface="Times New Roman" pitchFamily="18" charset="0"/>
                <a:cs typeface="Times New Roman" pitchFamily="18" charset="0"/>
              </a:rPr>
              <a:t>ЛПР)</a:t>
            </a:r>
            <a:endParaRPr lang="uk-UA" dirty="0" smtClean="0">
              <a:ln w="3175">
                <a:noFill/>
              </a:ln>
              <a:latin typeface="Times New Roman" pitchFamily="18" charset="0"/>
              <a:cs typeface="Times New Roman" pitchFamily="18" charset="0"/>
            </a:endParaRPr>
          </a:p>
          <a:p>
            <a:pPr lvl="0" defTabSz="914363">
              <a:lnSpc>
                <a:spcPct val="90000"/>
              </a:lnSpc>
              <a:spcBef>
                <a:spcPct val="0"/>
              </a:spcBef>
            </a:pPr>
            <a:r>
              <a:rPr lang="uk-UA" dirty="0" smtClean="0">
                <a:ln w="3175">
                  <a:noFill/>
                </a:ln>
                <a:latin typeface="Times New Roman" pitchFamily="18" charset="0"/>
                <a:cs typeface="Times New Roman" pitchFamily="18" charset="0"/>
              </a:rPr>
              <a:t>- </a:t>
            </a:r>
            <a:r>
              <a:rPr lang="uk-UA" b="1" u="sng" dirty="0" err="1" smtClean="0">
                <a:ln w="3175">
                  <a:noFill/>
                </a:ln>
                <a:latin typeface="Times New Roman" pitchFamily="18" charset="0"/>
                <a:cs typeface="Times New Roman" pitchFamily="18" charset="0"/>
              </a:rPr>
              <a:t>Скіданова</a:t>
            </a:r>
            <a:r>
              <a:rPr lang="uk-UA" b="1" u="sng" dirty="0" smtClean="0">
                <a:ln w="3175">
                  <a:noFill/>
                </a:ln>
                <a:latin typeface="Times New Roman" pitchFamily="18" charset="0"/>
                <a:cs typeface="Times New Roman" pitchFamily="18" charset="0"/>
              </a:rPr>
              <a:t> </a:t>
            </a:r>
            <a:r>
              <a:rPr kumimoji="0" lang="uk-UA" b="1" i="0" u="sng"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Людмила Володимирівна </a:t>
            </a:r>
            <a: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ПТУ № 27 </a:t>
            </a:r>
            <a:r>
              <a:rPr kumimoji="0" lang="uk-UA" b="0" i="0" u="none" strike="noStrike" kern="1200" cap="none" normalizeH="0" baseline="0" noProof="0" dirty="0" err="1" smtClean="0">
                <a:ln w="3175">
                  <a:noFill/>
                </a:ln>
                <a:solidFill>
                  <a:schemeClr val="dk1"/>
                </a:solidFill>
                <a:effectLst/>
                <a:uLnTx/>
                <a:uFillTx/>
                <a:latin typeface="Times New Roman" pitchFamily="18" charset="0"/>
                <a:cs typeface="Times New Roman" pitchFamily="18" charset="0"/>
              </a:rPr>
              <a:t>м.Лохвиця</a:t>
            </a:r>
            <a:r>
              <a:rPr kumimoji="0" lang="uk-UA" b="0" i="0" u="none" strike="noStrike" kern="1200" cap="none" normalizeH="0" baseline="0" noProof="0" dirty="0" smtClean="0">
                <a:ln w="3175">
                  <a:noFill/>
                </a:ln>
                <a:solidFill>
                  <a:schemeClr val="dk1"/>
                </a:solidFill>
                <a:effectLst/>
                <a:uLnTx/>
                <a:uFillTx/>
                <a:latin typeface="Times New Roman" pitchFamily="18" charset="0"/>
                <a:cs typeface="Times New Roman" pitchFamily="18" charset="0"/>
              </a:rPr>
              <a:t> </a:t>
            </a:r>
            <a:r>
              <a:rPr lang="uk-UA" dirty="0" smtClean="0">
                <a:latin typeface="Times New Roman" pitchFamily="18" charset="0"/>
                <a:cs typeface="Times New Roman" pitchFamily="18" charset="0"/>
              </a:rPr>
              <a:t>Предмет </a:t>
            </a:r>
            <a:r>
              <a:rPr lang="uk-UA" i="1" dirty="0" smtClean="0">
                <a:latin typeface="Times New Roman" pitchFamily="18" charset="0"/>
                <a:cs typeface="Times New Roman" pitchFamily="18" charset="0"/>
              </a:rPr>
              <a:t>«Інформаційні технології»,</a:t>
            </a:r>
            <a:r>
              <a:rPr lang="uk-UA" dirty="0" smtClean="0">
                <a:latin typeface="Times New Roman" pitchFamily="18" charset="0"/>
                <a:cs typeface="Times New Roman" pitchFamily="18" charset="0"/>
              </a:rPr>
              <a:t> професія «Оператор комп’ютерного набору», ІІ категорія</a:t>
            </a:r>
            <a:endParaRPr lang="ru-RU" dirty="0" smtClean="0">
              <a:latin typeface="Times New Roman" pitchFamily="18" charset="0"/>
              <a:cs typeface="Times New Roman" pitchFamily="18" charset="0"/>
            </a:endParaRPr>
          </a:p>
          <a:p>
            <a:r>
              <a:rPr lang="uk-UA" i="1" dirty="0" smtClean="0">
                <a:latin typeface="Times New Roman" pitchFamily="18" charset="0"/>
                <a:cs typeface="Times New Roman" pitchFamily="18" charset="0"/>
              </a:rPr>
              <a:t>Тема 2. Система управління на основі комп’ютерних технологій  - 12 годин (10лекцій, 2 практики)</a:t>
            </a:r>
            <a:endParaRPr kumimoji="0" lang="ru-RU" b="1" i="0" u="none" strike="noStrike" kern="1200" cap="none" normalizeH="0" baseline="0" noProof="0" dirty="0">
              <a:ln w="3175">
                <a:noFill/>
              </a:ln>
              <a:solidFill>
                <a:srgbClr val="008000"/>
              </a:solidFill>
              <a:effectLst/>
              <a:uLnTx/>
              <a:uFillTx/>
              <a:latin typeface="Times New Roman" pitchFamily="18" charset="0"/>
              <a:cs typeface="Times New Roman" pitchFamily="18" charset="0"/>
            </a:endParaRPr>
          </a:p>
        </p:txBody>
      </p:sp>
      <p:sp>
        <p:nvSpPr>
          <p:cNvPr id="6" name="Заголовок 1"/>
          <p:cNvSpPr txBox="1">
            <a:spLocks/>
          </p:cNvSpPr>
          <p:nvPr/>
        </p:nvSpPr>
        <p:spPr>
          <a:xfrm>
            <a:off x="1857356" y="357166"/>
            <a:ext cx="7000924" cy="1357322"/>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FF0000"/>
                </a:solidFill>
                <a:effectLst>
                  <a:outerShdw blurRad="38100" dist="38100" dir="2700000" algn="tl">
                    <a:srgbClr val="000000">
                      <a:alpha val="43137"/>
                    </a:srgbClr>
                  </a:outerShdw>
                </a:effectLst>
              </a:rPr>
              <a:t>Творча група працювали над електронним підручником</a:t>
            </a:r>
            <a:endParaRPr lang="ru-RU" sz="4000" b="1" dirty="0">
              <a:solidFill>
                <a:srgbClr val="FF0000"/>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G:\more\IMG_20130917_113213.jpg"/>
          <p:cNvPicPr/>
          <p:nvPr/>
        </p:nvPicPr>
        <p:blipFill>
          <a:blip r:embed="rId2" cstate="print"/>
          <a:srcRect/>
          <a:stretch>
            <a:fillRect/>
          </a:stretch>
        </p:blipFill>
        <p:spPr bwMode="auto">
          <a:xfrm>
            <a:off x="214282" y="214290"/>
            <a:ext cx="4648200" cy="3486150"/>
          </a:xfrm>
          <a:prstGeom prst="rect">
            <a:avLst/>
          </a:prstGeom>
          <a:ln>
            <a:noFill/>
          </a:ln>
          <a:effectLst>
            <a:softEdge rad="112500"/>
          </a:effectLst>
        </p:spPr>
      </p:pic>
      <p:sp>
        <p:nvSpPr>
          <p:cNvPr id="3" name="Подзаголовок 2"/>
          <p:cNvSpPr>
            <a:spLocks noGrp="1"/>
          </p:cNvSpPr>
          <p:nvPr>
            <p:ph type="subTitle" idx="1"/>
          </p:nvPr>
        </p:nvSpPr>
        <p:spPr/>
        <p:txBody>
          <a:bodyPr/>
          <a:lstStyle/>
          <a:p>
            <a:endParaRPr lang="ru-RU"/>
          </a:p>
        </p:txBody>
      </p:sp>
      <p:pic>
        <p:nvPicPr>
          <p:cNvPr id="6" name="Рисунок 5" descr="C:\Documents and Settings\Ljudmila\Рабочий стол\презентація\P1030593.JPG"/>
          <p:cNvPicPr/>
          <p:nvPr/>
        </p:nvPicPr>
        <p:blipFill>
          <a:blip r:embed="rId3" cstate="print"/>
          <a:srcRect/>
          <a:stretch>
            <a:fillRect/>
          </a:stretch>
        </p:blipFill>
        <p:spPr bwMode="auto">
          <a:xfrm>
            <a:off x="4357686" y="285728"/>
            <a:ext cx="4786314" cy="3550444"/>
          </a:xfrm>
          <a:prstGeom prst="rect">
            <a:avLst/>
          </a:prstGeom>
          <a:ln>
            <a:noFill/>
          </a:ln>
          <a:effectLst>
            <a:softEdge rad="112500"/>
          </a:effectLst>
        </p:spPr>
      </p:pic>
      <p:pic>
        <p:nvPicPr>
          <p:cNvPr id="8" name="Рисунок 7" descr="G:\more\IMG_20130917_113207.jpg"/>
          <p:cNvPicPr/>
          <p:nvPr/>
        </p:nvPicPr>
        <p:blipFill>
          <a:blip r:embed="rId4" cstate="print"/>
          <a:srcRect l="6093" r="10529" b="29861"/>
          <a:stretch>
            <a:fillRect/>
          </a:stretch>
        </p:blipFill>
        <p:spPr bwMode="auto">
          <a:xfrm>
            <a:off x="4191000" y="3429000"/>
            <a:ext cx="4953000" cy="3124200"/>
          </a:xfrm>
          <a:prstGeom prst="rect">
            <a:avLst/>
          </a:prstGeom>
          <a:ln>
            <a:noFill/>
          </a:ln>
          <a:effectLst>
            <a:softEdge rad="112500"/>
          </a:effectLst>
        </p:spPr>
      </p:pic>
      <p:pic>
        <p:nvPicPr>
          <p:cNvPr id="7" name="Рисунок 6" descr="C:\Documents and Settings\Ljudmila\Рабочий стол\презентація\20130917_115148.jpg"/>
          <p:cNvPicPr/>
          <p:nvPr/>
        </p:nvPicPr>
        <p:blipFill>
          <a:blip r:embed="rId5" cstate="print"/>
          <a:srcRect/>
          <a:stretch>
            <a:fillRect/>
          </a:stretch>
        </p:blipFill>
        <p:spPr bwMode="auto">
          <a:xfrm>
            <a:off x="142844" y="3357562"/>
            <a:ext cx="4286280" cy="3214710"/>
          </a:xfrm>
          <a:prstGeom prst="rect">
            <a:avLst/>
          </a:prstGeom>
          <a:ln>
            <a:noFill/>
          </a:ln>
          <a:effectLst>
            <a:softEdge rad="112500"/>
          </a:effectLst>
        </p:spPr>
      </p:pic>
      <p:sp>
        <p:nvSpPr>
          <p:cNvPr id="10" name="Заголовок 1"/>
          <p:cNvSpPr txBox="1">
            <a:spLocks/>
          </p:cNvSpPr>
          <p:nvPr/>
        </p:nvSpPr>
        <p:spPr>
          <a:xfrm>
            <a:off x="1214414" y="2571744"/>
            <a:ext cx="7000924" cy="1357322"/>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Учасники семінару</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214282" y="571480"/>
            <a:ext cx="5500726" cy="142876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Перший день – перше засідання</a:t>
            </a:r>
            <a:endParaRPr lang="ru-RU" sz="4000" b="1" dirty="0">
              <a:solidFill>
                <a:srgbClr val="0033CC"/>
              </a:solidFill>
              <a:effectLst>
                <a:outerShdw blurRad="38100" dist="38100" dir="2700000" algn="tl">
                  <a:srgbClr val="000000">
                    <a:alpha val="43137"/>
                  </a:srgbClr>
                </a:outerShdw>
              </a:effectLst>
            </a:endParaRPr>
          </a:p>
        </p:txBody>
      </p:sp>
      <p:sp>
        <p:nvSpPr>
          <p:cNvPr id="7" name="Заголовок 1"/>
          <p:cNvSpPr>
            <a:spLocks noGrp="1"/>
          </p:cNvSpPr>
          <p:nvPr>
            <p:ph type="ctrTitle"/>
          </p:nvPr>
        </p:nvSpPr>
        <p:spPr>
          <a:xfrm>
            <a:off x="4929190" y="1714488"/>
            <a:ext cx="3929090" cy="4143404"/>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defTabSz="914400">
              <a:spcBef>
                <a:spcPts val="0"/>
              </a:spcBef>
            </a:pPr>
            <a:r>
              <a:rPr lang="ru-RU" sz="3200" b="1" spc="0" dirty="0" err="1" smtClean="0">
                <a:solidFill>
                  <a:srgbClr val="008000"/>
                </a:solidFill>
                <a:effectLst/>
                <a:latin typeface="Times New Roman" pitchFamily="18" charset="0"/>
                <a:cs typeface="Times New Roman" pitchFamily="18" charset="0"/>
              </a:rPr>
              <a:t>Вивчення</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способів</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введення</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текстової</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інформації</a:t>
            </a:r>
            <a:r>
              <a:rPr lang="ru-RU" sz="3200" b="1" spc="0" dirty="0" smtClean="0">
                <a:solidFill>
                  <a:srgbClr val="008000"/>
                </a:solidFill>
                <a:effectLst/>
                <a:latin typeface="Times New Roman" pitchFamily="18" charset="0"/>
                <a:cs typeface="Times New Roman" pitchFamily="18" charset="0"/>
              </a:rPr>
              <a:t> на платформу </a:t>
            </a:r>
            <a:endParaRPr lang="ru-RU" sz="3200" b="1" i="0" spc="0" dirty="0">
              <a:solidFill>
                <a:srgbClr val="008000"/>
              </a:solidFill>
              <a:effectLst/>
              <a:latin typeface="Times New Roman" pitchFamily="18" charset="0"/>
              <a:cs typeface="Times New Roman" pitchFamily="18" charset="0"/>
            </a:endParaRPr>
          </a:p>
        </p:txBody>
      </p:sp>
      <p:pic>
        <p:nvPicPr>
          <p:cNvPr id="8" name="Рисунок 7" descr="C:\Documents and Settings\Ljudmila\Рабочий стол\презентація\1 день\P1030616.JPG"/>
          <p:cNvPicPr/>
          <p:nvPr/>
        </p:nvPicPr>
        <p:blipFill>
          <a:blip r:embed="rId2" cstate="print"/>
          <a:srcRect/>
          <a:stretch>
            <a:fillRect/>
          </a:stretch>
        </p:blipFill>
        <p:spPr bwMode="auto">
          <a:xfrm>
            <a:off x="214282" y="2214554"/>
            <a:ext cx="4000528" cy="3093246"/>
          </a:xfrm>
          <a:prstGeom prst="rect">
            <a:avLst/>
          </a:prstGeom>
          <a:ln>
            <a:noFill/>
          </a:ln>
          <a:effectLst>
            <a:softEdge rad="112500"/>
          </a:effectLst>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G:\more\IMG_20130918_091736.jpg"/>
          <p:cNvPicPr/>
          <p:nvPr/>
        </p:nvPicPr>
        <p:blipFill>
          <a:blip r:embed="rId2" cstate="print"/>
          <a:srcRect/>
          <a:stretch>
            <a:fillRect/>
          </a:stretch>
        </p:blipFill>
        <p:spPr bwMode="auto">
          <a:xfrm>
            <a:off x="214282" y="571480"/>
            <a:ext cx="4124325" cy="3093244"/>
          </a:xfrm>
          <a:prstGeom prst="rect">
            <a:avLst/>
          </a:prstGeom>
          <a:ln>
            <a:noFill/>
          </a:ln>
          <a:effectLst>
            <a:softEdge rad="112500"/>
          </a:effectLst>
        </p:spPr>
      </p:pic>
      <p:pic>
        <p:nvPicPr>
          <p:cNvPr id="7" name="Рисунок 6" descr="G:\more\IMG_20130919_101115.jpg"/>
          <p:cNvPicPr/>
          <p:nvPr/>
        </p:nvPicPr>
        <p:blipFill>
          <a:blip r:embed="rId3" cstate="print"/>
          <a:srcRect/>
          <a:stretch>
            <a:fillRect/>
          </a:stretch>
        </p:blipFill>
        <p:spPr bwMode="auto">
          <a:xfrm>
            <a:off x="4572000" y="714356"/>
            <a:ext cx="3786214" cy="2786082"/>
          </a:xfrm>
          <a:prstGeom prst="rect">
            <a:avLst/>
          </a:prstGeom>
          <a:ln>
            <a:noFill/>
          </a:ln>
          <a:effectLst>
            <a:softEdge rad="112500"/>
          </a:effectLst>
        </p:spPr>
      </p:pic>
      <p:pic>
        <p:nvPicPr>
          <p:cNvPr id="8" name="Рисунок 7" descr="G:\more\IMG_20130918_091754.jpg"/>
          <p:cNvPicPr/>
          <p:nvPr/>
        </p:nvPicPr>
        <p:blipFill>
          <a:blip r:embed="rId4" cstate="print"/>
          <a:srcRect/>
          <a:stretch>
            <a:fillRect/>
          </a:stretch>
        </p:blipFill>
        <p:spPr bwMode="auto">
          <a:xfrm>
            <a:off x="285720" y="3786190"/>
            <a:ext cx="4214842" cy="2752727"/>
          </a:xfrm>
          <a:prstGeom prst="rect">
            <a:avLst/>
          </a:prstGeom>
          <a:ln>
            <a:noFill/>
          </a:ln>
          <a:effectLst>
            <a:softEdge rad="112500"/>
          </a:effectLst>
        </p:spPr>
      </p:pic>
      <p:pic>
        <p:nvPicPr>
          <p:cNvPr id="9" name="Рисунок 8" descr="C:\Documents and Settings\Ljudmila\Рабочий стол\презентація\WP_20130918_019.jpg"/>
          <p:cNvPicPr/>
          <p:nvPr/>
        </p:nvPicPr>
        <p:blipFill>
          <a:blip r:embed="rId5" cstate="print"/>
          <a:srcRect/>
          <a:stretch>
            <a:fillRect/>
          </a:stretch>
        </p:blipFill>
        <p:spPr bwMode="auto">
          <a:xfrm>
            <a:off x="4500562" y="3929066"/>
            <a:ext cx="4071966" cy="2486024"/>
          </a:xfrm>
          <a:prstGeom prst="rect">
            <a:avLst/>
          </a:prstGeom>
          <a:ln>
            <a:noFill/>
          </a:ln>
          <a:effectLst>
            <a:softEdge rad="112500"/>
          </a:effectLst>
        </p:spPr>
      </p:pic>
      <p:sp>
        <p:nvSpPr>
          <p:cNvPr id="10" name="Заголовок 1"/>
          <p:cNvSpPr txBox="1">
            <a:spLocks/>
          </p:cNvSpPr>
          <p:nvPr/>
        </p:nvSpPr>
        <p:spPr>
          <a:xfrm>
            <a:off x="1214414" y="3071810"/>
            <a:ext cx="6643734" cy="85725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Обговорення в групах</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214282" y="571480"/>
            <a:ext cx="5500726" cy="142876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Другий день – друге засідання</a:t>
            </a:r>
            <a:endParaRPr lang="ru-RU" sz="4000" b="1" dirty="0">
              <a:solidFill>
                <a:srgbClr val="0033CC"/>
              </a:solidFill>
              <a:effectLst>
                <a:outerShdw blurRad="38100" dist="38100" dir="2700000" algn="tl">
                  <a:srgbClr val="000000">
                    <a:alpha val="43137"/>
                  </a:srgbClr>
                </a:outerShdw>
              </a:effectLst>
            </a:endParaRPr>
          </a:p>
        </p:txBody>
      </p:sp>
      <p:sp>
        <p:nvSpPr>
          <p:cNvPr id="6" name="Заголовок 1"/>
          <p:cNvSpPr txBox="1">
            <a:spLocks/>
          </p:cNvSpPr>
          <p:nvPr/>
        </p:nvSpPr>
        <p:spPr>
          <a:xfrm>
            <a:off x="4357654" y="1571612"/>
            <a:ext cx="4786346" cy="5000660"/>
          </a:xfrm>
          <a:prstGeom prst="flowChartAlternateProcess">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ru-RU" sz="3200" b="1" i="0" u="none" strike="noStrike" kern="1200" cap="none" spc="0" normalizeH="0" baseline="0" noProof="0" dirty="0" err="1" smtClean="0">
                <a:ln w="3175">
                  <a:noFill/>
                </a:ln>
                <a:solidFill>
                  <a:srgbClr val="008000"/>
                </a:solidFill>
                <a:effectLst/>
                <a:uLnTx/>
                <a:uFillTx/>
                <a:latin typeface="Times New Roman" pitchFamily="18" charset="0"/>
                <a:ea typeface="+mn-ea"/>
                <a:cs typeface="Times New Roman" pitchFamily="18" charset="0"/>
              </a:rPr>
              <a:t>Тренувальні</a:t>
            </a:r>
            <a:r>
              <a:rPr kumimoji="0" lang="ru-RU" sz="3200" b="1" i="0" u="none" strike="noStrike" kern="1200" cap="none" spc="0" normalizeH="0" baseline="0" noProof="0" dirty="0" smtClean="0">
                <a:ln w="3175">
                  <a:noFill/>
                </a:ln>
                <a:solidFill>
                  <a:srgbClr val="008000"/>
                </a:solidFill>
                <a:effectLst/>
                <a:uLnTx/>
                <a:uFillTx/>
                <a:latin typeface="Times New Roman" pitchFamily="18" charset="0"/>
                <a:ea typeface="+mn-ea"/>
                <a:cs typeface="Times New Roman" pitchFamily="18" charset="0"/>
              </a:rPr>
              <a:t> </a:t>
            </a:r>
            <a:r>
              <a:rPr kumimoji="0" lang="ru-RU" sz="3200" b="1" i="0" u="none" strike="noStrike" kern="1200" cap="none" spc="0" normalizeH="0" baseline="0" noProof="0" dirty="0" err="1" smtClean="0">
                <a:ln w="3175">
                  <a:noFill/>
                </a:ln>
                <a:solidFill>
                  <a:srgbClr val="008000"/>
                </a:solidFill>
                <a:effectLst/>
                <a:uLnTx/>
                <a:uFillTx/>
                <a:latin typeface="Times New Roman" pitchFamily="18" charset="0"/>
                <a:ea typeface="+mn-ea"/>
                <a:cs typeface="Times New Roman" pitchFamily="18" charset="0"/>
              </a:rPr>
              <a:t>заняття</a:t>
            </a:r>
            <a:r>
              <a:rPr kumimoji="0" lang="ru-RU" sz="3200" b="1" i="0" u="none" strike="noStrike" kern="1200" cap="none" spc="0" normalizeH="0" baseline="0" noProof="0" dirty="0" smtClean="0">
                <a:ln w="3175">
                  <a:noFill/>
                </a:ln>
                <a:solidFill>
                  <a:srgbClr val="008000"/>
                </a:solidFill>
                <a:effectLst/>
                <a:uLnTx/>
                <a:uFillTx/>
                <a:latin typeface="Times New Roman" pitchFamily="18" charset="0"/>
                <a:ea typeface="+mn-ea"/>
                <a:cs typeface="Times New Roman" pitchFamily="18" charset="0"/>
              </a:rPr>
              <a:t> </a:t>
            </a:r>
            <a:r>
              <a:rPr lang="ru-RU" sz="3200" b="1" dirty="0" smtClean="0">
                <a:ln w="3175">
                  <a:noFill/>
                </a:ln>
                <a:solidFill>
                  <a:srgbClr val="008000"/>
                </a:solidFill>
                <a:latin typeface="Times New Roman" pitchFamily="18" charset="0"/>
                <a:cs typeface="Times New Roman" pitchFamily="18" charset="0"/>
              </a:rPr>
              <a:t>по </a:t>
            </a:r>
            <a:r>
              <a:rPr lang="ru-RU" sz="3200" b="1" dirty="0" err="1" smtClean="0">
                <a:ln w="3175">
                  <a:noFill/>
                </a:ln>
                <a:solidFill>
                  <a:srgbClr val="008000"/>
                </a:solidFill>
                <a:latin typeface="Times New Roman" pitchFamily="18" charset="0"/>
                <a:cs typeface="Times New Roman" pitchFamily="18" charset="0"/>
              </a:rPr>
              <a:t>введенню</a:t>
            </a:r>
            <a:r>
              <a:rPr lang="ru-RU" sz="3200" b="1" dirty="0" smtClean="0">
                <a:ln w="3175">
                  <a:noFill/>
                </a:ln>
                <a:solidFill>
                  <a:srgbClr val="008000"/>
                </a:solidFill>
                <a:latin typeface="Times New Roman" pitchFamily="18" charset="0"/>
                <a:cs typeface="Times New Roman" pitchFamily="18" charset="0"/>
              </a:rPr>
              <a:t> </a:t>
            </a:r>
            <a:r>
              <a:rPr lang="ru-RU" sz="3200" b="1" dirty="0" err="1" smtClean="0">
                <a:ln w="3175">
                  <a:noFill/>
                </a:ln>
                <a:solidFill>
                  <a:srgbClr val="008000"/>
                </a:solidFill>
                <a:latin typeface="Times New Roman" pitchFamily="18" charset="0"/>
                <a:cs typeface="Times New Roman" pitchFamily="18" charset="0"/>
              </a:rPr>
              <a:t>інформації</a:t>
            </a:r>
            <a:r>
              <a:rPr lang="ru-RU" sz="3200" b="1" dirty="0" smtClean="0">
                <a:ln w="3175">
                  <a:noFill/>
                </a:ln>
                <a:solidFill>
                  <a:srgbClr val="008000"/>
                </a:solidFill>
                <a:latin typeface="Times New Roman" pitchFamily="18" charset="0"/>
                <a:cs typeface="Times New Roman" pitchFamily="18" charset="0"/>
              </a:rPr>
              <a:t> на </a:t>
            </a:r>
            <a:r>
              <a:rPr lang="ru-RU" sz="3200" b="1" dirty="0" smtClean="0">
                <a:ln w="3175">
                  <a:noFill/>
                </a:ln>
                <a:solidFill>
                  <a:srgbClr val="008000"/>
                </a:solidFill>
                <a:latin typeface="Times New Roman" pitchFamily="18" charset="0"/>
                <a:cs typeface="Times New Roman" pitchFamily="18" charset="0"/>
              </a:rPr>
              <a:t>платформу</a:t>
            </a:r>
            <a:endParaRPr kumimoji="0" lang="ru-RU" sz="3200" b="1" i="0" u="none" strike="noStrike" kern="1200" cap="none" spc="0" normalizeH="0" baseline="0" noProof="0" dirty="0">
              <a:ln w="3175">
                <a:noFill/>
              </a:ln>
              <a:solidFill>
                <a:srgbClr val="008000"/>
              </a:solidFill>
              <a:effectLst/>
              <a:uLnTx/>
              <a:uFillTx/>
              <a:latin typeface="Times New Roman" pitchFamily="18" charset="0"/>
              <a:ea typeface="+mn-ea"/>
              <a:cs typeface="Times New Roman" pitchFamily="18" charset="0"/>
            </a:endParaRPr>
          </a:p>
        </p:txBody>
      </p:sp>
      <p:pic>
        <p:nvPicPr>
          <p:cNvPr id="7" name="Рисунок 6" descr="G:\ФЕОДОСИЯ\1 день\P1030620.JPG"/>
          <p:cNvPicPr/>
          <p:nvPr/>
        </p:nvPicPr>
        <p:blipFill>
          <a:blip r:embed="rId2" cstate="print"/>
          <a:srcRect/>
          <a:stretch>
            <a:fillRect/>
          </a:stretch>
        </p:blipFill>
        <p:spPr bwMode="auto">
          <a:xfrm>
            <a:off x="142844" y="2071678"/>
            <a:ext cx="4572000" cy="3929090"/>
          </a:xfrm>
          <a:prstGeom prst="rect">
            <a:avLst/>
          </a:prstGeom>
          <a:ln>
            <a:noFill/>
          </a:ln>
          <a:effectLst>
            <a:softEdge rad="112500"/>
          </a:effectLst>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G:\more\IMG_20130919_100937.jpg"/>
          <p:cNvPicPr/>
          <p:nvPr/>
        </p:nvPicPr>
        <p:blipFill>
          <a:blip r:embed="rId3" cstate="print"/>
          <a:srcRect/>
          <a:stretch>
            <a:fillRect/>
          </a:stretch>
        </p:blipFill>
        <p:spPr bwMode="auto">
          <a:xfrm>
            <a:off x="357158" y="500042"/>
            <a:ext cx="3929090" cy="2857520"/>
          </a:xfrm>
          <a:prstGeom prst="rect">
            <a:avLst/>
          </a:prstGeom>
          <a:ln>
            <a:noFill/>
          </a:ln>
          <a:effectLst>
            <a:softEdge rad="112500"/>
          </a:effectLst>
        </p:spPr>
      </p:pic>
      <p:pic>
        <p:nvPicPr>
          <p:cNvPr id="8" name="Рисунок 7" descr="G:\more\IMG_20130919_101025.jpg"/>
          <p:cNvPicPr/>
          <p:nvPr/>
        </p:nvPicPr>
        <p:blipFill>
          <a:blip r:embed="rId4" cstate="print"/>
          <a:srcRect/>
          <a:stretch>
            <a:fillRect/>
          </a:stretch>
        </p:blipFill>
        <p:spPr bwMode="auto">
          <a:xfrm>
            <a:off x="4572000" y="428604"/>
            <a:ext cx="4057654" cy="2928958"/>
          </a:xfrm>
          <a:prstGeom prst="rect">
            <a:avLst/>
          </a:prstGeom>
          <a:ln>
            <a:noFill/>
          </a:ln>
          <a:effectLst>
            <a:softEdge rad="112500"/>
          </a:effectLst>
        </p:spPr>
      </p:pic>
      <p:pic>
        <p:nvPicPr>
          <p:cNvPr id="9" name="Рисунок 8" descr="C:\Documents and Settings\Ljudmila\Рабочий стол\презентація\WP_20130917_017.jpg"/>
          <p:cNvPicPr/>
          <p:nvPr/>
        </p:nvPicPr>
        <p:blipFill>
          <a:blip r:embed="rId5" cstate="print"/>
          <a:srcRect/>
          <a:stretch>
            <a:fillRect/>
          </a:stretch>
        </p:blipFill>
        <p:spPr bwMode="auto">
          <a:xfrm>
            <a:off x="214282" y="3429000"/>
            <a:ext cx="4286280" cy="2928958"/>
          </a:xfrm>
          <a:prstGeom prst="rect">
            <a:avLst/>
          </a:prstGeom>
          <a:ln>
            <a:noFill/>
          </a:ln>
          <a:effectLst>
            <a:softEdge rad="112500"/>
          </a:effectLst>
        </p:spPr>
      </p:pic>
      <p:pic>
        <p:nvPicPr>
          <p:cNvPr id="10" name="Рисунок 9" descr="C:\Documents and Settings\Ljudmila\Рабочий стол\презентація\WP_20130917_024.jpg"/>
          <p:cNvPicPr/>
          <p:nvPr/>
        </p:nvPicPr>
        <p:blipFill>
          <a:blip r:embed="rId6" cstate="print"/>
          <a:srcRect/>
          <a:stretch>
            <a:fillRect/>
          </a:stretch>
        </p:blipFill>
        <p:spPr bwMode="auto">
          <a:xfrm>
            <a:off x="4500562" y="3429000"/>
            <a:ext cx="4407201" cy="2857520"/>
          </a:xfrm>
          <a:prstGeom prst="rect">
            <a:avLst/>
          </a:prstGeom>
          <a:ln>
            <a:noFill/>
          </a:ln>
          <a:effectLst>
            <a:softEdge rad="112500"/>
          </a:effectLst>
        </p:spPr>
      </p:pic>
      <p:sp>
        <p:nvSpPr>
          <p:cNvPr id="11" name="Заголовок 1"/>
          <p:cNvSpPr txBox="1">
            <a:spLocks/>
          </p:cNvSpPr>
          <p:nvPr/>
        </p:nvSpPr>
        <p:spPr>
          <a:xfrm>
            <a:off x="1428728" y="3071810"/>
            <a:ext cx="6643734" cy="85725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Індивідуальна робота</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ctrTitle"/>
          </p:nvPr>
        </p:nvSpPr>
        <p:spPr>
          <a:xfrm>
            <a:off x="4071934" y="1500174"/>
            <a:ext cx="4786346" cy="4643470"/>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defTabSz="914400">
              <a:spcBef>
                <a:spcPts val="0"/>
              </a:spcBef>
            </a:pPr>
            <a:r>
              <a:rPr lang="ru-RU" sz="3200" b="1" spc="0" dirty="0" err="1" smtClean="0">
                <a:solidFill>
                  <a:srgbClr val="008000"/>
                </a:solidFill>
                <a:effectLst/>
                <a:latin typeface="Times New Roman" pitchFamily="18" charset="0"/>
                <a:cs typeface="Times New Roman" pitchFamily="18" charset="0"/>
              </a:rPr>
              <a:t>Виявлення</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складнощів</a:t>
            </a:r>
            <a:r>
              <a:rPr lang="ru-RU" sz="3200" b="1" spc="0" dirty="0" smtClean="0">
                <a:solidFill>
                  <a:srgbClr val="008000"/>
                </a:solidFill>
                <a:effectLst/>
                <a:latin typeface="Times New Roman" pitchFamily="18" charset="0"/>
                <a:cs typeface="Times New Roman" pitchFamily="18" charset="0"/>
              </a:rPr>
              <a:t> при </a:t>
            </a:r>
            <a:r>
              <a:rPr lang="ru-RU" sz="3200" b="1" spc="0" dirty="0" err="1" smtClean="0">
                <a:solidFill>
                  <a:srgbClr val="008000"/>
                </a:solidFill>
                <a:effectLst/>
                <a:latin typeface="Times New Roman" pitchFamily="18" charset="0"/>
                <a:cs typeface="Times New Roman" pitchFamily="18" charset="0"/>
              </a:rPr>
              <a:t>введенні</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інфомації</a:t>
            </a:r>
            <a:r>
              <a:rPr lang="ru-RU" sz="3200" b="1" spc="0" dirty="0" smtClean="0">
                <a:solidFill>
                  <a:srgbClr val="008000"/>
                </a:solidFill>
                <a:effectLst/>
                <a:latin typeface="Times New Roman" pitchFamily="18" charset="0"/>
                <a:cs typeface="Times New Roman" pitchFamily="18" charset="0"/>
              </a:rPr>
              <a:t> на платформу </a:t>
            </a:r>
            <a:r>
              <a:rPr lang="ru-RU" sz="3200" b="1" spc="0" dirty="0" smtClean="0">
                <a:solidFill>
                  <a:srgbClr val="008000"/>
                </a:solidFill>
                <a:effectLst/>
                <a:latin typeface="Times New Roman" pitchFamily="18" charset="0"/>
                <a:cs typeface="Times New Roman" pitchFamily="18" charset="0"/>
              </a:rPr>
              <a:t>та </a:t>
            </a:r>
            <a:r>
              <a:rPr lang="ru-RU" sz="3200" b="1" spc="0" dirty="0" err="1" smtClean="0">
                <a:solidFill>
                  <a:srgbClr val="008000"/>
                </a:solidFill>
                <a:effectLst/>
                <a:latin typeface="Times New Roman" pitchFamily="18" charset="0"/>
                <a:cs typeface="Times New Roman" pitchFamily="18" charset="0"/>
              </a:rPr>
              <a:t>їх</a:t>
            </a:r>
            <a:r>
              <a:rPr lang="ru-RU" sz="3200" b="1" spc="0" dirty="0" smtClean="0">
                <a:solidFill>
                  <a:srgbClr val="008000"/>
                </a:solidFill>
                <a:effectLst/>
                <a:latin typeface="Times New Roman" pitchFamily="18" charset="0"/>
                <a:cs typeface="Times New Roman" pitchFamily="18" charset="0"/>
              </a:rPr>
              <a:t> </a:t>
            </a:r>
            <a:r>
              <a:rPr lang="ru-RU" sz="3200" b="1" spc="0" dirty="0" err="1" smtClean="0">
                <a:solidFill>
                  <a:srgbClr val="008000"/>
                </a:solidFill>
                <a:effectLst/>
                <a:latin typeface="Times New Roman" pitchFamily="18" charset="0"/>
                <a:cs typeface="Times New Roman" pitchFamily="18" charset="0"/>
              </a:rPr>
              <a:t>усунення</a:t>
            </a:r>
            <a:r>
              <a:rPr lang="ru-RU" sz="3200" b="1" spc="0" dirty="0" smtClean="0">
                <a:solidFill>
                  <a:srgbClr val="008000"/>
                </a:solidFill>
                <a:effectLst/>
                <a:latin typeface="Times New Roman" pitchFamily="18" charset="0"/>
                <a:cs typeface="Times New Roman" pitchFamily="18" charset="0"/>
              </a:rPr>
              <a:t>.</a:t>
            </a:r>
            <a:r>
              <a:rPr lang="ru-RU" sz="3200" b="1" spc="0" dirty="0" smtClean="0">
                <a:solidFill>
                  <a:srgbClr val="008000"/>
                </a:solidFill>
                <a:effectLst/>
                <a:latin typeface="Times New Roman" pitchFamily="18" charset="0"/>
                <a:cs typeface="Times New Roman" pitchFamily="18" charset="0"/>
              </a:rPr>
              <a:t/>
            </a:r>
            <a:br>
              <a:rPr lang="ru-RU" sz="3200" b="1" spc="0" dirty="0" smtClean="0">
                <a:solidFill>
                  <a:srgbClr val="008000"/>
                </a:solidFill>
                <a:effectLst/>
                <a:latin typeface="Times New Roman" pitchFamily="18" charset="0"/>
                <a:cs typeface="Times New Roman" pitchFamily="18" charset="0"/>
              </a:rPr>
            </a:br>
            <a:r>
              <a:rPr lang="ru-RU" sz="3200" b="1" spc="0" dirty="0" smtClean="0">
                <a:solidFill>
                  <a:srgbClr val="008000"/>
                </a:solidFill>
                <a:effectLst/>
                <a:latin typeface="Times New Roman" pitchFamily="18" charset="0"/>
                <a:cs typeface="Times New Roman" pitchFamily="18" charset="0"/>
              </a:rPr>
              <a:t>Робота над </a:t>
            </a:r>
            <a:r>
              <a:rPr lang="ru-RU" sz="3200" b="1" spc="0" dirty="0" err="1" smtClean="0">
                <a:solidFill>
                  <a:srgbClr val="008000"/>
                </a:solidFill>
                <a:effectLst/>
                <a:latin typeface="Times New Roman" pitchFamily="18" charset="0"/>
                <a:cs typeface="Times New Roman" pitchFamily="18" charset="0"/>
              </a:rPr>
              <a:t>завданнями</a:t>
            </a:r>
            <a:r>
              <a:rPr lang="ru-RU" sz="3200" b="1" spc="0" dirty="0" smtClean="0">
                <a:solidFill>
                  <a:srgbClr val="008000"/>
                </a:solidFill>
                <a:effectLst/>
                <a:latin typeface="Times New Roman" pitchFamily="18" charset="0"/>
                <a:cs typeface="Times New Roman" pitchFamily="18" charset="0"/>
              </a:rPr>
              <a:t> контролю </a:t>
            </a:r>
            <a:r>
              <a:rPr lang="ru-RU" sz="3200" b="1" spc="0" dirty="0" smtClean="0">
                <a:solidFill>
                  <a:srgbClr val="008000"/>
                </a:solidFill>
                <a:effectLst/>
                <a:latin typeface="Times New Roman" pitchFamily="18" charset="0"/>
                <a:cs typeface="Times New Roman" pitchFamily="18" charset="0"/>
              </a:rPr>
              <a:t>та </a:t>
            </a:r>
            <a:r>
              <a:rPr lang="ru-RU" sz="3200" b="1" spc="0" dirty="0" smtClean="0">
                <a:solidFill>
                  <a:srgbClr val="008000"/>
                </a:solidFill>
                <a:effectLst/>
                <a:latin typeface="Times New Roman" pitchFamily="18" charset="0"/>
                <a:cs typeface="Times New Roman" pitchFamily="18" charset="0"/>
              </a:rPr>
              <a:t>самоконтролю для </a:t>
            </a:r>
            <a:r>
              <a:rPr lang="ru-RU" sz="3200" b="1" spc="0" dirty="0" err="1" smtClean="0">
                <a:solidFill>
                  <a:srgbClr val="008000"/>
                </a:solidFill>
                <a:effectLst/>
                <a:latin typeface="Times New Roman" pitchFamily="18" charset="0"/>
                <a:cs typeface="Times New Roman" pitchFamily="18" charset="0"/>
              </a:rPr>
              <a:t>учнів</a:t>
            </a:r>
            <a:r>
              <a:rPr lang="ru-RU" sz="3200" b="1" spc="0" dirty="0" smtClean="0">
                <a:solidFill>
                  <a:srgbClr val="008000"/>
                </a:solidFill>
                <a:effectLst/>
                <a:latin typeface="Times New Roman" pitchFamily="18" charset="0"/>
                <a:cs typeface="Times New Roman" pitchFamily="18" charset="0"/>
              </a:rPr>
              <a:t> </a:t>
            </a:r>
            <a:endParaRPr lang="ru-RU" sz="3200" b="1" i="0" spc="0" dirty="0">
              <a:solidFill>
                <a:srgbClr val="008000"/>
              </a:solidFill>
              <a:effectLst/>
              <a:latin typeface="Times New Roman" pitchFamily="18" charset="0"/>
              <a:cs typeface="Times New Roman" pitchFamily="18" charset="0"/>
            </a:endParaRPr>
          </a:p>
        </p:txBody>
      </p:sp>
      <p:pic>
        <p:nvPicPr>
          <p:cNvPr id="8" name="Рисунок 7" descr="C:\Documents and Settings\Ljudmila\Рабочий стол\презентація\IMG_20130919_101239.jpg"/>
          <p:cNvPicPr/>
          <p:nvPr/>
        </p:nvPicPr>
        <p:blipFill>
          <a:blip r:embed="rId2" cstate="print"/>
          <a:srcRect/>
          <a:stretch>
            <a:fillRect/>
          </a:stretch>
        </p:blipFill>
        <p:spPr bwMode="auto">
          <a:xfrm>
            <a:off x="571472" y="1928802"/>
            <a:ext cx="3048001" cy="4071966"/>
          </a:xfrm>
          <a:prstGeom prst="rect">
            <a:avLst/>
          </a:prstGeom>
          <a:ln>
            <a:noFill/>
          </a:ln>
          <a:effectLst>
            <a:softEdge rad="112500"/>
          </a:effectLst>
        </p:spPr>
      </p:pic>
      <p:sp>
        <p:nvSpPr>
          <p:cNvPr id="9" name="Заголовок 1"/>
          <p:cNvSpPr txBox="1">
            <a:spLocks/>
          </p:cNvSpPr>
          <p:nvPr/>
        </p:nvSpPr>
        <p:spPr>
          <a:xfrm>
            <a:off x="214282" y="571480"/>
            <a:ext cx="5500726" cy="142876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Третій день – третє засідання</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C:\Documents and Settings\Ljudmila\Рабочий стол\презентація\WP_20130917_030.jpg"/>
          <p:cNvPicPr/>
          <p:nvPr/>
        </p:nvPicPr>
        <p:blipFill>
          <a:blip r:embed="rId2" cstate="print"/>
          <a:srcRect/>
          <a:stretch>
            <a:fillRect/>
          </a:stretch>
        </p:blipFill>
        <p:spPr bwMode="auto">
          <a:xfrm>
            <a:off x="4500562" y="3500438"/>
            <a:ext cx="4500562" cy="2714644"/>
          </a:xfrm>
          <a:prstGeom prst="rect">
            <a:avLst/>
          </a:prstGeom>
          <a:ln>
            <a:noFill/>
          </a:ln>
          <a:effectLst>
            <a:softEdge rad="112500"/>
          </a:effectLst>
        </p:spPr>
      </p:pic>
      <p:pic>
        <p:nvPicPr>
          <p:cNvPr id="6" name="Рисунок 5" descr="C:\Documents and Settings\Ljudmila\Рабочий стол\презентація\WP_20130918_034.jpg"/>
          <p:cNvPicPr/>
          <p:nvPr/>
        </p:nvPicPr>
        <p:blipFill>
          <a:blip r:embed="rId3" cstate="print"/>
          <a:srcRect/>
          <a:stretch>
            <a:fillRect/>
          </a:stretch>
        </p:blipFill>
        <p:spPr bwMode="auto">
          <a:xfrm>
            <a:off x="214282" y="3500438"/>
            <a:ext cx="4286280" cy="2643206"/>
          </a:xfrm>
          <a:prstGeom prst="rect">
            <a:avLst/>
          </a:prstGeom>
          <a:ln>
            <a:noFill/>
          </a:ln>
          <a:effectLst>
            <a:softEdge rad="112500"/>
          </a:effectLst>
        </p:spPr>
      </p:pic>
      <p:pic>
        <p:nvPicPr>
          <p:cNvPr id="9" name="Рисунок 8" descr="C:\Documents and Settings\Ljudmila\Рабочий стол\презентація\WP_20130918_025.jpg"/>
          <p:cNvPicPr/>
          <p:nvPr/>
        </p:nvPicPr>
        <p:blipFill>
          <a:blip r:embed="rId4" cstate="print"/>
          <a:srcRect/>
          <a:stretch>
            <a:fillRect/>
          </a:stretch>
        </p:blipFill>
        <p:spPr bwMode="auto">
          <a:xfrm>
            <a:off x="2071670" y="428604"/>
            <a:ext cx="5286412" cy="2928958"/>
          </a:xfrm>
          <a:prstGeom prst="rect">
            <a:avLst/>
          </a:prstGeom>
          <a:ln>
            <a:noFill/>
          </a:ln>
          <a:effectLst>
            <a:softEdge rad="112500"/>
          </a:effectLst>
        </p:spPr>
      </p:pic>
      <p:sp>
        <p:nvSpPr>
          <p:cNvPr id="10" name="Заголовок 1"/>
          <p:cNvSpPr txBox="1">
            <a:spLocks/>
          </p:cNvSpPr>
          <p:nvPr/>
        </p:nvSpPr>
        <p:spPr>
          <a:xfrm>
            <a:off x="1428728" y="2786058"/>
            <a:ext cx="6643734" cy="85725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ru-RU" sz="4000" b="1" dirty="0" err="1" smtClean="0">
                <a:solidFill>
                  <a:srgbClr val="0033CC"/>
                </a:solidFill>
                <a:effectLst>
                  <a:outerShdw blurRad="38100" dist="38100" dir="2700000" algn="tl">
                    <a:srgbClr val="000000">
                      <a:alpha val="43137"/>
                    </a:srgbClr>
                  </a:outerShdw>
                </a:effectLst>
              </a:rPr>
              <a:t>Закріплення</a:t>
            </a:r>
            <a:r>
              <a:rPr lang="ru-RU" sz="4000" b="1" dirty="0" smtClean="0">
                <a:solidFill>
                  <a:srgbClr val="0033CC"/>
                </a:solidFill>
                <a:effectLst>
                  <a:outerShdw blurRad="38100" dist="38100" dir="2700000" algn="tl">
                    <a:srgbClr val="000000">
                      <a:alpha val="43137"/>
                    </a:srgbClr>
                  </a:outerShdw>
                </a:effectLst>
              </a:rPr>
              <a:t> </a:t>
            </a:r>
            <a:r>
              <a:rPr lang="ru-RU" sz="4000" b="1" dirty="0" err="1" smtClean="0">
                <a:solidFill>
                  <a:srgbClr val="0033CC"/>
                </a:solidFill>
                <a:effectLst>
                  <a:outerShdw blurRad="38100" dist="38100" dir="2700000" algn="tl">
                    <a:srgbClr val="000000">
                      <a:alpha val="43137"/>
                    </a:srgbClr>
                  </a:outerShdw>
                </a:effectLst>
              </a:rPr>
              <a:t>вивченого</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857224" y="928670"/>
            <a:ext cx="7643866" cy="5000660"/>
          </a:xfrm>
          <a:prstGeom prst="flowChartAlternateProcess">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В рамках </a:t>
            </a:r>
            <a:r>
              <a:rPr kumimoji="0" lang="uk-UA" sz="2800" b="0" i="0" u="none" strike="noStrike" kern="1200" cap="none" spc="0" normalizeH="0" baseline="0" dirty="0" smtClean="0">
                <a:ln w="3175">
                  <a:noFill/>
                </a:ln>
                <a:solidFill>
                  <a:schemeClr val="tx1"/>
                </a:solidFill>
                <a:effectLst/>
                <a:uLnTx/>
                <a:uFillTx/>
                <a:latin typeface="Times New Roman" pitchFamily="18" charset="0"/>
                <a:ea typeface="+mn-ea"/>
                <a:cs typeface="Times New Roman" pitchFamily="18" charset="0"/>
              </a:rPr>
              <a:t>спільної</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uk-UA" sz="2800" b="0" i="0" u="none" strike="noStrike" kern="1200" cap="none" spc="0" normalizeH="0" baseline="0" dirty="0" err="1" smtClean="0">
                <a:ln w="3175">
                  <a:noFill/>
                </a:ln>
                <a:solidFill>
                  <a:schemeClr val="tx1"/>
                </a:solidFill>
                <a:effectLst/>
                <a:uLnTx/>
                <a:uFillTx/>
                <a:latin typeface="Times New Roman" pitchFamily="18" charset="0"/>
                <a:ea typeface="+mn-ea"/>
                <a:cs typeface="Times New Roman" pitchFamily="18" charset="0"/>
              </a:rPr>
              <a:t>дослідно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 </a:t>
            </a:r>
            <a:r>
              <a:rPr kumimoji="0" lang="uk-UA" sz="2800" b="0" i="0" u="none" strike="noStrike" kern="1200" cap="none" spc="0" normalizeH="0" baseline="0" dirty="0" smtClean="0">
                <a:ln w="3175">
                  <a:noFill/>
                </a:ln>
                <a:solidFill>
                  <a:schemeClr val="tx1"/>
                </a:solidFill>
                <a:effectLst/>
                <a:uLnTx/>
                <a:uFillTx/>
                <a:latin typeface="Times New Roman" pitchFamily="18" charset="0"/>
                <a:ea typeface="+mn-ea"/>
                <a:cs typeface="Times New Roman" pitchFamily="18" charset="0"/>
              </a:rPr>
              <a:t>експериментальної</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роботи</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Науково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методичних</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центрів</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ПТО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України</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 та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Інституту</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професійно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технічної</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освіти</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Національної</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академії</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педагогічних наук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України</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17-19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вересня</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2013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пройшов</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черговий</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науково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методичний</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семінар</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на тему: </a:t>
            </a:r>
            <a:r>
              <a:rPr kumimoji="0" lang="en-US"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Основи</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комп'ютерно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орієнтованого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дидактичного проектування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електронних</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програмно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 педагогічних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засобів</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як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базових</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елементів</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інформаційного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освітнього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середовища</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професійно</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технічної</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r>
              <a:rPr kumimoji="0" lang="ru-RU" sz="2800" b="0" i="0" u="none" strike="noStrike" kern="1200" cap="none" spc="0" normalizeH="0" baseline="0" noProof="0" dirty="0" err="1" smtClean="0">
                <a:ln w="3175">
                  <a:noFill/>
                </a:ln>
                <a:solidFill>
                  <a:schemeClr val="tx1"/>
                </a:solidFill>
                <a:effectLst/>
                <a:uLnTx/>
                <a:uFillTx/>
                <a:latin typeface="Times New Roman" pitchFamily="18" charset="0"/>
                <a:ea typeface="+mn-ea"/>
                <a:cs typeface="Times New Roman" pitchFamily="18" charset="0"/>
              </a:rPr>
              <a:t>освіти</a:t>
            </a:r>
            <a:r>
              <a:rPr lang="en-US" sz="2800" noProof="0" dirty="0" smtClean="0">
                <a:ln w="3175">
                  <a:noFill/>
                </a:ln>
                <a:solidFill>
                  <a:schemeClr val="tx1"/>
                </a:solidFill>
                <a:latin typeface="Times New Roman" pitchFamily="18" charset="0"/>
                <a:cs typeface="Times New Roman" pitchFamily="18" charset="0"/>
              </a:rPr>
              <a:t>”</a:t>
            </a:r>
            <a:r>
              <a:rPr kumimoji="0" lang="ru-RU" sz="2800" b="0" i="0" u="none" strike="noStrike" kern="1200" cap="none" spc="0" normalizeH="0" baseline="0" noProof="0" dirty="0" smtClean="0">
                <a:ln w="3175">
                  <a:noFill/>
                </a:ln>
                <a:solidFill>
                  <a:schemeClr val="tx1"/>
                </a:solidFill>
                <a:effectLst/>
                <a:uLnTx/>
                <a:uFillTx/>
                <a:latin typeface="Times New Roman" pitchFamily="18" charset="0"/>
                <a:ea typeface="+mn-ea"/>
                <a:cs typeface="Times New Roman" pitchFamily="18" charset="0"/>
              </a:rPr>
              <a:t> </a:t>
            </a:r>
            <a:endParaRPr kumimoji="0" lang="ru-RU" sz="2800" b="0" i="0" u="none" strike="noStrike" kern="1200" cap="none" spc="0" normalizeH="0" baseline="0" noProof="0" dirty="0">
              <a:ln w="3175">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42910" y="857232"/>
            <a:ext cx="7572428" cy="5429288"/>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2400" b="1" dirty="0" smtClean="0">
                <a:solidFill>
                  <a:srgbClr val="0033CC"/>
                </a:solidFill>
                <a:effectLst>
                  <a:outerShdw blurRad="38100" dist="38100" dir="2700000" algn="tl">
                    <a:srgbClr val="000000">
                      <a:alpha val="43137"/>
                    </a:srgbClr>
                  </a:outerShdw>
                </a:effectLst>
              </a:rPr>
              <a:t>Головний акцент при розробці інформаційних ресурсів був направлений на реалізацію дидактичних механізмів адаптації середовища до здібностей і запитам учнів в ПТНЗ . У результаті проведених занять викладачі та майстри виробничого </a:t>
            </a:r>
            <a:r>
              <a:rPr lang="uk-UA" sz="2400" b="1" dirty="0" smtClean="0">
                <a:solidFill>
                  <a:srgbClr val="0033CC"/>
                </a:solidFill>
                <a:effectLst>
                  <a:outerShdw blurRad="38100" dist="38100" dir="2700000" algn="tl">
                    <a:srgbClr val="000000">
                      <a:alpha val="43137"/>
                    </a:srgbClr>
                  </a:outerShdw>
                </a:effectLst>
              </a:rPr>
              <a:t>навчання </a:t>
            </a:r>
            <a:r>
              <a:rPr lang="uk-UA" sz="2400" b="1" dirty="0" smtClean="0">
                <a:solidFill>
                  <a:srgbClr val="0033CC"/>
                </a:solidFill>
                <a:effectLst>
                  <a:outerShdw blurRad="38100" dist="38100" dir="2700000" algn="tl">
                    <a:srgbClr val="000000">
                      <a:alpha val="43137"/>
                    </a:srgbClr>
                  </a:outerShdw>
                </a:effectLst>
              </a:rPr>
              <a:t>оволоділи методикою формування інтерактивних дидактичних матеріалів, побудованих на структурно - логічних і </a:t>
            </a:r>
            <a:r>
              <a:rPr lang="uk-UA" sz="2400" b="1" dirty="0" err="1" smtClean="0">
                <a:solidFill>
                  <a:srgbClr val="0033CC"/>
                </a:solidFill>
                <a:effectLst>
                  <a:outerShdw blurRad="38100" dist="38100" dir="2700000" algn="tl">
                    <a:srgbClr val="000000">
                      <a:alpha val="43137"/>
                    </a:srgbClr>
                  </a:outerShdw>
                </a:effectLst>
              </a:rPr>
              <a:t>міжпредметних</a:t>
            </a:r>
            <a:r>
              <a:rPr lang="uk-UA" sz="2400" b="1" dirty="0" smtClean="0">
                <a:solidFill>
                  <a:srgbClr val="0033CC"/>
                </a:solidFill>
                <a:effectLst>
                  <a:outerShdw blurRad="38100" dist="38100" dir="2700000" algn="tl">
                    <a:srgbClr val="000000">
                      <a:alpha val="43137"/>
                    </a:srgbClr>
                  </a:outerShdw>
                </a:effectLst>
              </a:rPr>
              <a:t> зв'язках , а також індивідуально орієнтованої базою самоконтролю з роз'ясненнями на основі </a:t>
            </a:r>
            <a:r>
              <a:rPr lang="uk-UA" sz="2400" b="1" dirty="0" err="1" smtClean="0">
                <a:solidFill>
                  <a:srgbClr val="0033CC"/>
                </a:solidFill>
                <a:effectLst>
                  <a:outerShdw blurRad="38100" dist="38100" dir="2700000" algn="tl">
                    <a:srgbClr val="000000">
                      <a:alpha val="43137"/>
                    </a:srgbClr>
                  </a:outerShdw>
                </a:effectLst>
              </a:rPr>
              <a:t>причинно</a:t>
            </a:r>
            <a:r>
              <a:rPr lang="uk-UA" sz="2400" b="1" dirty="0" smtClean="0">
                <a:solidFill>
                  <a:srgbClr val="0033CC"/>
                </a:solidFill>
                <a:effectLst>
                  <a:outerShdw blurRad="38100" dist="38100" dir="2700000" algn="tl">
                    <a:srgbClr val="000000">
                      <a:alpha val="43137"/>
                    </a:srgbClr>
                  </a:outerShdw>
                </a:effectLst>
              </a:rPr>
              <a:t> </a:t>
            </a:r>
            <a:r>
              <a:rPr lang="uk-UA" sz="2400" b="1" dirty="0" err="1" smtClean="0">
                <a:solidFill>
                  <a:srgbClr val="0033CC"/>
                </a:solidFill>
                <a:effectLst>
                  <a:outerShdw blurRad="38100" dist="38100" dir="2700000" algn="tl">
                    <a:srgbClr val="000000">
                      <a:alpha val="43137"/>
                    </a:srgbClr>
                  </a:outerShdw>
                </a:effectLst>
              </a:rPr>
              <a:t>-наслідкових</a:t>
            </a:r>
            <a:r>
              <a:rPr lang="uk-UA" sz="2400" b="1" dirty="0" smtClean="0">
                <a:solidFill>
                  <a:srgbClr val="0033CC"/>
                </a:solidFill>
                <a:effectLst>
                  <a:outerShdw blurRad="38100" dist="38100" dir="2700000" algn="tl">
                    <a:srgbClr val="000000">
                      <a:alpha val="43137"/>
                    </a:srgbClr>
                  </a:outerShdw>
                </a:effectLst>
              </a:rPr>
              <a:t> зв'язків. Саме це визначає </a:t>
            </a:r>
            <a:r>
              <a:rPr lang="uk-UA" sz="2400" b="1" dirty="0" err="1" smtClean="0">
                <a:solidFill>
                  <a:srgbClr val="0033CC"/>
                </a:solidFill>
                <a:effectLst>
                  <a:outerShdw blurRad="38100" dist="38100" dir="2700000" algn="tl">
                    <a:srgbClr val="000000">
                      <a:alpha val="43137"/>
                    </a:srgbClr>
                  </a:outerShdw>
                </a:effectLst>
              </a:rPr>
              <a:t>інноваційність</a:t>
            </a:r>
            <a:r>
              <a:rPr lang="uk-UA" sz="2400" b="1" dirty="0" smtClean="0">
                <a:solidFill>
                  <a:srgbClr val="0033CC"/>
                </a:solidFill>
                <a:effectLst>
                  <a:outerShdw blurRad="38100" dist="38100" dir="2700000" algn="tl">
                    <a:srgbClr val="000000">
                      <a:alpha val="43137"/>
                    </a:srgbClr>
                  </a:outerShdw>
                </a:effectLst>
              </a:rPr>
              <a:t> дидактичного проектування електронних програмно - педагогічних засобів нового покоління.</a:t>
            </a:r>
            <a:endParaRPr lang="ru-RU" sz="24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C:\Documents and Settings\Ljudmila\Рабочий стол\презентація\WP_20130918_023.jpg"/>
          <p:cNvPicPr/>
          <p:nvPr/>
        </p:nvPicPr>
        <p:blipFill>
          <a:blip r:embed="rId2" cstate="print"/>
          <a:srcRect/>
          <a:stretch>
            <a:fillRect/>
          </a:stretch>
        </p:blipFill>
        <p:spPr bwMode="auto">
          <a:xfrm>
            <a:off x="3286116" y="2714620"/>
            <a:ext cx="5380325" cy="3500462"/>
          </a:xfrm>
          <a:prstGeom prst="rect">
            <a:avLst/>
          </a:prstGeom>
          <a:ln>
            <a:noFill/>
          </a:ln>
          <a:effectLst>
            <a:softEdge rad="112500"/>
          </a:effectLst>
        </p:spPr>
      </p:pic>
      <p:sp>
        <p:nvSpPr>
          <p:cNvPr id="7" name="Заголовок 1"/>
          <p:cNvSpPr>
            <a:spLocks noGrp="1"/>
          </p:cNvSpPr>
          <p:nvPr>
            <p:ph type="ctrTitle"/>
          </p:nvPr>
        </p:nvSpPr>
        <p:spPr>
          <a:xfrm>
            <a:off x="0" y="1500174"/>
            <a:ext cx="3714744" cy="3857652"/>
          </a:xfrm>
          <a:prstGeom prst="cloudCallout">
            <a:avLst>
              <a:gd name="adj1" fmla="val 82592"/>
              <a:gd name="adj2" fmla="val 40752"/>
            </a:avLst>
          </a:prstGeom>
          <a:ln>
            <a:noFill/>
          </a:ln>
          <a:effectLst>
            <a:glow rad="1397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defTabSz="914400">
              <a:spcBef>
                <a:spcPts val="0"/>
              </a:spcBef>
            </a:pPr>
            <a:r>
              <a:rPr lang="ru-RU" sz="2000" i="0" spc="0" dirty="0" smtClean="0">
                <a:solidFill>
                  <a:schemeClr val="tx1"/>
                </a:solidFill>
                <a:effectLst/>
                <a:latin typeface="Times New Roman" pitchFamily="18" charset="0"/>
                <a:cs typeface="Times New Roman" pitchFamily="18" charset="0"/>
              </a:rPr>
              <a:t>Робота </a:t>
            </a:r>
            <a:r>
              <a:rPr lang="ru-RU" sz="2000" i="0" spc="0" dirty="0" err="1" smtClean="0">
                <a:solidFill>
                  <a:schemeClr val="tx1"/>
                </a:solidFill>
                <a:effectLst/>
                <a:latin typeface="Times New Roman" pitchFamily="18" charset="0"/>
                <a:cs typeface="Times New Roman" pitchFamily="18" charset="0"/>
              </a:rPr>
              <a:t>з</a:t>
            </a:r>
            <a:r>
              <a:rPr lang="ru-RU" sz="2000" i="0" spc="0" dirty="0" smtClean="0">
                <a:solidFill>
                  <a:schemeClr val="tx1"/>
                </a:solidFill>
                <a:effectLst/>
                <a:latin typeface="Times New Roman" pitchFamily="18" charset="0"/>
                <a:cs typeface="Times New Roman" pitchFamily="18" charset="0"/>
              </a:rPr>
              <a:t> </a:t>
            </a:r>
            <a:r>
              <a:rPr lang="ru-RU" sz="2000" i="0" spc="0" dirty="0" err="1" smtClean="0">
                <a:solidFill>
                  <a:schemeClr val="tx1"/>
                </a:solidFill>
                <a:effectLst/>
                <a:latin typeface="Times New Roman" pitchFamily="18" charset="0"/>
                <a:cs typeface="Times New Roman" pitchFamily="18" charset="0"/>
              </a:rPr>
              <a:t>кросвордами</a:t>
            </a:r>
            <a:r>
              <a:rPr lang="ru-RU" sz="2000" i="0" spc="0" dirty="0" smtClean="0">
                <a:solidFill>
                  <a:schemeClr val="tx1"/>
                </a:solidFill>
                <a:effectLst/>
                <a:latin typeface="Times New Roman" pitchFamily="18" charset="0"/>
                <a:cs typeface="Times New Roman" pitchFamily="18" charset="0"/>
              </a:rPr>
              <a:t>, тестами та </a:t>
            </a:r>
            <a:r>
              <a:rPr lang="ru-RU" sz="2000" i="0" spc="0" dirty="0" err="1" smtClean="0">
                <a:solidFill>
                  <a:schemeClr val="tx1"/>
                </a:solidFill>
                <a:effectLst/>
                <a:latin typeface="Times New Roman" pitchFamily="18" charset="0"/>
                <a:cs typeface="Times New Roman" pitchFamily="18" charset="0"/>
              </a:rPr>
              <a:t>відео</a:t>
            </a:r>
            <a:r>
              <a:rPr lang="ru-RU" sz="2000" i="0" spc="0" dirty="0" smtClean="0">
                <a:solidFill>
                  <a:schemeClr val="tx1"/>
                </a:solidFill>
                <a:effectLst/>
                <a:latin typeface="Times New Roman" pitchFamily="18" charset="0"/>
                <a:cs typeface="Times New Roman" pitchFamily="18" charset="0"/>
              </a:rPr>
              <a:t> </a:t>
            </a:r>
            <a:r>
              <a:rPr lang="ru-RU" sz="2000" i="0" spc="0" dirty="0" err="1" smtClean="0">
                <a:solidFill>
                  <a:schemeClr val="tx1"/>
                </a:solidFill>
                <a:effectLst/>
                <a:latin typeface="Times New Roman" pitchFamily="18" charset="0"/>
                <a:cs typeface="Times New Roman" pitchFamily="18" charset="0"/>
              </a:rPr>
              <a:t>інформацією</a:t>
            </a:r>
            <a:r>
              <a:rPr lang="ru-RU" sz="2000" i="0" spc="0" dirty="0" smtClean="0">
                <a:solidFill>
                  <a:schemeClr val="tx1"/>
                </a:solidFill>
                <a:effectLst/>
                <a:latin typeface="Times New Roman" pitchFamily="18" charset="0"/>
                <a:cs typeface="Times New Roman" pitchFamily="18" charset="0"/>
              </a:rPr>
              <a:t>  </a:t>
            </a:r>
            <a:r>
              <a:rPr lang="ru-RU" sz="2000" spc="0" dirty="0" smtClean="0">
                <a:solidFill>
                  <a:schemeClr val="tx1"/>
                </a:solidFill>
                <a:effectLst/>
                <a:latin typeface="Times New Roman" pitchFamily="18" charset="0"/>
                <a:cs typeface="Times New Roman" pitchFamily="18" charset="0"/>
              </a:rPr>
              <a:t>Вас </a:t>
            </a:r>
            <a:r>
              <a:rPr lang="ru-RU" sz="2000" spc="0" dirty="0" err="1" smtClean="0">
                <a:solidFill>
                  <a:schemeClr val="tx1"/>
                </a:solidFill>
                <a:effectLst/>
                <a:latin typeface="Times New Roman" pitchFamily="18" charset="0"/>
                <a:cs typeface="Times New Roman" pitchFamily="18" charset="0"/>
              </a:rPr>
              <a:t>чекає</a:t>
            </a:r>
            <a:r>
              <a:rPr lang="ru-RU" sz="2000" spc="0" dirty="0" smtClean="0">
                <a:solidFill>
                  <a:schemeClr val="tx1"/>
                </a:solidFill>
                <a:effectLst/>
                <a:latin typeface="Times New Roman" pitchFamily="18" charset="0"/>
                <a:cs typeface="Times New Roman" pitchFamily="18" charset="0"/>
              </a:rPr>
              <a:t> на </a:t>
            </a:r>
            <a:r>
              <a:rPr lang="ru-RU" sz="2000" spc="0" dirty="0" err="1" smtClean="0">
                <a:solidFill>
                  <a:schemeClr val="tx1"/>
                </a:solidFill>
                <a:effectLst/>
                <a:latin typeface="Times New Roman" pitchFamily="18" charset="0"/>
                <a:cs typeface="Times New Roman" pitchFamily="18" charset="0"/>
              </a:rPr>
              <a:t>наступному</a:t>
            </a:r>
            <a:r>
              <a:rPr lang="ru-RU" sz="2000" spc="0" dirty="0" smtClean="0">
                <a:solidFill>
                  <a:schemeClr val="tx1"/>
                </a:solidFill>
                <a:effectLst/>
                <a:latin typeface="Times New Roman" pitchFamily="18" charset="0"/>
                <a:cs typeface="Times New Roman" pitchFamily="18" charset="0"/>
              </a:rPr>
              <a:t> </a:t>
            </a:r>
            <a:r>
              <a:rPr lang="ru-RU" sz="2000" spc="0" dirty="0" err="1" smtClean="0">
                <a:solidFill>
                  <a:schemeClr val="tx1"/>
                </a:solidFill>
                <a:effectLst/>
                <a:latin typeface="Times New Roman" pitchFamily="18" charset="0"/>
                <a:cs typeface="Times New Roman" pitchFamily="18" charset="0"/>
              </a:rPr>
              <a:t>семінарському</a:t>
            </a:r>
            <a:r>
              <a:rPr lang="ru-RU" sz="2000" spc="0" dirty="0" smtClean="0">
                <a:solidFill>
                  <a:schemeClr val="tx1"/>
                </a:solidFill>
                <a:effectLst/>
                <a:latin typeface="Times New Roman" pitchFamily="18" charset="0"/>
                <a:cs typeface="Times New Roman" pitchFamily="18" charset="0"/>
              </a:rPr>
              <a:t> </a:t>
            </a:r>
            <a:r>
              <a:rPr lang="ru-RU" sz="2000" spc="0" dirty="0" err="1" smtClean="0">
                <a:solidFill>
                  <a:schemeClr val="tx1"/>
                </a:solidFill>
                <a:effectLst/>
                <a:latin typeface="Times New Roman" pitchFamily="18" charset="0"/>
                <a:cs typeface="Times New Roman" pitchFamily="18" charset="0"/>
              </a:rPr>
              <a:t>занятті</a:t>
            </a:r>
            <a:r>
              <a:rPr lang="ru-RU" sz="2000" spc="0" dirty="0" smtClean="0">
                <a:solidFill>
                  <a:schemeClr val="tx1"/>
                </a:solidFill>
                <a:effectLst/>
                <a:latin typeface="Times New Roman" pitchFamily="18" charset="0"/>
                <a:cs typeface="Times New Roman" pitchFamily="18" charset="0"/>
              </a:rPr>
              <a:t>!</a:t>
            </a:r>
            <a:endParaRPr lang="ru-RU" sz="2000" i="0" spc="0" dirty="0">
              <a:solidFill>
                <a:schemeClr val="tx1"/>
              </a:solidFill>
              <a:effectLst/>
              <a:latin typeface="Times New Roman" pitchFamily="18" charset="0"/>
              <a:cs typeface="Times New Roman" pitchFamily="18" charset="0"/>
            </a:endParaRPr>
          </a:p>
        </p:txBody>
      </p:sp>
      <p:sp>
        <p:nvSpPr>
          <p:cNvPr id="8" name="Заголовок 1"/>
          <p:cNvSpPr txBox="1">
            <a:spLocks/>
          </p:cNvSpPr>
          <p:nvPr/>
        </p:nvSpPr>
        <p:spPr>
          <a:xfrm>
            <a:off x="2500298" y="785794"/>
            <a:ext cx="5500726" cy="1714512"/>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Повідомлення від </a:t>
            </a:r>
            <a:endParaRPr lang="uk-UA" sz="4000" b="1" dirty="0" smtClean="0">
              <a:solidFill>
                <a:srgbClr val="0033CC"/>
              </a:solidFill>
              <a:effectLst>
                <a:outerShdw blurRad="38100" dist="38100" dir="2700000" algn="tl">
                  <a:srgbClr val="000000">
                    <a:alpha val="43137"/>
                  </a:srgbClr>
                </a:outerShdw>
              </a:effectLst>
            </a:endParaRPr>
          </a:p>
          <a:p>
            <a:pPr algn="ctr"/>
            <a:r>
              <a:rPr lang="uk-UA" sz="4000" b="1" dirty="0" smtClean="0">
                <a:solidFill>
                  <a:srgbClr val="0033CC"/>
                </a:solidFill>
                <a:effectLst>
                  <a:outerShdw blurRad="38100" dist="38100" dir="2700000" algn="tl">
                    <a:srgbClr val="000000">
                      <a:alpha val="43137"/>
                    </a:srgbClr>
                  </a:outerShdw>
                </a:effectLst>
              </a:rPr>
              <a:t>Шевченка</a:t>
            </a:r>
          </a:p>
          <a:p>
            <a:pPr algn="ctr"/>
            <a:r>
              <a:rPr lang="uk-UA" sz="4000" b="1" dirty="0" smtClean="0">
                <a:solidFill>
                  <a:srgbClr val="0033CC"/>
                </a:solidFill>
                <a:effectLst>
                  <a:outerShdw blurRad="38100" dist="38100" dir="2700000" algn="tl">
                    <a:srgbClr val="000000">
                      <a:alpha val="43137"/>
                    </a:srgbClr>
                  </a:outerShdw>
                </a:effectLst>
              </a:rPr>
              <a:t>Віктора </a:t>
            </a:r>
            <a:r>
              <a:rPr lang="uk-UA" sz="4000" b="1" dirty="0" smtClean="0">
                <a:solidFill>
                  <a:srgbClr val="0033CC"/>
                </a:solidFill>
                <a:effectLst>
                  <a:outerShdw blurRad="38100" dist="38100" dir="2700000" algn="tl">
                    <a:srgbClr val="000000">
                      <a:alpha val="43137"/>
                    </a:srgbClr>
                  </a:outerShdw>
                </a:effectLst>
              </a:rPr>
              <a:t>Леонтійовича</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1"/>
          <p:cNvSpPr txBox="1">
            <a:spLocks/>
          </p:cNvSpPr>
          <p:nvPr/>
        </p:nvSpPr>
        <p:spPr>
          <a:xfrm>
            <a:off x="4214810" y="2857496"/>
            <a:ext cx="4500594" cy="3500462"/>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Теплі та щирі слова вдячності керівнику від учасників семінару… були приємні </a:t>
            </a:r>
            <a:endParaRPr lang="ru-RU" sz="4000" b="1" dirty="0">
              <a:solidFill>
                <a:srgbClr val="0033CC"/>
              </a:solidFill>
              <a:effectLst>
                <a:outerShdw blurRad="38100" dist="38100" dir="2700000" algn="tl">
                  <a:srgbClr val="000000">
                    <a:alpha val="43137"/>
                  </a:srgbClr>
                </a:outerShdw>
              </a:effectLst>
            </a:endParaRPr>
          </a:p>
        </p:txBody>
      </p:sp>
      <p:sp>
        <p:nvSpPr>
          <p:cNvPr id="5" name="Заголовок 1"/>
          <p:cNvSpPr txBox="1">
            <a:spLocks/>
          </p:cNvSpPr>
          <p:nvPr/>
        </p:nvSpPr>
        <p:spPr>
          <a:xfrm>
            <a:off x="500034" y="785794"/>
            <a:ext cx="5500726" cy="142876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Заключне слово</a:t>
            </a:r>
            <a:endParaRPr lang="ru-RU" sz="4000" b="1" dirty="0">
              <a:solidFill>
                <a:srgbClr val="0033CC"/>
              </a:solidFill>
              <a:effectLst>
                <a:outerShdw blurRad="38100" dist="38100" dir="2700000" algn="tl">
                  <a:srgbClr val="000000">
                    <a:alpha val="43137"/>
                  </a:srgbClr>
                </a:outerShdw>
              </a:effectLst>
            </a:endParaRPr>
          </a:p>
        </p:txBody>
      </p:sp>
      <p:pic>
        <p:nvPicPr>
          <p:cNvPr id="11" name="Рисунок 10" descr="G:\more\IMG_20130919_101326.jpg"/>
          <p:cNvPicPr/>
          <p:nvPr/>
        </p:nvPicPr>
        <p:blipFill>
          <a:blip r:embed="rId2" cstate="print"/>
          <a:srcRect/>
          <a:stretch>
            <a:fillRect/>
          </a:stretch>
        </p:blipFill>
        <p:spPr bwMode="auto">
          <a:xfrm>
            <a:off x="357158" y="2143116"/>
            <a:ext cx="4352925" cy="3264694"/>
          </a:xfrm>
          <a:prstGeom prst="rect">
            <a:avLst/>
          </a:prstGeom>
          <a:ln>
            <a:noFill/>
          </a:ln>
          <a:effectLst>
            <a:softEdge rad="112500"/>
          </a:effectLst>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C:\Documents and Settings\Ljudmila\Рабочий стол\презентація\P1030682.JPG"/>
          <p:cNvPicPr/>
          <p:nvPr/>
        </p:nvPicPr>
        <p:blipFill>
          <a:blip r:embed="rId2" cstate="print"/>
          <a:srcRect/>
          <a:stretch>
            <a:fillRect/>
          </a:stretch>
        </p:blipFill>
        <p:spPr bwMode="auto">
          <a:xfrm>
            <a:off x="357158" y="357166"/>
            <a:ext cx="8148692" cy="5929354"/>
          </a:xfrm>
          <a:prstGeom prst="rect">
            <a:avLst/>
          </a:prstGeom>
          <a:ln>
            <a:noFill/>
          </a:ln>
          <a:effectLst>
            <a:softEdge rad="112500"/>
          </a:effectLst>
        </p:spPr>
      </p:pic>
      <p:sp>
        <p:nvSpPr>
          <p:cNvPr id="6" name="Заголовок 1"/>
          <p:cNvSpPr txBox="1">
            <a:spLocks/>
          </p:cNvSpPr>
          <p:nvPr/>
        </p:nvSpPr>
        <p:spPr>
          <a:xfrm>
            <a:off x="3214678" y="571480"/>
            <a:ext cx="5500726" cy="142876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Творчий </a:t>
            </a:r>
            <a:r>
              <a:rPr lang="uk-UA" sz="4000" b="1" dirty="0" smtClean="0">
                <a:solidFill>
                  <a:srgbClr val="0033CC"/>
                </a:solidFill>
                <a:effectLst>
                  <a:outerShdw blurRad="38100" dist="38100" dir="2700000" algn="tl">
                    <a:srgbClr val="000000">
                      <a:alpha val="43137"/>
                    </a:srgbClr>
                  </a:outerShdw>
                </a:effectLst>
              </a:rPr>
              <a:t>колектив</a:t>
            </a:r>
          </a:p>
          <a:p>
            <a:pPr algn="ctr"/>
            <a:r>
              <a:rPr lang="uk-UA" sz="4000" b="1" dirty="0" smtClean="0">
                <a:solidFill>
                  <a:srgbClr val="0033CC"/>
                </a:solidFill>
                <a:effectLst>
                  <a:outerShdw blurRad="38100" dist="38100" dir="2700000" algn="tl">
                    <a:srgbClr val="000000">
                      <a:alpha val="43137"/>
                    </a:srgbClr>
                  </a:outerShdw>
                </a:effectLst>
              </a:rPr>
              <a:t> Фото на згадку</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1142976" y="1857364"/>
            <a:ext cx="6929486" cy="4000528"/>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2000" dirty="0" smtClean="0">
                <a:solidFill>
                  <a:schemeClr val="tx1"/>
                </a:solidFill>
                <a:latin typeface="Times New Roman" pitchFamily="18" charset="0"/>
                <a:cs typeface="Times New Roman" pitchFamily="18" charset="0"/>
              </a:rPr>
              <a:t>Від імені своїх колег та особисто від себе хочу подякувати за </a:t>
            </a:r>
            <a:r>
              <a:rPr lang="uk-UA" sz="2000" dirty="0" smtClean="0">
                <a:solidFill>
                  <a:schemeClr val="tx1"/>
                </a:solidFill>
                <a:latin typeface="Times New Roman" pitchFamily="18" charset="0"/>
                <a:cs typeface="Times New Roman" pitchFamily="18" charset="0"/>
              </a:rPr>
              <a:t>сприяння, </a:t>
            </a:r>
            <a:r>
              <a:rPr lang="uk-UA" sz="2000" dirty="0" smtClean="0">
                <a:solidFill>
                  <a:schemeClr val="tx1"/>
                </a:solidFill>
                <a:latin typeface="Times New Roman" pitchFamily="18" charset="0"/>
                <a:cs typeface="Times New Roman" pitchFamily="18" charset="0"/>
              </a:rPr>
              <a:t>розуміння та підтримку організаторам заходу, начальникам відділів освіти Полтавської обл. та АРК, завідувачам та методистам методичних кабінетів, </a:t>
            </a:r>
            <a:r>
              <a:rPr lang="uk-UA" sz="2000" dirty="0" smtClean="0">
                <a:solidFill>
                  <a:schemeClr val="tx1"/>
                </a:solidFill>
                <a:latin typeface="Times New Roman" pitchFamily="18" charset="0"/>
                <a:cs typeface="Times New Roman" pitchFamily="18" charset="0"/>
              </a:rPr>
              <a:t>особлива  вдячність директорам </a:t>
            </a:r>
            <a:r>
              <a:rPr lang="uk-UA" sz="2000" dirty="0" smtClean="0">
                <a:solidFill>
                  <a:schemeClr val="tx1"/>
                </a:solidFill>
                <a:latin typeface="Times New Roman" pitchFamily="18" charset="0"/>
                <a:cs typeface="Times New Roman" pitchFamily="18" charset="0"/>
              </a:rPr>
              <a:t>навчальних закладів: </a:t>
            </a:r>
            <a:r>
              <a:rPr lang="uk-UA" sz="2000" dirty="0" smtClean="0">
                <a:ln w="3175">
                  <a:noFill/>
                </a:ln>
                <a:solidFill>
                  <a:schemeClr val="tx1"/>
                </a:solidFill>
                <a:latin typeface="Times New Roman" pitchFamily="18" charset="0"/>
                <a:cs typeface="Times New Roman" pitchFamily="18" charset="0"/>
              </a:rPr>
              <a:t>ПТУ № 25    </a:t>
            </a:r>
            <a:r>
              <a:rPr lang="uk-UA" sz="2000" dirty="0" err="1" smtClean="0">
                <a:ln w="3175">
                  <a:noFill/>
                </a:ln>
                <a:solidFill>
                  <a:schemeClr val="tx1"/>
                </a:solidFill>
                <a:latin typeface="Times New Roman" pitchFamily="18" charset="0"/>
                <a:cs typeface="Times New Roman" pitchFamily="18" charset="0"/>
              </a:rPr>
              <a:t>м.Зіньків</a:t>
            </a:r>
            <a:r>
              <a:rPr lang="uk-UA" sz="2000" dirty="0" smtClean="0">
                <a:ln w="3175">
                  <a:noFill/>
                </a:ln>
                <a:solidFill>
                  <a:schemeClr val="tx1"/>
                </a:solidFill>
                <a:latin typeface="Times New Roman" pitchFamily="18" charset="0"/>
                <a:cs typeface="Times New Roman" pitchFamily="18" charset="0"/>
              </a:rPr>
              <a:t>, ПТУ № 27 </a:t>
            </a:r>
            <a:r>
              <a:rPr lang="uk-UA" sz="2000" dirty="0" err="1" smtClean="0">
                <a:ln w="3175">
                  <a:noFill/>
                </a:ln>
                <a:solidFill>
                  <a:schemeClr val="tx1"/>
                </a:solidFill>
                <a:latin typeface="Times New Roman" pitchFamily="18" charset="0"/>
                <a:cs typeface="Times New Roman" pitchFamily="18" charset="0"/>
              </a:rPr>
              <a:t>м.Лохвиця</a:t>
            </a:r>
            <a:r>
              <a:rPr lang="uk-UA" sz="2000" dirty="0" smtClean="0">
                <a:solidFill>
                  <a:schemeClr val="tx1"/>
                </a:solidFill>
                <a:latin typeface="Times New Roman" pitchFamily="18" charset="0"/>
                <a:cs typeface="Times New Roman" pitchFamily="18" charset="0"/>
              </a:rPr>
              <a:t>, </a:t>
            </a:r>
            <a:r>
              <a:rPr lang="uk-UA" sz="2000" dirty="0" smtClean="0">
                <a:ln w="3175">
                  <a:noFill/>
                </a:ln>
                <a:solidFill>
                  <a:schemeClr val="tx1"/>
                </a:solidFill>
                <a:latin typeface="Times New Roman" pitchFamily="18" charset="0"/>
                <a:cs typeface="Times New Roman" pitchFamily="18" charset="0"/>
              </a:rPr>
              <a:t>ПТУ № 50 м. Карлівка </a:t>
            </a:r>
            <a:r>
              <a:rPr lang="uk-UA" sz="2000" dirty="0" smtClean="0">
                <a:solidFill>
                  <a:schemeClr val="tx1"/>
                </a:solidFill>
                <a:latin typeface="Times New Roman" pitchFamily="18" charset="0"/>
                <a:cs typeface="Times New Roman" pitchFamily="18" charset="0"/>
              </a:rPr>
              <a:t>за надану можливість бути учасниками Всеукраїнського науково-практичного семінару</a:t>
            </a:r>
            <a:endParaRPr lang="ru-RU" sz="2000" dirty="0" smtClean="0">
              <a:solidFill>
                <a:schemeClr val="tx1"/>
              </a:solidFill>
              <a:latin typeface="Times New Roman" pitchFamily="18" charset="0"/>
              <a:cs typeface="Times New Roman" pitchFamily="18" charset="0"/>
            </a:endParaRPr>
          </a:p>
          <a:p>
            <a:pPr algn="ct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1285852" y="2000240"/>
            <a:ext cx="6643734" cy="3286148"/>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ДЯКУЮ ЗА УВАГУ!</a:t>
            </a:r>
          </a:p>
          <a:p>
            <a:pPr algn="ctr"/>
            <a:r>
              <a:rPr lang="uk-UA" sz="4000" b="1" dirty="0" smtClean="0">
                <a:solidFill>
                  <a:srgbClr val="0033CC"/>
                </a:solidFill>
                <a:effectLst>
                  <a:outerShdw blurRad="38100" dist="38100" dir="2700000" algn="tl">
                    <a:srgbClr val="000000">
                      <a:alpha val="43137"/>
                    </a:srgbClr>
                  </a:outerShdw>
                </a:effectLst>
              </a:rPr>
              <a:t>ЧЕКАЮ НА СПІВПРАЦЮ!  </a:t>
            </a:r>
            <a:endParaRPr lang="ru-RU" sz="4000" b="1" dirty="0">
              <a:solidFill>
                <a:srgbClr val="0033CC"/>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857224" y="928670"/>
            <a:ext cx="7643866" cy="5000660"/>
          </a:xfrm>
          <a:prstGeom prst="flowChartAlternateProcess">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r>
              <a:rPr lang="ru-RU" sz="2200" b="1" dirty="0" smtClean="0">
                <a:latin typeface="Times New Roman" pitchFamily="18" charset="0"/>
                <a:cs typeface="Times New Roman" pitchFamily="18" charset="0"/>
              </a:rPr>
              <a:t>Мета проекту:</a:t>
            </a:r>
            <a:endParaRPr lang="ru-RU" sz="2200" dirty="0" smtClean="0">
              <a:latin typeface="Times New Roman" pitchFamily="18" charset="0"/>
              <a:cs typeface="Times New Roman" pitchFamily="18" charset="0"/>
            </a:endParaRPr>
          </a:p>
          <a:p>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створення</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інтегрованого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інформаційного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середовища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безперервної</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підтримки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професійної</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компетенції</a:t>
            </a:r>
            <a:r>
              <a:rPr lang="ru-RU" sz="2200" dirty="0" smtClean="0">
                <a:latin typeface="Times New Roman" pitchFamily="18" charset="0"/>
                <a:cs typeface="Times New Roman" pitchFamily="18" charset="0"/>
              </a:rPr>
              <a:t> педагогічних </a:t>
            </a:r>
            <a:r>
              <a:rPr lang="ru-RU" sz="2200" dirty="0" err="1" smtClean="0">
                <a:latin typeface="Times New Roman" pitchFamily="18" charset="0"/>
                <a:cs typeface="Times New Roman" pitchFamily="18" charset="0"/>
              </a:rPr>
              <a:t>працівників</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професійно-технічних</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навчальних</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закладів</a:t>
            </a:r>
            <a:r>
              <a:rPr lang="ru-RU" sz="2200" dirty="0" smtClean="0">
                <a:latin typeface="Times New Roman" pitchFamily="18" charset="0"/>
                <a:cs typeface="Times New Roman" pitchFamily="18" charset="0"/>
              </a:rPr>
              <a:t>;</a:t>
            </a:r>
          </a:p>
          <a:p>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запровадження</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єдиної</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технології</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комп’ютерно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орієнтованого</a:t>
            </a:r>
            <a:r>
              <a:rPr lang="ru-RU" sz="2200" dirty="0" smtClean="0">
                <a:latin typeface="Times New Roman" pitchFamily="18" charset="0"/>
                <a:cs typeface="Times New Roman" pitchFamily="18" charset="0"/>
              </a:rPr>
              <a:t> дидактичного проектування </a:t>
            </a:r>
            <a:r>
              <a:rPr lang="ru-RU" sz="2200" dirty="0" err="1" smtClean="0">
                <a:latin typeface="Times New Roman" pitchFamily="18" charset="0"/>
                <a:cs typeface="Times New Roman" pitchFamily="18" charset="0"/>
              </a:rPr>
              <a:t>інформаційного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середовища</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підтримки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професійної</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компетенції</a:t>
            </a:r>
            <a:r>
              <a:rPr lang="ru-RU" sz="2200" dirty="0" smtClean="0">
                <a:latin typeface="Times New Roman" pitchFamily="18" charset="0"/>
                <a:cs typeface="Times New Roman" pitchFamily="18" charset="0"/>
              </a:rPr>
              <a:t> педагогічних </a:t>
            </a:r>
            <a:r>
              <a:rPr lang="ru-RU" sz="2200" dirty="0" err="1" smtClean="0">
                <a:latin typeface="Times New Roman" pitchFamily="18" charset="0"/>
                <a:cs typeface="Times New Roman" pitchFamily="18" charset="0"/>
              </a:rPr>
              <a:t>працівників</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професійно-технічних</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навчальних</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закладів</a:t>
            </a:r>
            <a:r>
              <a:rPr lang="ru-RU" sz="2200" dirty="0" smtClean="0">
                <a:latin typeface="Times New Roman" pitchFamily="18" charset="0"/>
                <a:cs typeface="Times New Roman" pitchFamily="18" charset="0"/>
              </a:rPr>
              <a:t>;</a:t>
            </a:r>
          </a:p>
          <a:p>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застосування</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програмного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забезпечення</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підтримки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інтегрованого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інформаційного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освітнього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середовища</a:t>
            </a:r>
            <a:r>
              <a:rPr lang="ru-RU" sz="2200" dirty="0" smtClean="0">
                <a:latin typeface="Times New Roman" pitchFamily="18" charset="0"/>
                <a:cs typeface="Times New Roman" pitchFamily="18" charset="0"/>
              </a:rPr>
              <a:t> на принципах </a:t>
            </a:r>
            <a:r>
              <a:rPr lang="ru-RU" sz="2200" dirty="0" err="1" smtClean="0">
                <a:latin typeface="Times New Roman" pitchFamily="18" charset="0"/>
                <a:cs typeface="Times New Roman" pitchFamily="18" charset="0"/>
              </a:rPr>
              <a:t>відкритих</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кодів</a:t>
            </a:r>
            <a:r>
              <a:rPr lang="ru-RU" sz="2200" dirty="0" smtClean="0">
                <a:latin typeface="Times New Roman" pitchFamily="18" charset="0"/>
                <a:cs typeface="Times New Roman" pitchFamily="18" charset="0"/>
              </a:rPr>
              <a:t> та </a:t>
            </a:r>
            <a:r>
              <a:rPr lang="ru-RU" sz="2200" dirty="0" err="1" smtClean="0">
                <a:latin typeface="Times New Roman" pitchFamily="18" charset="0"/>
                <a:cs typeface="Times New Roman" pitchFamily="18" charset="0"/>
              </a:rPr>
              <a:t>вільного</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розповсюдження</a:t>
            </a:r>
            <a:r>
              <a:rPr lang="ru-RU" sz="2200" dirty="0" smtClean="0">
                <a:latin typeface="Times New Roman" pitchFamily="18" charset="0"/>
                <a:cs typeface="Times New Roman" pitchFamily="18" charset="0"/>
              </a:rPr>
              <a:t>.</a:t>
            </a:r>
            <a:endParaRPr lang="ru-RU" sz="2200" dirty="0">
              <a:latin typeface="Times New Roman" pitchFamily="18" charset="0"/>
              <a:cs typeface="Times New Roman" pitchFamily="18" charset="0"/>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214282" y="714356"/>
            <a:ext cx="8929718" cy="5643602"/>
          </a:xfrm>
          <a:prstGeom prst="flowChartAlternateProcess">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r>
              <a:rPr lang="ru-RU" sz="1400" b="1" dirty="0" err="1" smtClean="0">
                <a:latin typeface="Times New Roman" pitchFamily="18" charset="0"/>
                <a:cs typeface="Times New Roman" pitchFamily="18" charset="0"/>
              </a:rPr>
              <a:t>Організація</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інноваційного</a:t>
            </a:r>
            <a:r>
              <a:rPr lang="ru-RU" sz="1400" b="1" dirty="0" smtClean="0">
                <a:latin typeface="Times New Roman" pitchFamily="18" charset="0"/>
                <a:cs typeface="Times New Roman" pitchFamily="18" charset="0"/>
              </a:rPr>
              <a:t> проекту</a:t>
            </a:r>
            <a:endParaRPr lang="ru-RU" sz="1400" dirty="0" smtClean="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Перший </a:t>
            </a:r>
            <a:r>
              <a:rPr lang="ru-RU" sz="1400" b="1" dirty="0" err="1" smtClean="0">
                <a:latin typeface="Times New Roman" pitchFamily="18" charset="0"/>
                <a:cs typeface="Times New Roman" pitchFamily="18" charset="0"/>
              </a:rPr>
              <a:t>етап</a:t>
            </a:r>
            <a:r>
              <a:rPr lang="ru-RU" sz="1400" b="1" dirty="0" smtClean="0">
                <a:latin typeface="Times New Roman" pitchFamily="18" charset="0"/>
                <a:cs typeface="Times New Roman" pitchFamily="18" charset="0"/>
              </a:rPr>
              <a:t>, 2011 – 2012 роки:</a:t>
            </a:r>
            <a:endParaRPr lang="ru-RU" sz="1400" dirty="0" smtClean="0">
              <a:latin typeface="Times New Roman" pitchFamily="18" charset="0"/>
              <a:cs typeface="Times New Roman" pitchFamily="18" charset="0"/>
            </a:endParaRPr>
          </a:p>
          <a:p>
            <a:r>
              <a:rPr lang="ru-RU" sz="1400" dirty="0" err="1" smtClean="0">
                <a:latin typeface="Times New Roman" pitchFamily="18" charset="0"/>
                <a:cs typeface="Times New Roman" pitchFamily="18" charset="0"/>
              </a:rPr>
              <a:t>нормативно-правове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забезпечення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виконання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першого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етапу</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науково-методичне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забезпечення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виконання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першого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етапу</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програмно-технічне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забезпечення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виконання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першого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етапу</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підвищення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кваліфікації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викладачів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закладів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підвищення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кваліфікації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інженерно-педагогічних</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кадрів</a:t>
            </a:r>
            <a:r>
              <a:rPr lang="ru-RU" sz="1400" dirty="0" smtClean="0">
                <a:latin typeface="Times New Roman" pitchFamily="18" charset="0"/>
                <a:cs typeface="Times New Roman" pitchFamily="18" charset="0"/>
              </a:rPr>
              <a:t>;</a:t>
            </a:r>
          </a:p>
          <a:p>
            <a:r>
              <a:rPr lang="ru-RU" sz="1400" dirty="0" err="1" smtClean="0">
                <a:latin typeface="Times New Roman" pitchFamily="18" charset="0"/>
                <a:cs typeface="Times New Roman" pitchFamily="18" charset="0"/>
              </a:rPr>
              <a:t>формування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інформаційного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освітнього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середовища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системи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післядипломної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педагогічної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освіти</a:t>
            </a:r>
            <a:r>
              <a:rPr lang="ru-RU" sz="1400" dirty="0" smtClean="0">
                <a:latin typeface="Times New Roman" pitchFamily="18" charset="0"/>
                <a:cs typeface="Times New Roman" pitchFamily="18" charset="0"/>
              </a:rPr>
              <a:t>;</a:t>
            </a:r>
          </a:p>
          <a:p>
            <a:r>
              <a:rPr lang="ru-RU" sz="1400" dirty="0" err="1" smtClean="0">
                <a:latin typeface="Times New Roman" pitchFamily="18" charset="0"/>
                <a:cs typeface="Times New Roman" pitchFamily="18" charset="0"/>
              </a:rPr>
              <a:t>розроблення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доповнень</a:t>
            </a:r>
            <a:r>
              <a:rPr lang="ru-RU" sz="1400" dirty="0" smtClean="0">
                <a:latin typeface="Times New Roman" pitchFamily="18" charset="0"/>
                <a:cs typeface="Times New Roman" pitchFamily="18" charset="0"/>
              </a:rPr>
              <a:t> до </a:t>
            </a:r>
            <a:r>
              <a:rPr lang="ru-RU" sz="1400" dirty="0" err="1" smtClean="0">
                <a:latin typeface="Times New Roman" pitchFamily="18" charset="0"/>
                <a:cs typeface="Times New Roman" pitchFamily="18" charset="0"/>
              </a:rPr>
              <a:t>законодавчої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бази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освітньої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діяльності</a:t>
            </a:r>
            <a:r>
              <a:rPr lang="ru-RU" sz="1400" dirty="0" smtClean="0">
                <a:latin typeface="Times New Roman" pitchFamily="18" charset="0"/>
                <a:cs typeface="Times New Roman" pitchFamily="18" charset="0"/>
              </a:rPr>
              <a:t>;</a:t>
            </a:r>
          </a:p>
          <a:p>
            <a:r>
              <a:rPr lang="ru-RU" sz="1400" dirty="0" err="1" smtClean="0">
                <a:latin typeface="Times New Roman" pitchFamily="18" charset="0"/>
                <a:cs typeface="Times New Roman" pitchFamily="18" charset="0"/>
              </a:rPr>
              <a:t>розроблення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нормативно-правових</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документів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освітньої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діяльності</a:t>
            </a:r>
            <a:r>
              <a:rPr lang="ru-RU" sz="1400" dirty="0" smtClean="0">
                <a:latin typeface="Times New Roman" pitchFamily="18" charset="0"/>
                <a:cs typeface="Times New Roman" pitchFamily="18" charset="0"/>
              </a:rPr>
              <a:t> в </a:t>
            </a:r>
            <a:r>
              <a:rPr lang="ru-RU" sz="1400" dirty="0" err="1" smtClean="0">
                <a:latin typeface="Times New Roman" pitchFamily="18" charset="0"/>
                <a:cs typeface="Times New Roman" pitchFamily="18" charset="0"/>
              </a:rPr>
              <a:t>інформаційному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освітньому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середовищі</a:t>
            </a:r>
            <a:r>
              <a:rPr lang="ru-RU" sz="1400" dirty="0" smtClean="0">
                <a:latin typeface="Times New Roman" pitchFamily="18" charset="0"/>
                <a:cs typeface="Times New Roman" pitchFamily="18" charset="0"/>
              </a:rPr>
              <a:t>.</a:t>
            </a:r>
          </a:p>
          <a:p>
            <a:r>
              <a:rPr lang="ru-RU" sz="1400" b="1" dirty="0" err="1" smtClean="0">
                <a:latin typeface="Times New Roman" pitchFamily="18" charset="0"/>
                <a:cs typeface="Times New Roman" pitchFamily="18" charset="0"/>
              </a:rPr>
              <a:t>Другий</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етап</a:t>
            </a:r>
            <a:r>
              <a:rPr lang="ru-RU" sz="1400" b="1" dirty="0" smtClean="0">
                <a:latin typeface="Times New Roman" pitchFamily="18" charset="0"/>
                <a:cs typeface="Times New Roman" pitchFamily="18" charset="0"/>
              </a:rPr>
              <a:t>, 2013 – 2014 роки:</a:t>
            </a:r>
            <a:endParaRPr lang="ru-RU" sz="1400" dirty="0" smtClean="0">
              <a:latin typeface="Times New Roman" pitchFamily="18" charset="0"/>
              <a:cs typeface="Times New Roman" pitchFamily="18" charset="0"/>
            </a:endParaRPr>
          </a:p>
          <a:p>
            <a:r>
              <a:rPr lang="ru-RU" sz="1400" dirty="0" err="1" smtClean="0">
                <a:latin typeface="Times New Roman" pitchFamily="18" charset="0"/>
                <a:cs typeface="Times New Roman" pitchFamily="18" charset="0"/>
              </a:rPr>
              <a:t>нормативно-правове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забезпечення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виконання</a:t>
            </a:r>
            <a:r>
              <a:rPr lang="ru-RU" sz="1400" dirty="0" smtClean="0">
                <a:latin typeface="Times New Roman" pitchFamily="18" charset="0"/>
                <a:cs typeface="Times New Roman" pitchFamily="18" charset="0"/>
              </a:rPr>
              <a:t> другого </a:t>
            </a:r>
            <a:r>
              <a:rPr lang="ru-RU" sz="1400" dirty="0" err="1" smtClean="0">
                <a:latin typeface="Times New Roman" pitchFamily="18" charset="0"/>
                <a:cs typeface="Times New Roman" pitchFamily="18" charset="0"/>
              </a:rPr>
              <a:t>етапу</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науково-методичне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забезпечення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виконання</a:t>
            </a:r>
            <a:r>
              <a:rPr lang="ru-RU" sz="1400" dirty="0" smtClean="0">
                <a:latin typeface="Times New Roman" pitchFamily="18" charset="0"/>
                <a:cs typeface="Times New Roman" pitchFamily="18" charset="0"/>
              </a:rPr>
              <a:t> другого </a:t>
            </a:r>
            <a:r>
              <a:rPr lang="ru-RU" sz="1400" dirty="0" err="1" smtClean="0">
                <a:latin typeface="Times New Roman" pitchFamily="18" charset="0"/>
                <a:cs typeface="Times New Roman" pitchFamily="18" charset="0"/>
              </a:rPr>
              <a:t>етапу</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програмно-технічне</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забезпечення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виконання</a:t>
            </a:r>
            <a:r>
              <a:rPr lang="ru-RU" sz="1400" dirty="0" smtClean="0">
                <a:latin typeface="Times New Roman" pitchFamily="18" charset="0"/>
                <a:cs typeface="Times New Roman" pitchFamily="18" charset="0"/>
              </a:rPr>
              <a:t> другого </a:t>
            </a:r>
            <a:r>
              <a:rPr lang="ru-RU" sz="1400" dirty="0" err="1" smtClean="0">
                <a:latin typeface="Times New Roman" pitchFamily="18" charset="0"/>
                <a:cs typeface="Times New Roman" pitchFamily="18" charset="0"/>
              </a:rPr>
              <a:t>етапу</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підвищення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кваліфікації</a:t>
            </a:r>
            <a:r>
              <a:rPr lang="ru-RU" sz="1400" dirty="0" smtClean="0">
                <a:latin typeface="Times New Roman" pitchFamily="18" charset="0"/>
                <a:cs typeface="Times New Roman" pitchFamily="18" charset="0"/>
              </a:rPr>
              <a:t> педагогічних </a:t>
            </a:r>
            <a:r>
              <a:rPr lang="ru-RU" sz="1400" dirty="0" err="1" smtClean="0">
                <a:latin typeface="Times New Roman" pitchFamily="18" charset="0"/>
                <a:cs typeface="Times New Roman" pitchFamily="18" charset="0"/>
              </a:rPr>
              <a:t>працівників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системи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професійно-технічної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освіти</a:t>
            </a:r>
            <a:r>
              <a:rPr lang="ru-RU" sz="1400" dirty="0" smtClean="0">
                <a:latin typeface="Times New Roman" pitchFamily="18" charset="0"/>
                <a:cs typeface="Times New Roman" pitchFamily="18" charset="0"/>
              </a:rPr>
              <a:t>;</a:t>
            </a:r>
          </a:p>
          <a:p>
            <a:r>
              <a:rPr lang="ru-RU" sz="1400" dirty="0" err="1" smtClean="0">
                <a:latin typeface="Times New Roman" pitchFamily="18" charset="0"/>
                <a:cs typeface="Times New Roman" pitchFamily="18" charset="0"/>
              </a:rPr>
              <a:t>формування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інформаційного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навчального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середовища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системи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професійно-технічної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освіти</a:t>
            </a:r>
            <a:r>
              <a:rPr lang="ru-RU" sz="1400" dirty="0" smtClean="0">
                <a:latin typeface="Times New Roman" pitchFamily="18" charset="0"/>
                <a:cs typeface="Times New Roman" pitchFamily="18" charset="0"/>
              </a:rPr>
              <a:t>;</a:t>
            </a:r>
          </a:p>
          <a:p>
            <a:r>
              <a:rPr lang="ru-RU" sz="1400" dirty="0" err="1" smtClean="0">
                <a:latin typeface="Times New Roman" pitchFamily="18" charset="0"/>
                <a:cs typeface="Times New Roman" pitchFamily="18" charset="0"/>
              </a:rPr>
              <a:t>розроблення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нормативно-правових</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документів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освітньої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діяльності</a:t>
            </a:r>
            <a:r>
              <a:rPr lang="ru-RU" sz="1400" dirty="0" smtClean="0">
                <a:latin typeface="Times New Roman" pitchFamily="18" charset="0"/>
                <a:cs typeface="Times New Roman" pitchFamily="18" charset="0"/>
              </a:rPr>
              <a:t> в </a:t>
            </a:r>
            <a:r>
              <a:rPr lang="ru-RU" sz="1400" dirty="0" err="1" smtClean="0">
                <a:latin typeface="Times New Roman" pitchFamily="18" charset="0"/>
                <a:cs typeface="Times New Roman" pitchFamily="18" charset="0"/>
              </a:rPr>
              <a:t>інформаційному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навчальному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середовищі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системи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професійно-технічної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освіти</a:t>
            </a:r>
            <a:r>
              <a:rPr lang="ru-RU" sz="1400" dirty="0" smtClean="0">
                <a:latin typeface="Times New Roman" pitchFamily="18" charset="0"/>
                <a:cs typeface="Times New Roman" pitchFamily="18" charset="0"/>
              </a:rPr>
              <a:t>.</a:t>
            </a:r>
          </a:p>
          <a:p>
            <a:r>
              <a:rPr lang="ru-RU" sz="1400" b="1" dirty="0" err="1" smtClean="0">
                <a:latin typeface="Times New Roman" pitchFamily="18" charset="0"/>
                <a:cs typeface="Times New Roman" pitchFamily="18" charset="0"/>
              </a:rPr>
              <a:t>Третій</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етап</a:t>
            </a:r>
            <a:r>
              <a:rPr lang="ru-RU" sz="1400" b="1" dirty="0" smtClean="0">
                <a:latin typeface="Times New Roman" pitchFamily="18" charset="0"/>
                <a:cs typeface="Times New Roman" pitchFamily="18" charset="0"/>
              </a:rPr>
              <a:t>, 2015 </a:t>
            </a:r>
            <a:r>
              <a:rPr lang="ru-RU" sz="1400" b="1" dirty="0" err="1" smtClean="0">
                <a:latin typeface="Times New Roman" pitchFamily="18" charset="0"/>
                <a:cs typeface="Times New Roman" pitchFamily="18" charset="0"/>
              </a:rPr>
              <a:t>рік</a:t>
            </a:r>
            <a:r>
              <a:rPr lang="ru-RU" sz="1400" b="1" dirty="0" smtClean="0">
                <a:latin typeface="Times New Roman" pitchFamily="18" charset="0"/>
                <a:cs typeface="Times New Roman" pitchFamily="18" charset="0"/>
              </a:rPr>
              <a:t>:</a:t>
            </a:r>
            <a:endParaRPr lang="ru-RU" sz="1400" dirty="0" smtClean="0">
              <a:latin typeface="Times New Roman" pitchFamily="18" charset="0"/>
              <a:cs typeface="Times New Roman" pitchFamily="18" charset="0"/>
            </a:endParaRPr>
          </a:p>
          <a:p>
            <a:r>
              <a:rPr lang="ru-RU" sz="1400" dirty="0" err="1" smtClean="0">
                <a:latin typeface="Times New Roman" pitchFamily="18" charset="0"/>
                <a:cs typeface="Times New Roman" pitchFamily="18" charset="0"/>
              </a:rPr>
              <a:t>обробка</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результатів</a:t>
            </a:r>
            <a:r>
              <a:rPr lang="ru-RU" sz="1400" dirty="0" smtClean="0">
                <a:latin typeface="Times New Roman" pitchFamily="18" charset="0"/>
                <a:cs typeface="Times New Roman" pitchFamily="18" charset="0"/>
              </a:rPr>
              <a:t> та </a:t>
            </a:r>
            <a:r>
              <a:rPr lang="ru-RU" sz="1400" dirty="0" err="1" smtClean="0">
                <a:latin typeface="Times New Roman" pitchFamily="18" charset="0"/>
                <a:cs typeface="Times New Roman" pitchFamily="18" charset="0"/>
              </a:rPr>
              <a:t>формування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звітної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документації</a:t>
            </a:r>
            <a:r>
              <a:rPr lang="ru-RU" sz="1400" dirty="0" smtClean="0">
                <a:latin typeface="Times New Roman" pitchFamily="18" charset="0"/>
                <a:cs typeface="Times New Roman" pitchFamily="18" charset="0"/>
              </a:rPr>
              <a:t> проекту;</a:t>
            </a:r>
          </a:p>
          <a:p>
            <a:r>
              <a:rPr lang="ru-RU" sz="1400" dirty="0" err="1" smtClean="0">
                <a:latin typeface="Times New Roman" pitchFamily="18" charset="0"/>
                <a:cs typeface="Times New Roman" pitchFamily="18" charset="0"/>
              </a:rPr>
              <a:t>формування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науково-методичної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документації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супроводу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процесу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безперервної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підтримки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професійної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компетенції</a:t>
            </a:r>
            <a:r>
              <a:rPr lang="ru-RU" sz="1400" dirty="0" smtClean="0">
                <a:latin typeface="Times New Roman" pitchFamily="18" charset="0"/>
                <a:cs typeface="Times New Roman" pitchFamily="18" charset="0"/>
              </a:rPr>
              <a:t> педагогічних </a:t>
            </a:r>
            <a:r>
              <a:rPr lang="ru-RU" sz="1400" dirty="0" err="1" smtClean="0">
                <a:latin typeface="Times New Roman" pitchFamily="18" charset="0"/>
                <a:cs typeface="Times New Roman" pitchFamily="18" charset="0"/>
              </a:rPr>
              <a:t>працівників</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із</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використанням</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інформаційного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освітнього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середовища</a:t>
            </a:r>
            <a:r>
              <a:rPr lang="ru-RU" sz="1400" dirty="0" smtClean="0">
                <a:latin typeface="Times New Roman" pitchFamily="18" charset="0"/>
                <a:cs typeface="Times New Roman" pitchFamily="18" charset="0"/>
              </a:rPr>
              <a:t>;</a:t>
            </a:r>
          </a:p>
          <a:p>
            <a:r>
              <a:rPr lang="ru-RU" sz="1400" dirty="0" err="1" smtClean="0">
                <a:latin typeface="Times New Roman" pitchFamily="18" charset="0"/>
                <a:cs typeface="Times New Roman" pitchFamily="18" charset="0"/>
              </a:rPr>
              <a:t>формування</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науково-методичної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документації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супроводу</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навчально-виховного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процесу</a:t>
            </a:r>
            <a:r>
              <a:rPr lang="ru-RU" sz="1400" dirty="0" smtClean="0">
                <a:latin typeface="Times New Roman" pitchFamily="18" charset="0"/>
                <a:cs typeface="Times New Roman" pitchFamily="18" charset="0"/>
              </a:rPr>
              <a:t> в </a:t>
            </a:r>
            <a:r>
              <a:rPr lang="ru-RU" sz="1400" dirty="0" err="1" smtClean="0">
                <a:latin typeface="Times New Roman" pitchFamily="18" charset="0"/>
                <a:cs typeface="Times New Roman" pitchFamily="18" charset="0"/>
              </a:rPr>
              <a:t>системі</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професійно-технічної</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освіти</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з</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використанням</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інформаційного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навчального</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середовища</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a:srcRect t="2279" b="3419"/>
          <a:stretch>
            <a:fillRect/>
          </a:stretch>
        </p:blipFill>
        <p:spPr bwMode="auto">
          <a:xfrm>
            <a:off x="214282" y="857232"/>
            <a:ext cx="8786842" cy="5572140"/>
          </a:xfrm>
          <a:prstGeom prst="rect">
            <a:avLst/>
          </a:prstGeom>
          <a:noFill/>
          <a:ln w="9525">
            <a:noFill/>
            <a:miter lim="800000"/>
            <a:headEnd/>
            <a:tailEnd/>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a:srcRect t="2279" b="3704"/>
          <a:stretch>
            <a:fillRect/>
          </a:stretch>
        </p:blipFill>
        <p:spPr bwMode="auto">
          <a:xfrm>
            <a:off x="214282" y="785794"/>
            <a:ext cx="8715436" cy="5500726"/>
          </a:xfrm>
          <a:prstGeom prst="rect">
            <a:avLst/>
          </a:prstGeom>
          <a:noFill/>
          <a:ln w="9525">
            <a:noFill/>
            <a:miter lim="800000"/>
            <a:headEnd/>
            <a:tailEnd/>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57158" y="951084"/>
            <a:ext cx="3643338" cy="3911410"/>
          </a:xfrm>
          <a:prstGeom prst="rect">
            <a:avLst/>
          </a:prstGeom>
          <a:ln>
            <a:noFill/>
          </a:ln>
          <a:effectLst>
            <a:softEdge rad="112500"/>
          </a:effectLst>
        </p:spPr>
        <p:style>
          <a:lnRef idx="2">
            <a:schemeClr val="dk1"/>
          </a:lnRef>
          <a:fillRef idx="1">
            <a:schemeClr val="lt1"/>
          </a:fillRef>
          <a:effectRef idx="0">
            <a:schemeClr val="dk1"/>
          </a:effectRef>
          <a:fontRef idx="minor">
            <a:schemeClr val="dk1"/>
          </a:fontRef>
        </p:style>
      </p:pic>
      <p:sp>
        <p:nvSpPr>
          <p:cNvPr id="5" name="Заголовок 1"/>
          <p:cNvSpPr>
            <a:spLocks noGrp="1"/>
          </p:cNvSpPr>
          <p:nvPr>
            <p:ph type="ctrTitle"/>
          </p:nvPr>
        </p:nvSpPr>
        <p:spPr>
          <a:xfrm>
            <a:off x="3929058" y="1142984"/>
            <a:ext cx="4786346" cy="3857652"/>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defTabSz="914400">
              <a:spcBef>
                <a:spcPts val="0"/>
              </a:spcBef>
            </a:pPr>
            <a:r>
              <a:rPr lang="uk-UA" sz="3200" spc="0" dirty="0" smtClean="0">
                <a:effectLst/>
                <a:latin typeface="Times New Roman" pitchFamily="18" charset="0"/>
                <a:cs typeface="Times New Roman" pitchFamily="18" charset="0"/>
              </a:rPr>
              <a:t>Вітальне слово директора </a:t>
            </a:r>
            <a:r>
              <a:rPr lang="ru-RU" sz="3200" i="1" spc="0" dirty="0" err="1" smtClean="0">
                <a:effectLst/>
                <a:latin typeface="Times New Roman" pitchFamily="18" charset="0"/>
                <a:cs typeface="Times New Roman" pitchFamily="18" charset="0"/>
              </a:rPr>
              <a:t>Феодосійського</a:t>
            </a:r>
            <a:r>
              <a:rPr lang="ru-RU" sz="3200" i="1" spc="0" dirty="0" smtClean="0">
                <a:effectLst/>
                <a:latin typeface="Times New Roman" pitchFamily="18" charset="0"/>
                <a:cs typeface="Times New Roman" pitchFamily="18" charset="0"/>
              </a:rPr>
              <a:t> </a:t>
            </a:r>
            <a:r>
              <a:rPr lang="ru-RU" sz="3200" i="1" spc="0" dirty="0" err="1" smtClean="0">
                <a:effectLst/>
                <a:latin typeface="Times New Roman" pitchFamily="18" charset="0"/>
                <a:cs typeface="Times New Roman" pitchFamily="18" charset="0"/>
              </a:rPr>
              <a:t>професійно-технічного</a:t>
            </a:r>
            <a:r>
              <a:rPr lang="ru-RU" sz="3200" i="1" spc="0" dirty="0" smtClean="0">
                <a:effectLst/>
                <a:latin typeface="Times New Roman" pitchFamily="18" charset="0"/>
                <a:cs typeface="Times New Roman" pitchFamily="18" charset="0"/>
              </a:rPr>
              <a:t> </a:t>
            </a:r>
            <a:r>
              <a:rPr lang="ru-RU" sz="3200" i="1" spc="0" dirty="0" err="1" smtClean="0">
                <a:effectLst/>
                <a:latin typeface="Times New Roman" pitchFamily="18" charset="0"/>
                <a:cs typeface="Times New Roman" pitchFamily="18" charset="0"/>
              </a:rPr>
              <a:t>будівельного</a:t>
            </a:r>
            <a:r>
              <a:rPr lang="ru-RU" sz="3200" i="1" spc="0" dirty="0" smtClean="0">
                <a:effectLst/>
                <a:latin typeface="Times New Roman" pitchFamily="18" charset="0"/>
                <a:cs typeface="Times New Roman" pitchFamily="18" charset="0"/>
              </a:rPr>
              <a:t> училища</a:t>
            </a:r>
            <a:r>
              <a:rPr lang="ru-RU" sz="3200" b="1" spc="0" dirty="0" smtClean="0">
                <a:effectLst/>
                <a:latin typeface="Times New Roman" pitchFamily="18" charset="0"/>
                <a:cs typeface="Times New Roman" pitchFamily="18" charset="0"/>
              </a:rPr>
              <a:t/>
            </a:r>
            <a:br>
              <a:rPr lang="ru-RU" sz="3200" b="1" spc="0" dirty="0" smtClean="0">
                <a:effectLst/>
                <a:latin typeface="Times New Roman" pitchFamily="18" charset="0"/>
                <a:cs typeface="Times New Roman" pitchFamily="18" charset="0"/>
              </a:rPr>
            </a:br>
            <a:r>
              <a:rPr lang="ru-RU" sz="3200" b="1" spc="0" dirty="0" smtClean="0">
                <a:effectLst/>
                <a:latin typeface="Times New Roman" pitchFamily="18" charset="0"/>
                <a:cs typeface="Times New Roman" pitchFamily="18" charset="0"/>
              </a:rPr>
              <a:t>Комарова Пантелея </a:t>
            </a:r>
            <a:r>
              <a:rPr lang="ru-RU" sz="3200" b="1" spc="0" dirty="0" err="1" smtClean="0">
                <a:effectLst/>
                <a:latin typeface="Times New Roman" pitchFamily="18" charset="0"/>
                <a:cs typeface="Times New Roman" pitchFamily="18" charset="0"/>
              </a:rPr>
              <a:t>Івановича</a:t>
            </a:r>
            <a:endParaRPr lang="ru-RU" sz="3200" b="1" i="0" spc="0" dirty="0">
              <a:solidFill>
                <a:srgbClr val="008000"/>
              </a:solidFill>
              <a:effectLst/>
              <a:latin typeface="Times New Roman" pitchFamily="18" charset="0"/>
              <a:cs typeface="Times New Roman" pitchFamily="18" charset="0"/>
            </a:endParaRPr>
          </a:p>
        </p:txBody>
      </p:sp>
      <p:sp>
        <p:nvSpPr>
          <p:cNvPr id="6" name="Заголовок 1"/>
          <p:cNvSpPr txBox="1">
            <a:spLocks/>
          </p:cNvSpPr>
          <p:nvPr/>
        </p:nvSpPr>
        <p:spPr>
          <a:xfrm>
            <a:off x="1000100" y="4786322"/>
            <a:ext cx="5500726" cy="142876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vert="horz" wrap="square" lIns="0" tIns="0" rIns="0" bIns="0" rtlCol="0" anchor="ctr" anchorCtr="0">
            <a:noAutofit/>
          </a:bodyPr>
          <a:lstStyle/>
          <a:p>
            <a:pPr algn="ctr"/>
            <a:r>
              <a:rPr lang="uk-UA" sz="4000" b="1" dirty="0" smtClean="0">
                <a:solidFill>
                  <a:srgbClr val="0033CC"/>
                </a:solidFill>
                <a:effectLst>
                  <a:outerShdw blurRad="38100" dist="38100" dir="2700000" algn="tl">
                    <a:srgbClr val="000000">
                      <a:alpha val="43137"/>
                    </a:srgbClr>
                  </a:outerShdw>
                </a:effectLst>
              </a:rPr>
              <a:t>Відкриття семінару</a:t>
            </a:r>
            <a:endParaRPr lang="ru-RU" sz="4000" b="1" dirty="0">
              <a:solidFill>
                <a:srgbClr val="0033CC"/>
              </a:solidFill>
              <a:effectLst>
                <a:outerShdw blurRad="38100" dist="38100" dir="2700000" algn="tl">
                  <a:srgbClr val="000000">
                    <a:alpha val="43137"/>
                  </a:srgbClr>
                </a:outerShdw>
              </a:effectLst>
            </a:endParaRPr>
          </a:p>
        </p:txBody>
      </p:sp>
      <p:pic>
        <p:nvPicPr>
          <p:cNvPr id="1027" name="Picture 3"/>
          <p:cNvPicPr>
            <a:picLocks noChangeAspect="1" noChangeArrowheads="1"/>
          </p:cNvPicPr>
          <p:nvPr/>
        </p:nvPicPr>
        <p:blipFill>
          <a:blip r:embed="rId3" cstate="print"/>
          <a:srcRect/>
          <a:stretch>
            <a:fillRect/>
          </a:stretch>
        </p:blipFill>
        <p:spPr bwMode="auto">
          <a:xfrm>
            <a:off x="7143768" y="4929198"/>
            <a:ext cx="1641455" cy="1641455"/>
          </a:xfrm>
          <a:prstGeom prst="rect">
            <a:avLst/>
          </a:prstGeom>
          <a:ln>
            <a:noFill/>
          </a:ln>
          <a:effectLst>
            <a:softEdge rad="112500"/>
          </a:effectLst>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357158" y="928670"/>
            <a:ext cx="3937891" cy="3663154"/>
          </a:xfrm>
          <a:prstGeom prst="rect">
            <a:avLst/>
          </a:prstGeom>
          <a:ln>
            <a:noFill/>
          </a:ln>
          <a:effectLst>
            <a:softEdge rad="112500"/>
          </a:effectLst>
        </p:spPr>
      </p:pic>
      <p:sp>
        <p:nvSpPr>
          <p:cNvPr id="6" name="Заголовок 1"/>
          <p:cNvSpPr>
            <a:spLocks noGrp="1"/>
          </p:cNvSpPr>
          <p:nvPr>
            <p:ph type="ctrTitle"/>
          </p:nvPr>
        </p:nvSpPr>
        <p:spPr>
          <a:xfrm>
            <a:off x="4143372" y="1928802"/>
            <a:ext cx="4786346" cy="3857652"/>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defTabSz="914400">
              <a:spcBef>
                <a:spcPts val="0"/>
              </a:spcBef>
            </a:pPr>
            <a:r>
              <a:rPr lang="ru-RU" sz="1800" b="1" u="sng" spc="0" dirty="0" smtClean="0">
                <a:solidFill>
                  <a:schemeClr val="tx1">
                    <a:lumMod val="95000"/>
                    <a:lumOff val="5000"/>
                  </a:schemeClr>
                </a:solidFill>
                <a:effectLst/>
                <a:latin typeface="Times New Roman" pitchFamily="18" charset="0"/>
                <a:cs typeface="Times New Roman" pitchFamily="18" charset="0"/>
              </a:rPr>
              <a:t>Омельченко Галина </a:t>
            </a:r>
            <a:r>
              <a:rPr lang="ru-RU" sz="1800" b="1" u="sng" spc="0" dirty="0" err="1" smtClean="0">
                <a:solidFill>
                  <a:schemeClr val="tx1">
                    <a:lumMod val="95000"/>
                    <a:lumOff val="5000"/>
                  </a:schemeClr>
                </a:solidFill>
                <a:effectLst/>
                <a:latin typeface="Times New Roman" pitchFamily="18" charset="0"/>
                <a:cs typeface="Times New Roman" pitchFamily="18" charset="0"/>
              </a:rPr>
              <a:t>Леонідівна</a:t>
            </a:r>
            <a:r>
              <a:rPr lang="ru-RU" sz="1800" b="1" u="sng" spc="0" dirty="0" smtClean="0">
                <a:solidFill>
                  <a:schemeClr val="tx1">
                    <a:lumMod val="95000"/>
                    <a:lumOff val="5000"/>
                  </a:schemeClr>
                </a:solidFill>
                <a:effectLst/>
                <a:latin typeface="Times New Roman" pitchFamily="18" charset="0"/>
                <a:cs typeface="Times New Roman" pitchFamily="18" charset="0"/>
              </a:rPr>
              <a:t>  </a:t>
            </a:r>
            <a:r>
              <a:rPr lang="ru-RU" sz="1800" spc="0" dirty="0" smtClean="0">
                <a:solidFill>
                  <a:schemeClr val="tx1">
                    <a:lumMod val="95000"/>
                    <a:lumOff val="5000"/>
                  </a:schemeClr>
                </a:solidFill>
                <a:effectLst/>
                <a:latin typeface="Times New Roman" pitchFamily="18" charset="0"/>
                <a:cs typeface="Times New Roman" pitchFamily="18" charset="0"/>
              </a:rPr>
              <a:t>заступник директора НМЦ АРК- </a:t>
            </a:r>
            <a:r>
              <a:rPr lang="ru-RU" sz="1800" spc="0" dirty="0" err="1" smtClean="0">
                <a:solidFill>
                  <a:schemeClr val="tx1">
                    <a:lumMod val="95000"/>
                    <a:lumOff val="5000"/>
                  </a:schemeClr>
                </a:solidFill>
                <a:effectLst/>
                <a:latin typeface="Times New Roman" pitchFamily="18" charset="0"/>
                <a:cs typeface="Times New Roman" pitchFamily="18" charset="0"/>
              </a:rPr>
              <a:t>завідуюча</a:t>
            </a:r>
            <a:r>
              <a:rPr lang="ru-RU" sz="1800" spc="0" dirty="0" smtClean="0">
                <a:solidFill>
                  <a:schemeClr val="tx1">
                    <a:lumMod val="95000"/>
                    <a:lumOff val="5000"/>
                  </a:schemeClr>
                </a:solidFill>
                <a:effectLst/>
                <a:latin typeface="Times New Roman" pitchFamily="18" charset="0"/>
                <a:cs typeface="Times New Roman" pitchFamily="18" charset="0"/>
              </a:rPr>
              <a:t> </a:t>
            </a:r>
            <a:r>
              <a:rPr lang="ru-RU" sz="1800" spc="0" dirty="0" err="1" smtClean="0">
                <a:solidFill>
                  <a:schemeClr val="tx1">
                    <a:lumMod val="95000"/>
                    <a:lumOff val="5000"/>
                  </a:schemeClr>
                </a:solidFill>
                <a:effectLst/>
                <a:latin typeface="Times New Roman" pitchFamily="18" charset="0"/>
                <a:cs typeface="Times New Roman" pitchFamily="18" charset="0"/>
              </a:rPr>
              <a:t>лабораторією</a:t>
            </a:r>
            <a:r>
              <a:rPr lang="ru-RU" sz="1800" spc="0" dirty="0" smtClean="0">
                <a:solidFill>
                  <a:schemeClr val="tx1">
                    <a:lumMod val="95000"/>
                    <a:lumOff val="5000"/>
                  </a:schemeClr>
                </a:solidFill>
                <a:effectLst/>
                <a:latin typeface="Times New Roman" pitchFamily="18" charset="0"/>
                <a:cs typeface="Times New Roman" pitchFamily="18" charset="0"/>
              </a:rPr>
              <a:t> </a:t>
            </a:r>
            <a:r>
              <a:rPr lang="ru-RU" sz="1800" spc="0" dirty="0" err="1" smtClean="0">
                <a:solidFill>
                  <a:schemeClr val="tx1">
                    <a:lumMod val="95000"/>
                    <a:lumOff val="5000"/>
                  </a:schemeClr>
                </a:solidFill>
                <a:effectLst/>
                <a:latin typeface="Times New Roman" pitchFamily="18" charset="0"/>
                <a:cs typeface="Times New Roman" pitchFamily="18" charset="0"/>
              </a:rPr>
              <a:t>професійно-технічної</a:t>
            </a:r>
            <a:r>
              <a:rPr lang="ru-RU" sz="1800" spc="0" dirty="0" smtClean="0">
                <a:solidFill>
                  <a:schemeClr val="tx1">
                    <a:lumMod val="95000"/>
                    <a:lumOff val="5000"/>
                  </a:schemeClr>
                </a:solidFill>
                <a:effectLst/>
                <a:latin typeface="Times New Roman" pitchFamily="18" charset="0"/>
                <a:cs typeface="Times New Roman" pitchFamily="18" charset="0"/>
              </a:rPr>
              <a:t> </a:t>
            </a:r>
            <a:r>
              <a:rPr lang="ru-RU" sz="1800" spc="0" dirty="0" err="1" smtClean="0">
                <a:solidFill>
                  <a:schemeClr val="tx1">
                    <a:lumMod val="95000"/>
                    <a:lumOff val="5000"/>
                  </a:schemeClr>
                </a:solidFill>
                <a:effectLst/>
                <a:latin typeface="Times New Roman" pitchFamily="18" charset="0"/>
                <a:cs typeface="Times New Roman" pitchFamily="18" charset="0"/>
              </a:rPr>
              <a:t>освіти</a:t>
            </a:r>
            <a:r>
              <a:rPr lang="ru-RU" sz="1800" spc="0" dirty="0" smtClean="0">
                <a:solidFill>
                  <a:schemeClr val="tx1">
                    <a:lumMod val="95000"/>
                    <a:lumOff val="5000"/>
                  </a:schemeClr>
                </a:solidFill>
                <a:effectLst/>
                <a:latin typeface="Times New Roman" pitchFamily="18" charset="0"/>
                <a:cs typeface="Times New Roman" pitchFamily="18" charset="0"/>
              </a:rPr>
              <a:t>, кандидат педагогічних наук.</a:t>
            </a:r>
            <a:br>
              <a:rPr lang="ru-RU" sz="1800" spc="0" dirty="0" smtClean="0">
                <a:solidFill>
                  <a:schemeClr val="tx1">
                    <a:lumMod val="95000"/>
                    <a:lumOff val="5000"/>
                  </a:schemeClr>
                </a:solidFill>
                <a:effectLst/>
                <a:latin typeface="Times New Roman" pitchFamily="18" charset="0"/>
                <a:cs typeface="Times New Roman" pitchFamily="18" charset="0"/>
              </a:rPr>
            </a:br>
            <a:r>
              <a:rPr lang="uk-UA" sz="1800" spc="0" dirty="0" smtClean="0">
                <a:effectLst/>
                <a:latin typeface="Times New Roman" pitchFamily="18" charset="0"/>
                <a:cs typeface="Times New Roman" pitchFamily="18" charset="0"/>
              </a:rPr>
              <a:t> Тема виступу: </a:t>
            </a:r>
            <a:r>
              <a:rPr lang="uk-UA" sz="1800" spc="0" dirty="0" err="1" smtClean="0">
                <a:effectLst/>
                <a:latin typeface="Times New Roman" pitchFamily="18" charset="0"/>
                <a:cs typeface="Times New Roman" pitchFamily="18" charset="0"/>
              </a:rPr>
              <a:t>“Досвід</a:t>
            </a:r>
            <a:r>
              <a:rPr lang="uk-UA" sz="1800" spc="0" dirty="0" smtClean="0">
                <a:effectLst/>
                <a:latin typeface="Times New Roman" pitchFamily="18" charset="0"/>
                <a:cs typeface="Times New Roman" pitchFamily="18" charset="0"/>
              </a:rPr>
              <a:t> та проблеми формування інформаційного навчального середовища в системі ПТО  АРК. Говорилося, що розпочалося </a:t>
            </a:r>
            <a:r>
              <a:rPr lang="uk-UA" sz="1800" spc="0" dirty="0" err="1" smtClean="0">
                <a:effectLst/>
                <a:latin typeface="Times New Roman" pitchFamily="18" charset="0"/>
                <a:cs typeface="Times New Roman" pitchFamily="18" charset="0"/>
              </a:rPr>
              <a:t>“століття</a:t>
            </a:r>
            <a:r>
              <a:rPr lang="uk-UA" sz="1800" spc="0" dirty="0" smtClean="0">
                <a:effectLst/>
                <a:latin typeface="Times New Roman" pitchFamily="18" charset="0"/>
                <a:cs typeface="Times New Roman" pitchFamily="18" charset="0"/>
              </a:rPr>
              <a:t> </a:t>
            </a:r>
            <a:r>
              <a:rPr lang="uk-UA" sz="1800" spc="0" dirty="0" err="1" smtClean="0">
                <a:effectLst/>
                <a:latin typeface="Times New Roman" pitchFamily="18" charset="0"/>
                <a:cs typeface="Times New Roman" pitchFamily="18" charset="0"/>
              </a:rPr>
              <a:t>інформатики”</a:t>
            </a:r>
            <a:r>
              <a:rPr lang="uk-UA" sz="1800" spc="0" dirty="0" smtClean="0">
                <a:effectLst/>
                <a:latin typeface="Times New Roman" pitchFamily="18" charset="0"/>
                <a:cs typeface="Times New Roman" pitchFamily="18" charset="0"/>
              </a:rPr>
              <a:t>: глобальне переобладнання всіх галузей </a:t>
            </a:r>
            <a:r>
              <a:rPr lang="uk-UA" sz="1800" spc="0" dirty="0" err="1" smtClean="0">
                <a:effectLst/>
                <a:latin typeface="Times New Roman" pitchFamily="18" charset="0"/>
                <a:cs typeface="Times New Roman" pitchFamily="18" charset="0"/>
              </a:rPr>
              <a:t>комп</a:t>
            </a:r>
            <a:r>
              <a:rPr sz="1800" spc="0" smtClean="0">
                <a:effectLst/>
                <a:latin typeface="Times New Roman" pitchFamily="18" charset="0"/>
                <a:cs typeface="Times New Roman" pitchFamily="18" charset="0"/>
              </a:rPr>
              <a:t>’</a:t>
            </a:r>
            <a:r>
              <a:rPr lang="uk-UA" sz="1800" spc="0" dirty="0" err="1" smtClean="0">
                <a:effectLst/>
                <a:latin typeface="Times New Roman" pitchFamily="18" charset="0"/>
                <a:cs typeface="Times New Roman" pitchFamily="18" charset="0"/>
              </a:rPr>
              <a:t>ютерними</a:t>
            </a:r>
            <a:r>
              <a:rPr lang="uk-UA" sz="1800" spc="0" dirty="0" smtClean="0">
                <a:effectLst/>
                <a:latin typeface="Times New Roman" pitchFamily="18" charset="0"/>
                <a:cs typeface="Times New Roman" pitchFamily="18" charset="0"/>
              </a:rPr>
              <a:t> та телекомунікаційними системами. </a:t>
            </a:r>
            <a:r>
              <a:rPr lang="uk-UA" sz="1800" spc="0" dirty="0" smtClean="0">
                <a:effectLst/>
                <a:latin typeface="Times New Roman" pitchFamily="18" charset="0"/>
                <a:cs typeface="Times New Roman" pitchFamily="18" charset="0"/>
              </a:rPr>
              <a:t>Отже </a:t>
            </a:r>
            <a:r>
              <a:rPr lang="uk-UA" sz="1800" spc="0" dirty="0" err="1" smtClean="0">
                <a:effectLst/>
                <a:latin typeface="Times New Roman" pitchFamily="18" charset="0"/>
                <a:cs typeface="Times New Roman" pitchFamily="18" charset="0"/>
              </a:rPr>
              <a:t>недіємною</a:t>
            </a:r>
            <a:r>
              <a:rPr lang="uk-UA" sz="1800" spc="0" dirty="0" smtClean="0">
                <a:effectLst/>
                <a:latin typeface="Times New Roman" pitchFamily="18" charset="0"/>
                <a:cs typeface="Times New Roman" pitchFamily="18" charset="0"/>
              </a:rPr>
              <a:t> частиною начального </a:t>
            </a:r>
            <a:r>
              <a:rPr lang="uk-UA" sz="1800" spc="0" dirty="0" err="1" smtClean="0">
                <a:effectLst/>
                <a:latin typeface="Times New Roman" pitchFamily="18" charset="0"/>
                <a:cs typeface="Times New Roman" pitchFamily="18" charset="0"/>
              </a:rPr>
              <a:t>процему</a:t>
            </a:r>
            <a:r>
              <a:rPr lang="uk-UA" sz="1800" spc="0" dirty="0" smtClean="0">
                <a:effectLst/>
                <a:latin typeface="Times New Roman" pitchFamily="18" charset="0"/>
                <a:cs typeface="Times New Roman" pitchFamily="18" charset="0"/>
              </a:rPr>
              <a:t> є електронні підручники, </a:t>
            </a:r>
            <a:r>
              <a:rPr lang="uk-UA" sz="1800" spc="0" dirty="0" err="1" smtClean="0">
                <a:effectLst/>
                <a:latin typeface="Times New Roman" pitchFamily="18" charset="0"/>
                <a:cs typeface="Times New Roman" pitchFamily="18" charset="0"/>
              </a:rPr>
              <a:t>підручники</a:t>
            </a:r>
            <a:r>
              <a:rPr lang="uk-UA" sz="1800" spc="0" dirty="0" smtClean="0">
                <a:effectLst/>
                <a:latin typeface="Times New Roman" pitchFamily="18" charset="0"/>
                <a:cs typeface="Times New Roman" pitchFamily="18" charset="0"/>
              </a:rPr>
              <a:t> нового </a:t>
            </a:r>
            <a:r>
              <a:rPr lang="uk-UA" sz="1800" spc="0" dirty="0" err="1" smtClean="0">
                <a:effectLst/>
                <a:latin typeface="Times New Roman" pitchFamily="18" charset="0"/>
                <a:cs typeface="Times New Roman" pitchFamily="18" charset="0"/>
              </a:rPr>
              <a:t>поеоління</a:t>
            </a:r>
            <a:r>
              <a:rPr lang="uk-UA" sz="1800" spc="0" dirty="0" smtClean="0">
                <a:effectLst/>
                <a:latin typeface="Times New Roman" pitchFamily="18" charset="0"/>
                <a:cs typeface="Times New Roman" pitchFamily="18" charset="0"/>
              </a:rPr>
              <a:t>. Виступ привернув велику увагу слухачів</a:t>
            </a:r>
            <a:endParaRPr lang="ru-RU" sz="1800" i="0" spc="0" dirty="0">
              <a:solidFill>
                <a:schemeClr val="tx1">
                  <a:lumMod val="95000"/>
                  <a:lumOff val="5000"/>
                </a:schemeClr>
              </a:solidFill>
              <a:effectLst/>
              <a:latin typeface="Times New Roman" pitchFamily="18" charset="0"/>
              <a:cs typeface="Times New Roman" pitchFamily="18" charset="0"/>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C:\Documents and Settings\Ljudmila\Local Settings\Temporary Internet Files\Content.Word\P1030591.jpg"/>
          <p:cNvPicPr/>
          <p:nvPr/>
        </p:nvPicPr>
        <p:blipFill>
          <a:blip r:embed="rId2"/>
          <a:srcRect/>
          <a:stretch>
            <a:fillRect/>
          </a:stretch>
        </p:blipFill>
        <p:spPr bwMode="auto">
          <a:xfrm>
            <a:off x="4929190" y="3429000"/>
            <a:ext cx="3816350" cy="3242209"/>
          </a:xfrm>
          <a:prstGeom prst="rect">
            <a:avLst/>
          </a:prstGeom>
          <a:ln>
            <a:noFill/>
          </a:ln>
          <a:effectLst>
            <a:softEdge rad="112500"/>
          </a:effectLst>
        </p:spPr>
      </p:pic>
      <p:pic>
        <p:nvPicPr>
          <p:cNvPr id="10" name="Рисунок 9" descr="G:\more\IMG_20130917_113200.jpg"/>
          <p:cNvPicPr/>
          <p:nvPr/>
        </p:nvPicPr>
        <p:blipFill>
          <a:blip r:embed="rId3" cstate="print"/>
          <a:srcRect l="10007" b="17439"/>
          <a:stretch>
            <a:fillRect/>
          </a:stretch>
        </p:blipFill>
        <p:spPr bwMode="auto">
          <a:xfrm>
            <a:off x="4946650" y="785794"/>
            <a:ext cx="4197350" cy="2886075"/>
          </a:xfrm>
          <a:prstGeom prst="rect">
            <a:avLst/>
          </a:prstGeom>
          <a:ln>
            <a:noFill/>
          </a:ln>
          <a:effectLst>
            <a:softEdge rad="112500"/>
          </a:effectLst>
        </p:spPr>
      </p:pic>
      <p:sp>
        <p:nvSpPr>
          <p:cNvPr id="9" name="Заголовок 1"/>
          <p:cNvSpPr>
            <a:spLocks noGrp="1"/>
          </p:cNvSpPr>
          <p:nvPr>
            <p:ph type="ctrTitle"/>
          </p:nvPr>
        </p:nvSpPr>
        <p:spPr>
          <a:xfrm>
            <a:off x="357158" y="928670"/>
            <a:ext cx="4786346" cy="5429288"/>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just"/>
            <a:r>
              <a:rPr lang="ru-RU" sz="1400" spc="0" dirty="0" err="1" smtClean="0">
                <a:effectLst/>
                <a:latin typeface="Times New Roman" pitchFamily="18" charset="0"/>
                <a:cs typeface="Times New Roman" pitchFamily="18" charset="0"/>
              </a:rPr>
              <a:t>Керівник</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семінару</a:t>
            </a:r>
            <a:r>
              <a:rPr lang="ru-RU" sz="1400" spc="0" dirty="0" smtClean="0">
                <a:effectLst/>
                <a:latin typeface="Times New Roman" pitchFamily="18" charset="0"/>
                <a:cs typeface="Times New Roman" pitchFamily="18" charset="0"/>
              </a:rPr>
              <a:t> старший </a:t>
            </a:r>
            <a:r>
              <a:rPr lang="ru-RU" sz="1400" spc="0" dirty="0" err="1" smtClean="0">
                <a:effectLst/>
                <a:latin typeface="Times New Roman" pitchFamily="18" charset="0"/>
                <a:cs typeface="Times New Roman" pitchFamily="18" charset="0"/>
              </a:rPr>
              <a:t>науковий</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співробітник</a:t>
            </a:r>
            <a:r>
              <a:rPr lang="ru-RU" sz="1400" spc="0" dirty="0" smtClean="0">
                <a:effectLst/>
                <a:latin typeface="Times New Roman" pitchFamily="18" charset="0"/>
                <a:cs typeface="Times New Roman" pitchFamily="18" charset="0"/>
              </a:rPr>
              <a:t>, кандидат </a:t>
            </a:r>
            <a:r>
              <a:rPr lang="ru-RU" sz="1400" spc="0" dirty="0" err="1" smtClean="0">
                <a:effectLst/>
                <a:latin typeface="Times New Roman" pitchFamily="18" charset="0"/>
                <a:cs typeface="Times New Roman" pitchFamily="18" charset="0"/>
              </a:rPr>
              <a:t>військових</a:t>
            </a:r>
            <a:r>
              <a:rPr lang="ru-RU" sz="1400" spc="0" dirty="0" smtClean="0">
                <a:effectLst/>
                <a:latin typeface="Times New Roman" pitchFamily="18" charset="0"/>
                <a:cs typeface="Times New Roman" pitchFamily="18" charset="0"/>
              </a:rPr>
              <a:t> наук, доцент </a:t>
            </a:r>
            <a:r>
              <a:rPr lang="uk-UA" sz="1400" spc="0" dirty="0" smtClean="0">
                <a:effectLst/>
                <a:latin typeface="Times New Roman" pitchFamily="18" charset="0"/>
                <a:cs typeface="Times New Roman" pitchFamily="18" charset="0"/>
              </a:rPr>
              <a:t>Лабораторії </a:t>
            </a:r>
            <a:r>
              <a:rPr lang="uk-UA" sz="1400" spc="0" dirty="0" err="1" smtClean="0">
                <a:effectLst/>
                <a:latin typeface="Times New Roman" pitchFamily="18" charset="0"/>
                <a:cs typeface="Times New Roman" pitchFamily="18" charset="0"/>
              </a:rPr>
              <a:t>підручникотворення</a:t>
            </a:r>
            <a:r>
              <a:rPr lang="uk-UA" sz="1400" spc="0" dirty="0" smtClean="0">
                <a:effectLst/>
                <a:latin typeface="Times New Roman" pitchFamily="18" charset="0"/>
                <a:cs typeface="Times New Roman" pitchFamily="18" charset="0"/>
              </a:rPr>
              <a:t> Інституту ПТО НАПН України</a:t>
            </a:r>
            <a:r>
              <a:rPr sz="1400" spc="0" smtClean="0">
                <a:effectLst/>
                <a:latin typeface="Times New Roman" pitchFamily="18" charset="0"/>
                <a:cs typeface="Times New Roman" pitchFamily="18" charset="0"/>
              </a:rPr>
              <a:t> </a:t>
            </a:r>
            <a:r>
              <a:rPr lang="uk-UA" sz="1400" b="1" u="sng" spc="0" dirty="0" smtClean="0">
                <a:effectLst/>
                <a:latin typeface="Times New Roman" pitchFamily="18" charset="0"/>
                <a:cs typeface="Times New Roman" pitchFamily="18" charset="0"/>
              </a:rPr>
              <a:t>Шевченко Віктор Леонтійович</a:t>
            </a:r>
            <a:r>
              <a:rPr sz="1400" spc="0" smtClean="0">
                <a:effectLst/>
                <a:latin typeface="Times New Roman" pitchFamily="18" charset="0"/>
                <a:cs typeface="Times New Roman" pitchFamily="18" charset="0"/>
              </a:rPr>
              <a:t>. </a:t>
            </a:r>
            <a:r>
              <a:rPr lang="uk-UA" sz="1400" spc="0" dirty="0" smtClean="0">
                <a:effectLst/>
                <a:latin typeface="Times New Roman" pitchFamily="18" charset="0"/>
                <a:cs typeface="Times New Roman" pitchFamily="18" charset="0"/>
              </a:rPr>
              <a:t>Говорив про те, що і</a:t>
            </a:r>
            <a:r>
              <a:rPr lang="ru-RU" sz="1400" spc="0" dirty="0" err="1" smtClean="0">
                <a:effectLst/>
                <a:latin typeface="Times New Roman" pitchFamily="18" charset="0"/>
                <a:cs typeface="Times New Roman" pitchFamily="18" charset="0"/>
              </a:rPr>
              <a:t>нтегрованість</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інформаційного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освітнього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середовища</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безперервної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підтримки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професійної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компетенції</a:t>
            </a:r>
            <a:r>
              <a:rPr lang="ru-RU" sz="1400" spc="0" dirty="0" smtClean="0">
                <a:effectLst/>
                <a:latin typeface="Times New Roman" pitchFamily="18" charset="0"/>
                <a:cs typeface="Times New Roman" pitchFamily="18" charset="0"/>
              </a:rPr>
              <a:t> педагогічних </a:t>
            </a:r>
            <a:r>
              <a:rPr lang="ru-RU" sz="1400" spc="0" dirty="0" err="1" smtClean="0">
                <a:effectLst/>
                <a:latin typeface="Times New Roman" pitchFamily="18" charset="0"/>
                <a:cs typeface="Times New Roman" pitchFamily="18" charset="0"/>
              </a:rPr>
              <a:t>працівників</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полягає</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-у </a:t>
            </a:r>
            <a:r>
              <a:rPr lang="ru-RU" sz="1400" spc="0" dirty="0" err="1" smtClean="0">
                <a:effectLst/>
                <a:latin typeface="Times New Roman" pitchFamily="18" charset="0"/>
                <a:cs typeface="Times New Roman" pitchFamily="18" charset="0"/>
              </a:rPr>
              <a:t>єдності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інформаційного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освітнього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середовища</a:t>
            </a:r>
            <a:r>
              <a:rPr lang="ru-RU" sz="1400" spc="0" dirty="0" smtClean="0">
                <a:effectLst/>
                <a:latin typeface="Times New Roman" pitchFamily="18" charset="0"/>
                <a:cs typeface="Times New Roman" pitchFamily="18" charset="0"/>
              </a:rPr>
              <a:t> за </a:t>
            </a:r>
            <a:r>
              <a:rPr lang="ru-RU" sz="1400" spc="0" dirty="0" err="1" smtClean="0">
                <a:effectLst/>
                <a:latin typeface="Times New Roman" pitchFamily="18" charset="0"/>
                <a:cs typeface="Times New Roman" pitchFamily="18" charset="0"/>
              </a:rPr>
              <a:t>соціально-гуманітарною</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професійною</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фаховою</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складовими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педагогічної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компетенції</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-у </a:t>
            </a:r>
            <a:r>
              <a:rPr lang="ru-RU" sz="1400" spc="0" dirty="0" err="1" smtClean="0">
                <a:effectLst/>
                <a:latin typeface="Times New Roman" pitchFamily="18" charset="0"/>
                <a:cs typeface="Times New Roman" pitchFamily="18" charset="0"/>
              </a:rPr>
              <a:t>створенні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спільної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бази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накопичення</a:t>
            </a:r>
            <a:r>
              <a:rPr lang="ru-RU" sz="1400" spc="0" dirty="0" smtClean="0">
                <a:effectLst/>
                <a:latin typeface="Times New Roman" pitchFamily="18" charset="0"/>
                <a:cs typeface="Times New Roman" pitchFamily="18" charset="0"/>
              </a:rPr>
              <a:t> та </a:t>
            </a:r>
            <a:r>
              <a:rPr lang="ru-RU" sz="1400" spc="0" dirty="0" err="1" smtClean="0">
                <a:effectLst/>
                <a:latin typeface="Times New Roman" pitchFamily="18" charset="0"/>
                <a:cs typeface="Times New Roman" pitchFamily="18" charset="0"/>
              </a:rPr>
              <a:t>обміну</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досвіду</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управління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навчання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виховання</a:t>
            </a:r>
            <a:r>
              <a:rPr lang="ru-RU" sz="1400" spc="0" dirty="0" smtClean="0">
                <a:effectLst/>
                <a:latin typeface="Times New Roman" pitchFamily="18" charset="0"/>
                <a:cs typeface="Times New Roman" pitchFamily="18" charset="0"/>
              </a:rPr>
              <a:t> в </a:t>
            </a:r>
            <a:r>
              <a:rPr lang="ru-RU" sz="1400" spc="0" dirty="0" err="1" smtClean="0">
                <a:effectLst/>
                <a:latin typeface="Times New Roman" pitchFamily="18" charset="0"/>
                <a:cs typeface="Times New Roman" pitchFamily="18" charset="0"/>
              </a:rPr>
              <a:t>національній</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системі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середньої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освіти</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err="1" smtClean="0">
                <a:effectLst/>
                <a:latin typeface="Times New Roman" pitchFamily="18" charset="0"/>
                <a:cs typeface="Times New Roman" pitchFamily="18" charset="0"/>
              </a:rPr>
              <a:t>в</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об'єднанні</a:t>
            </a:r>
            <a:r>
              <a:rPr lang="ru-RU" sz="1400" spc="0" dirty="0" smtClean="0">
                <a:effectLst/>
                <a:latin typeface="Times New Roman" pitchFamily="18" charset="0"/>
                <a:cs typeface="Times New Roman" pitchFamily="18" charset="0"/>
              </a:rPr>
              <a:t> та </a:t>
            </a:r>
            <a:r>
              <a:rPr lang="ru-RU" sz="1400" spc="0" dirty="0" err="1" smtClean="0">
                <a:effectLst/>
                <a:latin typeface="Times New Roman" pitchFamily="18" charset="0"/>
                <a:cs typeface="Times New Roman" pitchFamily="18" charset="0"/>
              </a:rPr>
              <a:t>розподілі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зусиль</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щодо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формування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інформаційного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освітнього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середовища</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підтримки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професійної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компетенції</a:t>
            </a:r>
            <a:r>
              <a:rPr lang="ru-RU" sz="1400" spc="0" dirty="0" smtClean="0">
                <a:effectLst/>
                <a:latin typeface="Times New Roman" pitchFamily="18" charset="0"/>
                <a:cs typeface="Times New Roman" pitchFamily="18" charset="0"/>
              </a:rPr>
              <a:t> педагогічних </a:t>
            </a:r>
            <a:r>
              <a:rPr lang="ru-RU" sz="1400" spc="0" dirty="0" err="1" smtClean="0">
                <a:effectLst/>
                <a:latin typeface="Times New Roman" pitchFamily="18" charset="0"/>
                <a:cs typeface="Times New Roman" pitchFamily="18" charset="0"/>
              </a:rPr>
              <a:t>кадрів</a:t>
            </a:r>
            <a:r>
              <a:rPr lang="ru-RU" sz="1400" spc="0" dirty="0" smtClean="0">
                <a:effectLst/>
                <a:latin typeface="Times New Roman" pitchFamily="18" charset="0"/>
                <a:cs typeface="Times New Roman" pitchFamily="18" charset="0"/>
              </a:rPr>
              <a:t>;</a:t>
            </a:r>
            <a:br>
              <a:rPr lang="ru-RU" sz="1400" spc="0" dirty="0" smtClean="0">
                <a:effectLst/>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-у </a:t>
            </a:r>
            <a:r>
              <a:rPr lang="ru-RU" sz="1400" spc="0" dirty="0" err="1" smtClean="0">
                <a:effectLst/>
                <a:latin typeface="Times New Roman" pitchFamily="18" charset="0"/>
                <a:cs typeface="Times New Roman" pitchFamily="18" charset="0"/>
              </a:rPr>
              <a:t>проведенні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безперервного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моніторингу</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якості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навчально-виховного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процесу</a:t>
            </a:r>
            <a:r>
              <a:rPr lang="ru-RU" sz="1400" spc="0" dirty="0" smtClean="0">
                <a:effectLst/>
                <a:latin typeface="Times New Roman" pitchFamily="18" charset="0"/>
                <a:cs typeface="Times New Roman" pitchFamily="18" charset="0"/>
              </a:rPr>
              <a:t> та </a:t>
            </a:r>
            <a:r>
              <a:rPr lang="ru-RU" sz="1400" spc="0" dirty="0" err="1" smtClean="0">
                <a:effectLst/>
                <a:latin typeface="Times New Roman" pitchFamily="18" charset="0"/>
                <a:cs typeface="Times New Roman" pitchFamily="18" charset="0"/>
              </a:rPr>
              <a:t>формуванні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єдиної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стратегії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розвитку</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національної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системи</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середньої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освіти</a:t>
            </a:r>
            <a:r>
              <a:rPr lang="ru-RU" sz="1400" spc="0" dirty="0" smtClean="0">
                <a:effectLst/>
                <a:latin typeface="Times New Roman" pitchFamily="18" charset="0"/>
                <a:cs typeface="Times New Roman" pitchFamily="18" charset="0"/>
              </a:rPr>
              <a:t>; у </a:t>
            </a:r>
            <a:r>
              <a:rPr lang="ru-RU" sz="1400" spc="0" dirty="0" err="1" smtClean="0">
                <a:effectLst/>
                <a:latin typeface="Times New Roman" pitchFamily="18" charset="0"/>
                <a:cs typeface="Times New Roman" pitchFamily="18" charset="0"/>
              </a:rPr>
              <a:t>запровадженні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програмного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забезпечення</a:t>
            </a:r>
            <a:r>
              <a:rPr lang="ru-RU" sz="1400" spc="0" dirty="0" smtClean="0">
                <a:effectLst/>
                <a:latin typeface="Times New Roman" pitchFamily="18" charset="0"/>
                <a:cs typeface="Times New Roman" pitchFamily="18" charset="0"/>
              </a:rPr>
              <a:t> на принципах </a:t>
            </a:r>
            <a:r>
              <a:rPr lang="ru-RU" sz="1400" spc="0" dirty="0" err="1" smtClean="0">
                <a:effectLst/>
                <a:latin typeface="Times New Roman" pitchFamily="18" charset="0"/>
                <a:cs typeface="Times New Roman" pitchFamily="18" charset="0"/>
              </a:rPr>
              <a:t>відкритих</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кодів</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і</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вільного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розповсюдження</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з</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централізацією</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його</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експлуатаційної</a:t>
            </a:r>
            <a:r>
              <a:rPr lang="ru-RU" sz="1400" spc="0" dirty="0" smtClean="0">
                <a:effectLst/>
                <a:latin typeface="Times New Roman" pitchFamily="18" charset="0"/>
                <a:cs typeface="Times New Roman" pitchFamily="18" charset="0"/>
              </a:rPr>
              <a:t> </a:t>
            </a:r>
            <a:r>
              <a:rPr lang="ru-RU" sz="1400" spc="0" dirty="0" err="1" smtClean="0">
                <a:effectLst/>
                <a:latin typeface="Times New Roman" pitchFamily="18" charset="0"/>
                <a:cs typeface="Times New Roman" pitchFamily="18" charset="0"/>
              </a:rPr>
              <a:t>підтримки</a:t>
            </a:r>
            <a:r>
              <a:rPr lang="ru-RU" sz="1400" spc="0" dirty="0" smtClean="0">
                <a:effectLst/>
                <a:latin typeface="Times New Roman" pitchFamily="18" charset="0"/>
                <a:cs typeface="Times New Roman" pitchFamily="18" charset="0"/>
              </a:rPr>
              <a:t> та </a:t>
            </a:r>
            <a:r>
              <a:rPr lang="ru-RU" sz="1400" spc="0" dirty="0" err="1" smtClean="0">
                <a:effectLst/>
                <a:latin typeface="Times New Roman" pitchFamily="18" charset="0"/>
                <a:cs typeface="Times New Roman" pitchFamily="18" charset="0"/>
              </a:rPr>
              <a:t>вдосконалення</a:t>
            </a:r>
            <a:r>
              <a:rPr lang="ru-RU" sz="1400" spc="0" dirty="0" smtClean="0">
                <a:effectLst/>
                <a:latin typeface="Times New Roman" pitchFamily="18" charset="0"/>
                <a:cs typeface="Times New Roman" pitchFamily="18" charset="0"/>
              </a:rPr>
              <a:t>.</a:t>
            </a:r>
            <a:r>
              <a:rPr lang="ru-RU" sz="1400" spc="0" dirty="0" smtClean="0">
                <a:latin typeface="Times New Roman" pitchFamily="18" charset="0"/>
                <a:cs typeface="Times New Roman" pitchFamily="18" charset="0"/>
              </a:rPr>
              <a:t/>
            </a:r>
            <a:br>
              <a:rPr lang="ru-RU" sz="1400" spc="0" dirty="0" smtClean="0">
                <a:latin typeface="Times New Roman" pitchFamily="18" charset="0"/>
                <a:cs typeface="Times New Roman" pitchFamily="18" charset="0"/>
              </a:rPr>
            </a:br>
            <a:r>
              <a:rPr lang="ru-RU" sz="1400" spc="0" dirty="0" smtClean="0">
                <a:effectLst/>
                <a:latin typeface="Times New Roman" pitchFamily="18" charset="0"/>
                <a:cs typeface="Times New Roman" pitchFamily="18" charset="0"/>
              </a:rPr>
              <a:t/>
            </a:r>
            <a:br>
              <a:rPr lang="ru-RU" sz="1400" spc="0" dirty="0" smtClean="0">
                <a:effectLst/>
                <a:latin typeface="Times New Roman" pitchFamily="18" charset="0"/>
                <a:cs typeface="Times New Roman" pitchFamily="18" charset="0"/>
              </a:rPr>
            </a:br>
            <a:endParaRPr lang="ru-RU" sz="1400" spc="0" dirty="0">
              <a:effectLst/>
              <a:latin typeface="Times New Roman" pitchFamily="18" charset="0"/>
              <a:cs typeface="Times New Roman" pitchFamily="18" charset="0"/>
            </a:endParaRPr>
          </a:p>
        </p:txBody>
      </p:sp>
    </p:spTree>
  </p:cSld>
  <p:clrMapOvr>
    <a:masterClrMapping/>
  </p:clrMapOvr>
  <p:transition>
    <p:fade/>
  </p:transition>
</p:sld>
</file>

<file path=ppt/theme/theme1.xml><?xml version="1.0" encoding="utf-8"?>
<a:theme xmlns:a="http://schemas.openxmlformats.org/drawingml/2006/main" name="Копия TS010286786 (1)">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Белый текст и шрифт Courier для слайдов с кодом">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F83F853-FA01-4B06-983B-0DEE9474D6E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Копия TS010286786 (1)</Template>
  <TotalTime>385</TotalTime>
  <Words>638</Words>
  <Application>Microsoft Office PowerPoint</Application>
  <PresentationFormat>Экран (4:3)</PresentationFormat>
  <Paragraphs>63</Paragraphs>
  <Slides>25</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25</vt:i4>
      </vt:variant>
    </vt:vector>
  </HeadingPairs>
  <TitlesOfParts>
    <vt:vector size="27" baseType="lpstr">
      <vt:lpstr>Копия TS010286786 (1)</vt:lpstr>
      <vt:lpstr>Белый текст и шрифт Courier для слайдов с кодом</vt:lpstr>
      <vt:lpstr>Звіт  Всеукраїнського науково-практичного семінару з проблем розроблення електронних підручників  (17-19 вересня 2013р., м.Феодосія)</vt:lpstr>
      <vt:lpstr>Слайд 2</vt:lpstr>
      <vt:lpstr>Слайд 3</vt:lpstr>
      <vt:lpstr>Слайд 4</vt:lpstr>
      <vt:lpstr>Слайд 5</vt:lpstr>
      <vt:lpstr>Слайд 6</vt:lpstr>
      <vt:lpstr>Вітальне слово директора Феодосійського професійно-технічного будівельного училища Комарова Пантелея Івановича</vt:lpstr>
      <vt:lpstr>Омельченко Галина Леонідівна  заступник директора НМЦ АРК- завідуюча лабораторією професійно-технічної освіти, кандидат педагогічних наук.  Тема виступу: “Досвід та проблеми формування інформаційного навчального середовища в системі ПТО  АРК. Говорилося, що розпочалося “століття інформатики”: глобальне переобладнання всіх галузей комп’ютерними та телекомунікаційними системами. Отже недіємною частиною начального процему є електронні підручники, підручники нового поеоління. Виступ привернув велику увагу слухачів</vt:lpstr>
      <vt:lpstr>Керівник семінару старший науковий співробітник, кандидат військових наук, доцент Лабораторії підручникотворення Інституту ПТО НАПН України Шевченко Віктор Леонтійович. Говорив про те, що інтегрованість інформаційного освітнього середовища безперервної підтримки професійної компетенції педагогічних працівників полягає: -у єдності інформаційного освітнього середовища за соціально-гуманітарною, професійною і фаховою складовими педагогічної компетенції; -у створенні спільної бази накопичення та обміну досвіду управління, навчання і виховання в національній системі середньої освіти; в об'єднанні та розподілі зусиль щодо формування інформаційного освітнього середовища підтримки професійної компетенції педагогічних кадрів; -у проведенні безперервного моніторингу якості навчально-виховного процесу та формуванні єдиної стратегії розвитку національної системи середньої освіти; у запровадженні програмного забезпечення на принципах відкритих кодів і вільного розповсюдження з централізацією його експлуатаційної підтримки та вдосконалення.  </vt:lpstr>
      <vt:lpstr>Ветчинкін Олег Сергійович Інженер-програміст Лабораторії підручникотворення Інституту ПТО НАПН України. Доповів про застосування програмного забезпечення підтримки інтегрованого інформаційного освітнього середовища на принципах відкритих кодів та вільного розповсюдження досягається: - шляхом визначення базової операційної системи; через формування прикладного програмного пакету з відкритими кодами; - запровадженням базової програмно-інструментальної платформи підтримки інформаційного освітнього середовища; - створенням серверного центру обслуговування і вдосконалення програмного забезпечення підтримки інформаційного освітнього середовища; - реалізацією єдиних параметричних і технічних характеристик щодо комп'ютерних засобів, Інтернет і засобів зв'язку. </vt:lpstr>
      <vt:lpstr>В семінарських заняттях приймала участь творча група в складі 14 викладачів спецпредметів та майстрів виробничого навчання ПТНЗ Автономної Республіки Крим, Полтавської та Запорізької областей. Полтавську область ПРЕДСТАВЛЯЛИ викладачі з предмету: “Інформаційні технології” Харчук Ольга Петрівна ПТУ № 25    м. Зіньків, Скіданова Людмила Володимирівна ПТУ № 27 м.Лохвиця, Шевченко Антоніна Іванівна ПТУ № 50 м. Карлівка </vt:lpstr>
      <vt:lpstr>Слайд 12</vt:lpstr>
      <vt:lpstr>Слайд 13</vt:lpstr>
      <vt:lpstr>Вивчення способів введення текстової інформації на платформу </vt:lpstr>
      <vt:lpstr>Слайд 15</vt:lpstr>
      <vt:lpstr>Слайд 16</vt:lpstr>
      <vt:lpstr>Слайд 17</vt:lpstr>
      <vt:lpstr>Виявлення складнощів при введенні інфомації на платформу та їх усунення. Робота над завданнями контролю та самоконтролю для учнів </vt:lpstr>
      <vt:lpstr>Слайд 19</vt:lpstr>
      <vt:lpstr>Слайд 20</vt:lpstr>
      <vt:lpstr>Робота з кросвордами, тестами та відео інформацією  Вас чекає на наступному семінарському занятті!</vt:lpstr>
      <vt:lpstr>Слайд 22</vt:lpstr>
      <vt:lpstr>Слайд 23</vt:lpstr>
      <vt:lpstr>Слайд 24</vt:lpstr>
      <vt:lpstr>Слайд 25</vt:lpstr>
    </vt:vector>
  </TitlesOfParts>
  <Company>Dom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учасника Всеукраїнського науково-практичного семінару з проблем розроблення електронних підручників (17-19 вересня 2013р., м.Феодосія).</dc:title>
  <dc:creator>Ljudmila</dc:creator>
  <cp:keywords/>
  <cp:lastModifiedBy>User</cp:lastModifiedBy>
  <cp:revision>55</cp:revision>
  <dcterms:created xsi:type="dcterms:W3CDTF">2013-11-07T19:38:39Z</dcterms:created>
  <dcterms:modified xsi:type="dcterms:W3CDTF">2013-11-08T06:52:31Z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TC102867869990</vt:lpwstr>
  </property>
</Properties>
</file>