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71" r:id="rId4"/>
    <p:sldId id="258" r:id="rId5"/>
    <p:sldId id="259" r:id="rId6"/>
    <p:sldId id="276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2" r:id="rId19"/>
    <p:sldId id="277" r:id="rId20"/>
    <p:sldId id="278" r:id="rId21"/>
    <p:sldId id="274" r:id="rId22"/>
    <p:sldId id="279" r:id="rId23"/>
    <p:sldId id="273" r:id="rId24"/>
    <p:sldId id="275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9900"/>
    <a:srgbClr val="000000"/>
    <a:srgbClr val="660066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3" d="100"/>
          <a:sy n="83" d="100"/>
        </p:scale>
        <p:origin x="-204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2F11F1-D9CF-4F2F-A6B4-7842DBF2DB9B}" type="doc">
      <dgm:prSet loTypeId="urn:microsoft.com/office/officeart/2005/8/layout/equation1" loCatId="process" qsTypeId="urn:microsoft.com/office/officeart/2005/8/quickstyle/simple3" qsCatId="simple" csTypeId="urn:microsoft.com/office/officeart/2005/8/colors/accent5_1" csCatId="accent5" phldr="1"/>
      <dgm:spPr/>
      <dgm:t>
        <a:bodyPr/>
        <a:lstStyle/>
        <a:p>
          <a:endParaRPr lang="ru-RU"/>
        </a:p>
      </dgm:t>
    </dgm:pt>
    <dgm:pt modelId="{BED505FC-6C8E-4982-A40C-4336C4CD25DF}">
      <dgm:prSet custT="1"/>
      <dgm:spPr/>
      <dgm:t>
        <a:bodyPr/>
        <a:lstStyle/>
        <a:p>
          <a:pPr rtl="0"/>
          <a:r>
            <a:rPr lang="ru-RU" sz="2800" b="1" i="0" baseline="0" smtClean="0"/>
            <a:t>Бензол</a:t>
          </a:r>
          <a:r>
            <a:rPr lang="ru-RU" sz="6000" b="0" i="0" baseline="0" smtClean="0"/>
            <a:t>? </a:t>
          </a:r>
          <a:r>
            <a:rPr lang="ru-RU" sz="2800" b="0" i="0" baseline="0" smtClean="0"/>
            <a:t>  </a:t>
          </a:r>
          <a:endParaRPr lang="ru-RU" sz="2800" dirty="0"/>
        </a:p>
      </dgm:t>
    </dgm:pt>
    <dgm:pt modelId="{CF674FAC-1847-471A-89C1-B0094C453558}" type="parTrans" cxnId="{7745AA2D-F347-452B-B6A3-AB96CC2598FC}">
      <dgm:prSet/>
      <dgm:spPr/>
      <dgm:t>
        <a:bodyPr/>
        <a:lstStyle/>
        <a:p>
          <a:endParaRPr lang="ru-RU"/>
        </a:p>
      </dgm:t>
    </dgm:pt>
    <dgm:pt modelId="{D60936DD-3737-446F-B449-5C697450EB53}" type="sibTrans" cxnId="{7745AA2D-F347-452B-B6A3-AB96CC2598FC}">
      <dgm:prSet/>
      <dgm:spPr/>
      <dgm:t>
        <a:bodyPr/>
        <a:lstStyle/>
        <a:p>
          <a:endParaRPr lang="ru-RU"/>
        </a:p>
      </dgm:t>
    </dgm:pt>
    <dgm:pt modelId="{0E5BC8A5-18CF-4AB1-A373-2532BB3EBA21}">
      <dgm:prSet custT="1"/>
      <dgm:spPr/>
      <dgm:t>
        <a:bodyPr/>
        <a:lstStyle/>
        <a:p>
          <a:pPr rtl="0"/>
          <a:r>
            <a:rPr lang="ru-RU" sz="3600" b="1" i="0" baseline="0" smtClean="0"/>
            <a:t>3Н</a:t>
          </a:r>
          <a:r>
            <a:rPr lang="ru-RU" sz="3600" b="1" i="0" baseline="-25000" smtClean="0"/>
            <a:t>2</a:t>
          </a:r>
          <a:r>
            <a:rPr lang="ru-RU" sz="3600" b="1" i="0" baseline="0" smtClean="0"/>
            <a:t> </a:t>
          </a:r>
          <a:endParaRPr lang="ru-RU" sz="3600" b="1" i="0" baseline="0" dirty="0"/>
        </a:p>
      </dgm:t>
    </dgm:pt>
    <dgm:pt modelId="{F07E092A-8A1A-462E-859C-8004A32633A7}" type="parTrans" cxnId="{6DE4F7AE-EC64-49FD-8CBA-455F7C58D290}">
      <dgm:prSet/>
      <dgm:spPr/>
      <dgm:t>
        <a:bodyPr/>
        <a:lstStyle/>
        <a:p>
          <a:endParaRPr lang="ru-RU"/>
        </a:p>
      </dgm:t>
    </dgm:pt>
    <dgm:pt modelId="{3FBE3FFC-792E-45A7-B7F4-2D0B27DE6ACF}" type="sibTrans" cxnId="{6DE4F7AE-EC64-49FD-8CBA-455F7C58D290}">
      <dgm:prSet/>
      <dgm:spPr/>
      <dgm:t>
        <a:bodyPr/>
        <a:lstStyle/>
        <a:p>
          <a:endParaRPr lang="ru-RU"/>
        </a:p>
      </dgm:t>
    </dgm:pt>
    <dgm:pt modelId="{9CB0F5CA-09F4-4084-B669-518FBE51C0E1}">
      <dgm:prSet custT="1"/>
      <dgm:spPr/>
      <dgm:t>
        <a:bodyPr/>
        <a:lstStyle/>
        <a:p>
          <a:pPr rtl="0"/>
          <a:endParaRPr lang="ru-RU" sz="1800" b="1" dirty="0">
            <a:solidFill>
              <a:srgbClr val="7030A0"/>
            </a:solidFill>
          </a:endParaRPr>
        </a:p>
      </dgm:t>
    </dgm:pt>
    <dgm:pt modelId="{42ED9643-8819-44B7-B7EF-CF6BF20E43C9}" type="parTrans" cxnId="{7BCB2F4C-F33E-441C-A20B-25A94B5448F9}">
      <dgm:prSet/>
      <dgm:spPr/>
      <dgm:t>
        <a:bodyPr/>
        <a:lstStyle/>
        <a:p>
          <a:endParaRPr lang="ru-RU"/>
        </a:p>
      </dgm:t>
    </dgm:pt>
    <dgm:pt modelId="{9635118D-DCA6-4794-875E-31016CE6C14C}" type="sibTrans" cxnId="{7BCB2F4C-F33E-441C-A20B-25A94B5448F9}">
      <dgm:prSet/>
      <dgm:spPr/>
      <dgm:t>
        <a:bodyPr/>
        <a:lstStyle/>
        <a:p>
          <a:endParaRPr lang="ru-RU"/>
        </a:p>
      </dgm:t>
    </dgm:pt>
    <dgm:pt modelId="{6B3D67BF-18EA-4C94-A9F0-F0EF7DE17BC9}" type="pres">
      <dgm:prSet presAssocID="{6F2F11F1-D9CF-4F2F-A6B4-7842DBF2DB9B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67D41B8-9498-4DEF-A9D0-CCB234B3DAD5}" type="pres">
      <dgm:prSet presAssocID="{BED505FC-6C8E-4982-A40C-4336C4CD25DF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30E1E7-CD23-4A68-8748-9202B0E15CA2}" type="pres">
      <dgm:prSet presAssocID="{D60936DD-3737-446F-B449-5C697450EB53}" presName="spacerL" presStyleCnt="0"/>
      <dgm:spPr/>
      <dgm:t>
        <a:bodyPr/>
        <a:lstStyle/>
        <a:p>
          <a:endParaRPr lang="ru-RU"/>
        </a:p>
      </dgm:t>
    </dgm:pt>
    <dgm:pt modelId="{3A97688C-AF98-4737-AC93-CD2B6EB29747}" type="pres">
      <dgm:prSet presAssocID="{D60936DD-3737-446F-B449-5C697450EB53}" presName="sibTrans" presStyleLbl="sibTrans2D1" presStyleIdx="0" presStyleCnt="2"/>
      <dgm:spPr/>
      <dgm:t>
        <a:bodyPr/>
        <a:lstStyle/>
        <a:p>
          <a:endParaRPr lang="ru-RU"/>
        </a:p>
      </dgm:t>
    </dgm:pt>
    <dgm:pt modelId="{55335749-F072-44F7-BA87-CC8F661CDA0B}" type="pres">
      <dgm:prSet presAssocID="{D60936DD-3737-446F-B449-5C697450EB53}" presName="spacerR" presStyleCnt="0"/>
      <dgm:spPr/>
      <dgm:t>
        <a:bodyPr/>
        <a:lstStyle/>
        <a:p>
          <a:endParaRPr lang="ru-RU"/>
        </a:p>
      </dgm:t>
    </dgm:pt>
    <dgm:pt modelId="{453E9DB9-2E02-451F-A262-17876108162B}" type="pres">
      <dgm:prSet presAssocID="{0E5BC8A5-18CF-4AB1-A373-2532BB3EBA21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DF21E24-C279-4491-A19D-6664F336316C}" type="pres">
      <dgm:prSet presAssocID="{3FBE3FFC-792E-45A7-B7F4-2D0B27DE6ACF}" presName="spacerL" presStyleCnt="0"/>
      <dgm:spPr/>
      <dgm:t>
        <a:bodyPr/>
        <a:lstStyle/>
        <a:p>
          <a:endParaRPr lang="ru-RU"/>
        </a:p>
      </dgm:t>
    </dgm:pt>
    <dgm:pt modelId="{3B588117-1576-49C7-910B-4308D77D0D2D}" type="pres">
      <dgm:prSet presAssocID="{3FBE3FFC-792E-45A7-B7F4-2D0B27DE6ACF}" presName="sibTrans" presStyleLbl="sibTrans2D1" presStyleIdx="1" presStyleCnt="2"/>
      <dgm:spPr/>
      <dgm:t>
        <a:bodyPr/>
        <a:lstStyle/>
        <a:p>
          <a:endParaRPr lang="ru-RU"/>
        </a:p>
      </dgm:t>
    </dgm:pt>
    <dgm:pt modelId="{352E17BA-B2E1-44C2-A4B9-3508223C6453}" type="pres">
      <dgm:prSet presAssocID="{3FBE3FFC-792E-45A7-B7F4-2D0B27DE6ACF}" presName="spacerR" presStyleCnt="0"/>
      <dgm:spPr/>
      <dgm:t>
        <a:bodyPr/>
        <a:lstStyle/>
        <a:p>
          <a:endParaRPr lang="ru-RU"/>
        </a:p>
      </dgm:t>
    </dgm:pt>
    <dgm:pt modelId="{47EDE3F5-2ABE-47AA-872F-AAF315FA47DA}" type="pres">
      <dgm:prSet presAssocID="{9CB0F5CA-09F4-4084-B669-518FBE51C0E1}" presName="node" presStyleLbl="node1" presStyleIdx="2" presStyleCnt="3" custLinFactNeighborX="-24070" custLinFactNeighborY="-6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DD1048-A71C-45BA-AAF6-7F477C352A42}" type="presOf" srcId="{3FBE3FFC-792E-45A7-B7F4-2D0B27DE6ACF}" destId="{3B588117-1576-49C7-910B-4308D77D0D2D}" srcOrd="0" destOrd="0" presId="urn:microsoft.com/office/officeart/2005/8/layout/equation1"/>
    <dgm:cxn modelId="{CC692635-7D52-4313-9AC8-F821D91F8794}" type="presOf" srcId="{9CB0F5CA-09F4-4084-B669-518FBE51C0E1}" destId="{47EDE3F5-2ABE-47AA-872F-AAF315FA47DA}" srcOrd="0" destOrd="0" presId="urn:microsoft.com/office/officeart/2005/8/layout/equation1"/>
    <dgm:cxn modelId="{D3D7B8E0-99BA-4BC0-8FD0-2C5D982C080E}" type="presOf" srcId="{6F2F11F1-D9CF-4F2F-A6B4-7842DBF2DB9B}" destId="{6B3D67BF-18EA-4C94-A9F0-F0EF7DE17BC9}" srcOrd="0" destOrd="0" presId="urn:microsoft.com/office/officeart/2005/8/layout/equation1"/>
    <dgm:cxn modelId="{7745AA2D-F347-452B-B6A3-AB96CC2598FC}" srcId="{6F2F11F1-D9CF-4F2F-A6B4-7842DBF2DB9B}" destId="{BED505FC-6C8E-4982-A40C-4336C4CD25DF}" srcOrd="0" destOrd="0" parTransId="{CF674FAC-1847-471A-89C1-B0094C453558}" sibTransId="{D60936DD-3737-446F-B449-5C697450EB53}"/>
    <dgm:cxn modelId="{6DE4F7AE-EC64-49FD-8CBA-455F7C58D290}" srcId="{6F2F11F1-D9CF-4F2F-A6B4-7842DBF2DB9B}" destId="{0E5BC8A5-18CF-4AB1-A373-2532BB3EBA21}" srcOrd="1" destOrd="0" parTransId="{F07E092A-8A1A-462E-859C-8004A32633A7}" sibTransId="{3FBE3FFC-792E-45A7-B7F4-2D0B27DE6ACF}"/>
    <dgm:cxn modelId="{81AEA989-364D-4C00-88AC-4ED47B5D4C66}" type="presOf" srcId="{0E5BC8A5-18CF-4AB1-A373-2532BB3EBA21}" destId="{453E9DB9-2E02-451F-A262-17876108162B}" srcOrd="0" destOrd="0" presId="urn:microsoft.com/office/officeart/2005/8/layout/equation1"/>
    <dgm:cxn modelId="{7BCB2F4C-F33E-441C-A20B-25A94B5448F9}" srcId="{6F2F11F1-D9CF-4F2F-A6B4-7842DBF2DB9B}" destId="{9CB0F5CA-09F4-4084-B669-518FBE51C0E1}" srcOrd="2" destOrd="0" parTransId="{42ED9643-8819-44B7-B7EF-CF6BF20E43C9}" sibTransId="{9635118D-DCA6-4794-875E-31016CE6C14C}"/>
    <dgm:cxn modelId="{BE244524-B99F-4711-AF58-E1B516DB746B}" type="presOf" srcId="{D60936DD-3737-446F-B449-5C697450EB53}" destId="{3A97688C-AF98-4737-AC93-CD2B6EB29747}" srcOrd="0" destOrd="0" presId="urn:microsoft.com/office/officeart/2005/8/layout/equation1"/>
    <dgm:cxn modelId="{19B061F1-8C62-4494-BD1F-6D2E75060DBC}" type="presOf" srcId="{BED505FC-6C8E-4982-A40C-4336C4CD25DF}" destId="{D67D41B8-9498-4DEF-A9D0-CCB234B3DAD5}" srcOrd="0" destOrd="0" presId="urn:microsoft.com/office/officeart/2005/8/layout/equation1"/>
    <dgm:cxn modelId="{69DA8165-8485-48C4-920B-1D05F66811AC}" type="presParOf" srcId="{6B3D67BF-18EA-4C94-A9F0-F0EF7DE17BC9}" destId="{D67D41B8-9498-4DEF-A9D0-CCB234B3DAD5}" srcOrd="0" destOrd="0" presId="urn:microsoft.com/office/officeart/2005/8/layout/equation1"/>
    <dgm:cxn modelId="{AA474089-F42E-441F-A979-8DEDDD6C752E}" type="presParOf" srcId="{6B3D67BF-18EA-4C94-A9F0-F0EF7DE17BC9}" destId="{B130E1E7-CD23-4A68-8748-9202B0E15CA2}" srcOrd="1" destOrd="0" presId="urn:microsoft.com/office/officeart/2005/8/layout/equation1"/>
    <dgm:cxn modelId="{0514EAC6-5D98-4EF8-A337-5132DB61FE31}" type="presParOf" srcId="{6B3D67BF-18EA-4C94-A9F0-F0EF7DE17BC9}" destId="{3A97688C-AF98-4737-AC93-CD2B6EB29747}" srcOrd="2" destOrd="0" presId="urn:microsoft.com/office/officeart/2005/8/layout/equation1"/>
    <dgm:cxn modelId="{23F9A0A8-412A-45CA-8AA9-32012EBD3573}" type="presParOf" srcId="{6B3D67BF-18EA-4C94-A9F0-F0EF7DE17BC9}" destId="{55335749-F072-44F7-BA87-CC8F661CDA0B}" srcOrd="3" destOrd="0" presId="urn:microsoft.com/office/officeart/2005/8/layout/equation1"/>
    <dgm:cxn modelId="{6C807944-D812-455B-9212-02FDB4A435E3}" type="presParOf" srcId="{6B3D67BF-18EA-4C94-A9F0-F0EF7DE17BC9}" destId="{453E9DB9-2E02-451F-A262-17876108162B}" srcOrd="4" destOrd="0" presId="urn:microsoft.com/office/officeart/2005/8/layout/equation1"/>
    <dgm:cxn modelId="{CAE75095-FE56-4829-90B0-3CD82E0C67F8}" type="presParOf" srcId="{6B3D67BF-18EA-4C94-A9F0-F0EF7DE17BC9}" destId="{2DF21E24-C279-4491-A19D-6664F336316C}" srcOrd="5" destOrd="0" presId="urn:microsoft.com/office/officeart/2005/8/layout/equation1"/>
    <dgm:cxn modelId="{FB696542-66A5-46FF-A8B0-EE50636A23DB}" type="presParOf" srcId="{6B3D67BF-18EA-4C94-A9F0-F0EF7DE17BC9}" destId="{3B588117-1576-49C7-910B-4308D77D0D2D}" srcOrd="6" destOrd="0" presId="urn:microsoft.com/office/officeart/2005/8/layout/equation1"/>
    <dgm:cxn modelId="{6B45B6B3-833F-4FEE-8F6F-CEF8739E7999}" type="presParOf" srcId="{6B3D67BF-18EA-4C94-A9F0-F0EF7DE17BC9}" destId="{352E17BA-B2E1-44C2-A4B9-3508223C6453}" srcOrd="7" destOrd="0" presId="urn:microsoft.com/office/officeart/2005/8/layout/equation1"/>
    <dgm:cxn modelId="{13F56DFD-52B7-4B11-AA33-AC8E76E78B12}" type="presParOf" srcId="{6B3D67BF-18EA-4C94-A9F0-F0EF7DE17BC9}" destId="{47EDE3F5-2ABE-47AA-872F-AAF315FA47DA}" srcOrd="8" destOrd="0" presId="urn:microsoft.com/office/officeart/2005/8/layout/equation1"/>
  </dgm:cxnLst>
  <dgm:bg>
    <a:solidFill>
      <a:schemeClr val="tx2">
        <a:lumMod val="60000"/>
        <a:lumOff val="40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8DFB7D-2CF3-4B98-877F-CE072F53061B}" type="doc">
      <dgm:prSet loTypeId="urn:microsoft.com/office/officeart/2005/8/layout/radial4" loCatId="relationship" qsTypeId="urn:microsoft.com/office/officeart/2005/8/quickstyle/simple3" qsCatId="simple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DAC1D7D8-D834-48B8-A350-77C1FB3B8D29}">
      <dgm:prSet phldrT="[Текст]"/>
      <dgm:spPr/>
      <dgm:t>
        <a:bodyPr/>
        <a:lstStyle/>
        <a:p>
          <a:r>
            <a:rPr lang="ru-RU" b="1" dirty="0" smtClean="0"/>
            <a:t>бензол</a:t>
          </a:r>
          <a:endParaRPr lang="ru-RU" b="1" dirty="0"/>
        </a:p>
      </dgm:t>
    </dgm:pt>
    <dgm:pt modelId="{1A2BAD8C-FE5F-4F97-91FF-ABE7CBF2E59D}" type="parTrans" cxnId="{FB3DE751-CC86-4257-8A1F-B6BABC4773D7}">
      <dgm:prSet/>
      <dgm:spPr/>
      <dgm:t>
        <a:bodyPr/>
        <a:lstStyle/>
        <a:p>
          <a:endParaRPr lang="ru-RU"/>
        </a:p>
      </dgm:t>
    </dgm:pt>
    <dgm:pt modelId="{5CB44759-10AC-4175-98CF-D92A86201AB6}" type="sibTrans" cxnId="{FB3DE751-CC86-4257-8A1F-B6BABC4773D7}">
      <dgm:prSet/>
      <dgm:spPr/>
      <dgm:t>
        <a:bodyPr/>
        <a:lstStyle/>
        <a:p>
          <a:endParaRPr lang="ru-RU"/>
        </a:p>
      </dgm:t>
    </dgm:pt>
    <dgm:pt modelId="{E25D0BD1-8258-49EE-8717-62E8A3B05EFE}">
      <dgm:prSet phldrT="[Текст]" custT="1"/>
      <dgm:spPr/>
      <dgm:t>
        <a:bodyPr/>
        <a:lstStyle/>
        <a:p>
          <a:pPr algn="l"/>
          <a:r>
            <a:rPr lang="ru-RU" sz="4000" b="1" dirty="0" smtClean="0"/>
            <a:t>уголь</a:t>
          </a:r>
          <a:endParaRPr lang="ru-RU" sz="4000" b="1" dirty="0"/>
        </a:p>
      </dgm:t>
    </dgm:pt>
    <dgm:pt modelId="{76240609-DD85-4ED8-AE44-F12817F8CA50}" type="parTrans" cxnId="{865E3CEC-B952-4293-84BD-3E768EB69ED6}">
      <dgm:prSet/>
      <dgm:spPr/>
      <dgm:t>
        <a:bodyPr/>
        <a:lstStyle/>
        <a:p>
          <a:endParaRPr lang="ru-RU"/>
        </a:p>
      </dgm:t>
    </dgm:pt>
    <dgm:pt modelId="{F0F3C0F8-E744-44E9-B496-BB421115D7C9}" type="sibTrans" cxnId="{865E3CEC-B952-4293-84BD-3E768EB69ED6}">
      <dgm:prSet/>
      <dgm:spPr/>
      <dgm:t>
        <a:bodyPr/>
        <a:lstStyle/>
        <a:p>
          <a:endParaRPr lang="ru-RU"/>
        </a:p>
      </dgm:t>
    </dgm:pt>
    <dgm:pt modelId="{2475F3F8-F55B-4F53-8AE7-C3934BE95B52}">
      <dgm:prSet phldrT="[Текст]" custT="1"/>
      <dgm:spPr/>
      <dgm:t>
        <a:bodyPr/>
        <a:lstStyle/>
        <a:p>
          <a:pPr algn="l"/>
          <a:r>
            <a:rPr lang="ru-RU" sz="2000" dirty="0" smtClean="0"/>
            <a:t>Каменноугольная </a:t>
          </a:r>
          <a:r>
            <a:rPr lang="ru-RU" sz="2100" dirty="0" smtClean="0"/>
            <a:t>смола</a:t>
          </a:r>
          <a:endParaRPr lang="ru-RU" sz="2100" dirty="0"/>
        </a:p>
      </dgm:t>
    </dgm:pt>
    <dgm:pt modelId="{72E02760-E6F9-49B7-ADC3-9FA3E441626B}" type="parTrans" cxnId="{BA6BD050-BEA7-45AF-8971-DFBFB4FB9172}">
      <dgm:prSet/>
      <dgm:spPr/>
      <dgm:t>
        <a:bodyPr/>
        <a:lstStyle/>
        <a:p>
          <a:endParaRPr lang="ru-RU"/>
        </a:p>
      </dgm:t>
    </dgm:pt>
    <dgm:pt modelId="{9DCC761C-C1C4-407D-8EDD-6BF412D62EB5}" type="sibTrans" cxnId="{BA6BD050-BEA7-45AF-8971-DFBFB4FB9172}">
      <dgm:prSet/>
      <dgm:spPr/>
      <dgm:t>
        <a:bodyPr/>
        <a:lstStyle/>
        <a:p>
          <a:endParaRPr lang="ru-RU"/>
        </a:p>
      </dgm:t>
    </dgm:pt>
    <dgm:pt modelId="{A779B902-C5B9-47ED-BFD7-7E3526B17374}">
      <dgm:prSet phldrT="[Текст]"/>
      <dgm:spPr/>
      <dgm:t>
        <a:bodyPr/>
        <a:lstStyle/>
        <a:p>
          <a:pPr algn="l"/>
          <a:r>
            <a:rPr lang="ru-RU" sz="2100" dirty="0" smtClean="0"/>
            <a:t>Коксовый газ</a:t>
          </a:r>
          <a:endParaRPr lang="ru-RU" sz="2100" dirty="0"/>
        </a:p>
      </dgm:t>
    </dgm:pt>
    <dgm:pt modelId="{DFDF7EB5-5B18-4B73-B147-23057D6EA39D}" type="parTrans" cxnId="{0D76049A-B101-4886-ACB3-E38D245710D6}">
      <dgm:prSet/>
      <dgm:spPr/>
      <dgm:t>
        <a:bodyPr/>
        <a:lstStyle/>
        <a:p>
          <a:endParaRPr lang="ru-RU"/>
        </a:p>
      </dgm:t>
    </dgm:pt>
    <dgm:pt modelId="{02398CEB-4937-4BE3-A6C0-EA8837FD13E4}" type="sibTrans" cxnId="{0D76049A-B101-4886-ACB3-E38D245710D6}">
      <dgm:prSet/>
      <dgm:spPr/>
      <dgm:t>
        <a:bodyPr/>
        <a:lstStyle/>
        <a:p>
          <a:endParaRPr lang="ru-RU"/>
        </a:p>
      </dgm:t>
    </dgm:pt>
    <dgm:pt modelId="{3BFD5A68-79EA-4B8A-BBF4-17FB040BE05E}">
      <dgm:prSet phldrT="[Текст]"/>
      <dgm:spPr/>
      <dgm:t>
        <a:bodyPr/>
        <a:lstStyle/>
        <a:p>
          <a:r>
            <a:rPr lang="ru-RU" sz="4100" b="1" dirty="0" smtClean="0"/>
            <a:t>нефть</a:t>
          </a:r>
          <a:endParaRPr lang="ru-RU" sz="4100" b="1" dirty="0"/>
        </a:p>
      </dgm:t>
    </dgm:pt>
    <dgm:pt modelId="{EFCC8DD4-6F7F-49EC-AEF8-F9A23BDDB710}" type="parTrans" cxnId="{EFD1DAC7-A703-4866-8BD7-8EAF8E1D35AB}">
      <dgm:prSet/>
      <dgm:spPr/>
      <dgm:t>
        <a:bodyPr/>
        <a:lstStyle/>
        <a:p>
          <a:endParaRPr lang="ru-RU"/>
        </a:p>
      </dgm:t>
    </dgm:pt>
    <dgm:pt modelId="{51CC8725-67C0-4E82-9DC1-5C7AB7232CDD}" type="sibTrans" cxnId="{EFD1DAC7-A703-4866-8BD7-8EAF8E1D35AB}">
      <dgm:prSet/>
      <dgm:spPr/>
      <dgm:t>
        <a:bodyPr/>
        <a:lstStyle/>
        <a:p>
          <a:endParaRPr lang="ru-RU"/>
        </a:p>
      </dgm:t>
    </dgm:pt>
    <dgm:pt modelId="{45658367-0CA7-4FD4-A45B-9B2B57640002}">
      <dgm:prSet phldrT="[Текст]" custT="1"/>
      <dgm:spPr/>
      <dgm:t>
        <a:bodyPr/>
        <a:lstStyle/>
        <a:p>
          <a:r>
            <a:rPr lang="ru-RU" sz="2000" dirty="0" smtClean="0"/>
            <a:t>Перегонка нефти </a:t>
          </a:r>
          <a:endParaRPr lang="ru-RU" sz="2000" dirty="0"/>
        </a:p>
      </dgm:t>
    </dgm:pt>
    <dgm:pt modelId="{E64E2F4E-3C56-4855-8214-0A6DC3EAED58}" type="parTrans" cxnId="{ABF30A12-378E-4AC7-91C1-CE4BC8BBFD42}">
      <dgm:prSet/>
      <dgm:spPr/>
      <dgm:t>
        <a:bodyPr/>
        <a:lstStyle/>
        <a:p>
          <a:endParaRPr lang="ru-RU"/>
        </a:p>
      </dgm:t>
    </dgm:pt>
    <dgm:pt modelId="{F823B0E4-6D3D-4B6B-A5F1-EE9A1A06E067}" type="sibTrans" cxnId="{ABF30A12-378E-4AC7-91C1-CE4BC8BBFD42}">
      <dgm:prSet/>
      <dgm:spPr/>
      <dgm:t>
        <a:bodyPr/>
        <a:lstStyle/>
        <a:p>
          <a:endParaRPr lang="ru-RU"/>
        </a:p>
      </dgm:t>
    </dgm:pt>
    <dgm:pt modelId="{0B314043-915C-42BA-B9A3-7BD293F9EBC1}">
      <dgm:prSet phldrT="[Текст]" custT="1"/>
      <dgm:spPr/>
      <dgm:t>
        <a:bodyPr/>
        <a:lstStyle/>
        <a:p>
          <a:r>
            <a:rPr lang="ru-RU" sz="2000" dirty="0" smtClean="0"/>
            <a:t>Ароматизация углеводородов</a:t>
          </a:r>
          <a:endParaRPr lang="ru-RU" sz="2000" dirty="0"/>
        </a:p>
      </dgm:t>
    </dgm:pt>
    <dgm:pt modelId="{F794B6D2-7E4A-4872-8FD5-805BF1E32F36}" type="parTrans" cxnId="{6D347849-AF3E-41ED-8F0F-86ABC5C95EAE}">
      <dgm:prSet/>
      <dgm:spPr/>
      <dgm:t>
        <a:bodyPr/>
        <a:lstStyle/>
        <a:p>
          <a:endParaRPr lang="ru-RU"/>
        </a:p>
      </dgm:t>
    </dgm:pt>
    <dgm:pt modelId="{03C3BD9F-81A9-45DA-9FB6-1DA7ADF61C24}" type="sibTrans" cxnId="{6D347849-AF3E-41ED-8F0F-86ABC5C95EAE}">
      <dgm:prSet/>
      <dgm:spPr/>
      <dgm:t>
        <a:bodyPr/>
        <a:lstStyle/>
        <a:p>
          <a:endParaRPr lang="ru-RU"/>
        </a:p>
      </dgm:t>
    </dgm:pt>
    <dgm:pt modelId="{83555C4D-CE73-49F2-8362-2FABB5B437FB}" type="pres">
      <dgm:prSet presAssocID="{B08DFB7D-2CF3-4B98-877F-CE072F53061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F61C82-C041-4465-8398-F2A28C360E12}" type="pres">
      <dgm:prSet presAssocID="{DAC1D7D8-D834-48B8-A350-77C1FB3B8D29}" presName="centerShape" presStyleLbl="node0" presStyleIdx="0" presStyleCnt="1"/>
      <dgm:spPr/>
      <dgm:t>
        <a:bodyPr/>
        <a:lstStyle/>
        <a:p>
          <a:endParaRPr lang="ru-RU"/>
        </a:p>
      </dgm:t>
    </dgm:pt>
    <dgm:pt modelId="{B8FADB22-2B1F-48D5-9887-49DBB788732E}" type="pres">
      <dgm:prSet presAssocID="{76240609-DD85-4ED8-AE44-F12817F8CA50}" presName="parTrans" presStyleLbl="bgSibTrans2D1" presStyleIdx="0" presStyleCnt="2"/>
      <dgm:spPr/>
      <dgm:t>
        <a:bodyPr/>
        <a:lstStyle/>
        <a:p>
          <a:endParaRPr lang="ru-RU"/>
        </a:p>
      </dgm:t>
    </dgm:pt>
    <dgm:pt modelId="{3DA9D1E1-0BD1-487B-938A-8832F4096501}" type="pres">
      <dgm:prSet presAssocID="{E25D0BD1-8258-49EE-8717-62E8A3B05EFE}" presName="node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798680-6E19-4DB8-B975-25E57BBC2DD0}" type="pres">
      <dgm:prSet presAssocID="{EFCC8DD4-6F7F-49EC-AEF8-F9A23BDDB710}" presName="parTrans" presStyleLbl="bgSibTrans2D1" presStyleIdx="1" presStyleCnt="2"/>
      <dgm:spPr/>
      <dgm:t>
        <a:bodyPr/>
        <a:lstStyle/>
        <a:p>
          <a:endParaRPr lang="ru-RU"/>
        </a:p>
      </dgm:t>
    </dgm:pt>
    <dgm:pt modelId="{42C9AF41-7A46-4445-B246-631200BDD7E9}" type="pres">
      <dgm:prSet presAssocID="{3BFD5A68-79EA-4B8A-BBF4-17FB040BE05E}" presName="node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980E7BA-85EA-4BC5-97F1-CD37BCEA1818}" type="presOf" srcId="{45658367-0CA7-4FD4-A45B-9B2B57640002}" destId="{42C9AF41-7A46-4445-B246-631200BDD7E9}" srcOrd="0" destOrd="1" presId="urn:microsoft.com/office/officeart/2005/8/layout/radial4"/>
    <dgm:cxn modelId="{FB3DE751-CC86-4257-8A1F-B6BABC4773D7}" srcId="{B08DFB7D-2CF3-4B98-877F-CE072F53061B}" destId="{DAC1D7D8-D834-48B8-A350-77C1FB3B8D29}" srcOrd="0" destOrd="0" parTransId="{1A2BAD8C-FE5F-4F97-91FF-ABE7CBF2E59D}" sibTransId="{5CB44759-10AC-4175-98CF-D92A86201AB6}"/>
    <dgm:cxn modelId="{BFD472BA-B84C-4F40-8C18-7B88289AD55E}" type="presOf" srcId="{B08DFB7D-2CF3-4B98-877F-CE072F53061B}" destId="{83555C4D-CE73-49F2-8362-2FABB5B437FB}" srcOrd="0" destOrd="0" presId="urn:microsoft.com/office/officeart/2005/8/layout/radial4"/>
    <dgm:cxn modelId="{032F6A11-BE27-419C-A158-2AD26777DC11}" type="presOf" srcId="{2475F3F8-F55B-4F53-8AE7-C3934BE95B52}" destId="{3DA9D1E1-0BD1-487B-938A-8832F4096501}" srcOrd="0" destOrd="1" presId="urn:microsoft.com/office/officeart/2005/8/layout/radial4"/>
    <dgm:cxn modelId="{EFD1DAC7-A703-4866-8BD7-8EAF8E1D35AB}" srcId="{DAC1D7D8-D834-48B8-A350-77C1FB3B8D29}" destId="{3BFD5A68-79EA-4B8A-BBF4-17FB040BE05E}" srcOrd="1" destOrd="0" parTransId="{EFCC8DD4-6F7F-49EC-AEF8-F9A23BDDB710}" sibTransId="{51CC8725-67C0-4E82-9DC1-5C7AB7232CDD}"/>
    <dgm:cxn modelId="{214DA280-1A52-4E1C-BEFC-BC4B528E3D26}" type="presOf" srcId="{76240609-DD85-4ED8-AE44-F12817F8CA50}" destId="{B8FADB22-2B1F-48D5-9887-49DBB788732E}" srcOrd="0" destOrd="0" presId="urn:microsoft.com/office/officeart/2005/8/layout/radial4"/>
    <dgm:cxn modelId="{177C3344-B370-448E-BFFF-2144105DE5E5}" type="presOf" srcId="{E25D0BD1-8258-49EE-8717-62E8A3B05EFE}" destId="{3DA9D1E1-0BD1-487B-938A-8832F4096501}" srcOrd="0" destOrd="0" presId="urn:microsoft.com/office/officeart/2005/8/layout/radial4"/>
    <dgm:cxn modelId="{865E3CEC-B952-4293-84BD-3E768EB69ED6}" srcId="{DAC1D7D8-D834-48B8-A350-77C1FB3B8D29}" destId="{E25D0BD1-8258-49EE-8717-62E8A3B05EFE}" srcOrd="0" destOrd="0" parTransId="{76240609-DD85-4ED8-AE44-F12817F8CA50}" sibTransId="{F0F3C0F8-E744-44E9-B496-BB421115D7C9}"/>
    <dgm:cxn modelId="{BA6BD050-BEA7-45AF-8971-DFBFB4FB9172}" srcId="{E25D0BD1-8258-49EE-8717-62E8A3B05EFE}" destId="{2475F3F8-F55B-4F53-8AE7-C3934BE95B52}" srcOrd="0" destOrd="0" parTransId="{72E02760-E6F9-49B7-ADC3-9FA3E441626B}" sibTransId="{9DCC761C-C1C4-407D-8EDD-6BF412D62EB5}"/>
    <dgm:cxn modelId="{5FCC90AC-7E65-42DC-9A1C-7CDAB0FD84C1}" type="presOf" srcId="{A779B902-C5B9-47ED-BFD7-7E3526B17374}" destId="{3DA9D1E1-0BD1-487B-938A-8832F4096501}" srcOrd="0" destOrd="2" presId="urn:microsoft.com/office/officeart/2005/8/layout/radial4"/>
    <dgm:cxn modelId="{DE95C5B6-1303-4078-AAAF-3059158EFA3B}" type="presOf" srcId="{3BFD5A68-79EA-4B8A-BBF4-17FB040BE05E}" destId="{42C9AF41-7A46-4445-B246-631200BDD7E9}" srcOrd="0" destOrd="0" presId="urn:microsoft.com/office/officeart/2005/8/layout/radial4"/>
    <dgm:cxn modelId="{6D347849-AF3E-41ED-8F0F-86ABC5C95EAE}" srcId="{3BFD5A68-79EA-4B8A-BBF4-17FB040BE05E}" destId="{0B314043-915C-42BA-B9A3-7BD293F9EBC1}" srcOrd="1" destOrd="0" parTransId="{F794B6D2-7E4A-4872-8FD5-805BF1E32F36}" sibTransId="{03C3BD9F-81A9-45DA-9FB6-1DA7ADF61C24}"/>
    <dgm:cxn modelId="{9DB1DB9B-22AB-499C-B720-E5A3C1C45436}" type="presOf" srcId="{EFCC8DD4-6F7F-49EC-AEF8-F9A23BDDB710}" destId="{E8798680-6E19-4DB8-B975-25E57BBC2DD0}" srcOrd="0" destOrd="0" presId="urn:microsoft.com/office/officeart/2005/8/layout/radial4"/>
    <dgm:cxn modelId="{ABF30A12-378E-4AC7-91C1-CE4BC8BBFD42}" srcId="{3BFD5A68-79EA-4B8A-BBF4-17FB040BE05E}" destId="{45658367-0CA7-4FD4-A45B-9B2B57640002}" srcOrd="0" destOrd="0" parTransId="{E64E2F4E-3C56-4855-8214-0A6DC3EAED58}" sibTransId="{F823B0E4-6D3D-4B6B-A5F1-EE9A1A06E067}"/>
    <dgm:cxn modelId="{8A94C120-277B-4F00-AAA4-C29B31121CB5}" type="presOf" srcId="{0B314043-915C-42BA-B9A3-7BD293F9EBC1}" destId="{42C9AF41-7A46-4445-B246-631200BDD7E9}" srcOrd="0" destOrd="2" presId="urn:microsoft.com/office/officeart/2005/8/layout/radial4"/>
    <dgm:cxn modelId="{0D76049A-B101-4886-ACB3-E38D245710D6}" srcId="{E25D0BD1-8258-49EE-8717-62E8A3B05EFE}" destId="{A779B902-C5B9-47ED-BFD7-7E3526B17374}" srcOrd="1" destOrd="0" parTransId="{DFDF7EB5-5B18-4B73-B147-23057D6EA39D}" sibTransId="{02398CEB-4937-4BE3-A6C0-EA8837FD13E4}"/>
    <dgm:cxn modelId="{17813345-FDC9-4D60-B870-F6CFB0A4418E}" type="presOf" srcId="{DAC1D7D8-D834-48B8-A350-77C1FB3B8D29}" destId="{91F61C82-C041-4465-8398-F2A28C360E12}" srcOrd="0" destOrd="0" presId="urn:microsoft.com/office/officeart/2005/8/layout/radial4"/>
    <dgm:cxn modelId="{DB04C944-6C2A-47C9-9747-43BBB9583463}" type="presParOf" srcId="{83555C4D-CE73-49F2-8362-2FABB5B437FB}" destId="{91F61C82-C041-4465-8398-F2A28C360E12}" srcOrd="0" destOrd="0" presId="urn:microsoft.com/office/officeart/2005/8/layout/radial4"/>
    <dgm:cxn modelId="{E133FB8B-B407-401B-81FA-9ACD286F616E}" type="presParOf" srcId="{83555C4D-CE73-49F2-8362-2FABB5B437FB}" destId="{B8FADB22-2B1F-48D5-9887-49DBB788732E}" srcOrd="1" destOrd="0" presId="urn:microsoft.com/office/officeart/2005/8/layout/radial4"/>
    <dgm:cxn modelId="{802584B6-8F07-4B5E-AD2E-8CFA115AFB1A}" type="presParOf" srcId="{83555C4D-CE73-49F2-8362-2FABB5B437FB}" destId="{3DA9D1E1-0BD1-487B-938A-8832F4096501}" srcOrd="2" destOrd="0" presId="urn:microsoft.com/office/officeart/2005/8/layout/radial4"/>
    <dgm:cxn modelId="{9B6D7996-6DBE-4F4D-AC98-F78F1C7FBC87}" type="presParOf" srcId="{83555C4D-CE73-49F2-8362-2FABB5B437FB}" destId="{E8798680-6E19-4DB8-B975-25E57BBC2DD0}" srcOrd="3" destOrd="0" presId="urn:microsoft.com/office/officeart/2005/8/layout/radial4"/>
    <dgm:cxn modelId="{0B93DA8A-1392-4B25-B440-9A7CCCE10ED2}" type="presParOf" srcId="{83555C4D-CE73-49F2-8362-2FABB5B437FB}" destId="{42C9AF41-7A46-4445-B246-631200BDD7E9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67D41B8-9498-4DEF-A9D0-CCB234B3DAD5}">
      <dsp:nvSpPr>
        <dsp:cNvPr id="0" name=""/>
        <dsp:cNvSpPr/>
      </dsp:nvSpPr>
      <dsp:spPr>
        <a:xfrm>
          <a:off x="1383" y="154379"/>
          <a:ext cx="1834381" cy="183438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i="0" kern="1200" baseline="0" smtClean="0"/>
            <a:t>Бензол</a:t>
          </a:r>
          <a:r>
            <a:rPr lang="ru-RU" sz="6000" b="0" i="0" kern="1200" baseline="0" smtClean="0"/>
            <a:t>? </a:t>
          </a:r>
          <a:r>
            <a:rPr lang="ru-RU" sz="2800" b="0" i="0" kern="1200" baseline="0" smtClean="0"/>
            <a:t>  </a:t>
          </a:r>
          <a:endParaRPr lang="ru-RU" sz="2800" kern="1200" dirty="0"/>
        </a:p>
      </dsp:txBody>
      <dsp:txXfrm>
        <a:off x="270022" y="423018"/>
        <a:ext cx="1297103" cy="1297103"/>
      </dsp:txXfrm>
    </dsp:sp>
    <dsp:sp modelId="{3A97688C-AF98-4737-AC93-CD2B6EB29747}">
      <dsp:nvSpPr>
        <dsp:cNvPr id="0" name=""/>
        <dsp:cNvSpPr/>
      </dsp:nvSpPr>
      <dsp:spPr>
        <a:xfrm>
          <a:off x="1984716" y="539599"/>
          <a:ext cx="1063941" cy="1063941"/>
        </a:xfrm>
        <a:prstGeom prst="mathPlus">
          <a:avLst/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700" kern="1200"/>
        </a:p>
      </dsp:txBody>
      <dsp:txXfrm>
        <a:off x="2125741" y="946450"/>
        <a:ext cx="781891" cy="250239"/>
      </dsp:txXfrm>
    </dsp:sp>
    <dsp:sp modelId="{453E9DB9-2E02-451F-A262-17876108162B}">
      <dsp:nvSpPr>
        <dsp:cNvPr id="0" name=""/>
        <dsp:cNvSpPr/>
      </dsp:nvSpPr>
      <dsp:spPr>
        <a:xfrm>
          <a:off x="3197609" y="154379"/>
          <a:ext cx="1834381" cy="183438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600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0" kern="1200" baseline="0" smtClean="0"/>
            <a:t>3Н</a:t>
          </a:r>
          <a:r>
            <a:rPr lang="ru-RU" sz="3600" b="1" i="0" kern="1200" baseline="-25000" smtClean="0"/>
            <a:t>2</a:t>
          </a:r>
          <a:r>
            <a:rPr lang="ru-RU" sz="3600" b="1" i="0" kern="1200" baseline="0" smtClean="0"/>
            <a:t> </a:t>
          </a:r>
          <a:endParaRPr lang="ru-RU" sz="3600" b="1" i="0" kern="1200" baseline="0" dirty="0"/>
        </a:p>
      </dsp:txBody>
      <dsp:txXfrm>
        <a:off x="3466248" y="423018"/>
        <a:ext cx="1297103" cy="1297103"/>
      </dsp:txXfrm>
    </dsp:sp>
    <dsp:sp modelId="{3B588117-1576-49C7-910B-4308D77D0D2D}">
      <dsp:nvSpPr>
        <dsp:cNvPr id="0" name=""/>
        <dsp:cNvSpPr/>
      </dsp:nvSpPr>
      <dsp:spPr>
        <a:xfrm>
          <a:off x="5180942" y="539599"/>
          <a:ext cx="1063941" cy="1063941"/>
        </a:xfrm>
        <a:prstGeom prst="mathEqual">
          <a:avLst/>
        </a:prstGeom>
        <a:gradFill rotWithShape="0">
          <a:gsLst>
            <a:gs pos="0">
              <a:schemeClr val="accent5">
                <a:tint val="60000"/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accent5">
                <a:tint val="60000"/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accent5">
                <a:tint val="60000"/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400" kern="1200"/>
        </a:p>
      </dsp:txBody>
      <dsp:txXfrm>
        <a:off x="5321967" y="758771"/>
        <a:ext cx="781891" cy="625597"/>
      </dsp:txXfrm>
    </dsp:sp>
    <dsp:sp modelId="{47EDE3F5-2ABE-47AA-872F-AAF315FA47DA}">
      <dsp:nvSpPr>
        <dsp:cNvPr id="0" name=""/>
        <dsp:cNvSpPr/>
      </dsp:nvSpPr>
      <dsp:spPr>
        <a:xfrm>
          <a:off x="6357982" y="142877"/>
          <a:ext cx="1834381" cy="1834381"/>
        </a:xfrm>
        <a:prstGeom prst="ellipse">
          <a:avLst/>
        </a:prstGeom>
        <a:gradFill rotWithShape="0">
          <a:gsLst>
            <a:gs pos="0">
              <a:schemeClr val="lt1">
                <a:hueOff val="0"/>
                <a:satOff val="0"/>
                <a:lumOff val="0"/>
                <a:alphaOff val="0"/>
                <a:tint val="50000"/>
                <a:satMod val="300000"/>
              </a:schemeClr>
            </a:gs>
            <a:gs pos="35000">
              <a:schemeClr val="lt1">
                <a:hueOff val="0"/>
                <a:satOff val="0"/>
                <a:lumOff val="0"/>
                <a:alphaOff val="0"/>
                <a:tint val="37000"/>
                <a:satMod val="300000"/>
              </a:schemeClr>
            </a:gs>
            <a:gs pos="100000">
              <a:schemeClr val="lt1">
                <a:hueOff val="0"/>
                <a:satOff val="0"/>
                <a:lumOff val="0"/>
                <a:alphaOff val="0"/>
                <a:tint val="15000"/>
                <a:satMod val="350000"/>
              </a:schemeClr>
            </a:gs>
          </a:gsLst>
          <a:lin ang="16200000" scaled="1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800" b="1" kern="1200" dirty="0">
            <a:solidFill>
              <a:srgbClr val="7030A0"/>
            </a:solidFill>
          </a:endParaRPr>
        </a:p>
      </dsp:txBody>
      <dsp:txXfrm>
        <a:off x="6626621" y="411516"/>
        <a:ext cx="1297103" cy="12971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FCB8E5-E4BB-4BEF-9090-A5E5A962C1C1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A1210-DAC4-4967-A14A-5D3AD0BA92D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90006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8A1210-DAC4-4967-A14A-5D3AD0BA92DF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574D1-02D9-49A1-8CAE-B61470F03F83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9AB9-F2B8-417F-830F-5B0E91314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574D1-02D9-49A1-8CAE-B61470F03F83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9AB9-F2B8-417F-830F-5B0E91314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574D1-02D9-49A1-8CAE-B61470F03F83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9AB9-F2B8-417F-830F-5B0E91314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574D1-02D9-49A1-8CAE-B61470F03F83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9AB9-F2B8-417F-830F-5B0E91314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574D1-02D9-49A1-8CAE-B61470F03F83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9AB9-F2B8-417F-830F-5B0E91314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574D1-02D9-49A1-8CAE-B61470F03F83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9AB9-F2B8-417F-830F-5B0E91314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574D1-02D9-49A1-8CAE-B61470F03F83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9AB9-F2B8-417F-830F-5B0E91314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574D1-02D9-49A1-8CAE-B61470F03F83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9AB9-F2B8-417F-830F-5B0E91314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574D1-02D9-49A1-8CAE-B61470F03F83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9AB9-F2B8-417F-830F-5B0E91314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574D1-02D9-49A1-8CAE-B61470F03F83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9AB9-F2B8-417F-830F-5B0E91314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574D1-02D9-49A1-8CAE-B61470F03F83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099AB9-F2B8-417F-830F-5B0E91314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1574D1-02D9-49A1-8CAE-B61470F03F83}" type="datetimeFigureOut">
              <a:rPr lang="ru-RU" smtClean="0"/>
              <a:pPr/>
              <a:t>07.01.2014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99AB9-F2B8-417F-830F-5B0E91314E8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wheel spokes="8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diagramLayout" Target="../diagrams/layout2.xml"/><Relationship Id="rId7" Type="http://schemas.openxmlformats.org/officeDocument/2006/relationships/image" Target="../media/image2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bse.sci-lib.com/article109327.html" TargetMode="External"/><Relationship Id="rId2" Type="http://schemas.openxmlformats.org/officeDocument/2006/relationships/hyperlink" Target="http://old.aquaexpert.ru/news/?t=9&amp;id=728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xumuk.ru/encyklopedia/524.html" TargetMode="External"/><Relationship Id="rId4" Type="http://schemas.openxmlformats.org/officeDocument/2006/relationships/hyperlink" Target="http://ru.wikipedia.org/wiki/%D0%91%D0%B5%D0%BD%D0%B7%D0%BE%D0%BB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bse.sci-lib.com/article077157.html" TargetMode="External"/><Relationship Id="rId2" Type="http://schemas.openxmlformats.org/officeDocument/2006/relationships/hyperlink" Target="http://bse.sci-lib.com/article115328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a-calcium.info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Рисунок1.jpg"/>
          <p:cNvPicPr>
            <a:picLocks noChangeAspect="1"/>
          </p:cNvPicPr>
          <p:nvPr/>
        </p:nvPicPr>
        <p:blipFill>
          <a:blip r:embed="rId2" cstate="print">
            <a:lum bright="19000" contrast="-5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571480"/>
            <a:ext cx="7772400" cy="2743218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Ароматические углеводороды.</a:t>
            </a:r>
            <a:b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</a:br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Бензол</a:t>
            </a:r>
            <a:endParaRPr lang="ru-RU" sz="54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 Pro" pitchFamily="18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357290" y="5429264"/>
            <a:ext cx="6400800" cy="1281106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Презентация выполнена учителем химии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лицея №1 пос. Львовский Подольского района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 Воробьёвой Светланой Валерьевной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Электронное строение бензола</a:t>
            </a:r>
            <a:endParaRPr lang="ru-RU" sz="40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 Pro" pitchFamily="18" charset="0"/>
            </a:endParaRPr>
          </a:p>
        </p:txBody>
      </p:sp>
      <p:pic>
        <p:nvPicPr>
          <p:cNvPr id="7" name="Содержимое 6" descr="benzol-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1785926"/>
            <a:ext cx="4445000" cy="3000396"/>
          </a:xfrm>
          <a:ln w="38100">
            <a:solidFill>
              <a:srgbClr val="7030A0"/>
            </a:solidFill>
          </a:ln>
        </p:spPr>
      </p:pic>
      <p:pic>
        <p:nvPicPr>
          <p:cNvPr id="8" name="Рисунок 7" descr="benzol-p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43570" y="1643050"/>
            <a:ext cx="2540000" cy="314960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642910" y="5000636"/>
            <a:ext cx="3786214" cy="571504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Образование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σ</a:t>
            </a:r>
            <a:r>
              <a:rPr lang="ru-RU" dirty="0" err="1" smtClean="0">
                <a:solidFill>
                  <a:srgbClr val="7030A0"/>
                </a:solidFill>
              </a:rPr>
              <a:t>-связей </a:t>
            </a:r>
            <a:r>
              <a:rPr lang="ru-RU" dirty="0" smtClean="0">
                <a:solidFill>
                  <a:srgbClr val="7030A0"/>
                </a:solidFill>
              </a:rPr>
              <a:t>между атомами углерода 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643570" y="4929198"/>
            <a:ext cx="2500330" cy="642942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dirty="0" smtClean="0">
                <a:solidFill>
                  <a:srgbClr val="7030A0"/>
                </a:solidFill>
              </a:rPr>
              <a:t>Образование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π</a:t>
            </a:r>
            <a:r>
              <a:rPr lang="ru-RU" dirty="0" err="1" smtClean="0">
                <a:solidFill>
                  <a:srgbClr val="7030A0"/>
                </a:solidFill>
              </a:rPr>
              <a:t>-облака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</a:p>
          <a:p>
            <a:pPr lvl="0" algn="ctr"/>
            <a:r>
              <a:rPr lang="ru-RU" dirty="0" smtClean="0">
                <a:solidFill>
                  <a:srgbClr val="7030A0"/>
                </a:solidFill>
              </a:rPr>
              <a:t>в молекуле бензола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85725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Arno Pro" pitchFamily="18" charset="0"/>
              </a:rPr>
              <a:t>             Обобщение</a:t>
            </a:r>
            <a:endParaRPr lang="ru-RU" b="1" dirty="0">
              <a:latin typeface="Arno Pro" pitchFamily="18" charset="0"/>
            </a:endParaRPr>
          </a:p>
        </p:txBody>
      </p:sp>
      <p:pic>
        <p:nvPicPr>
          <p:cNvPr id="8" name="Содержимое 7" descr="1orgvesh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9719" b="3780"/>
          <a:stretch>
            <a:fillRect/>
          </a:stretch>
        </p:blipFill>
        <p:spPr>
          <a:xfrm>
            <a:off x="3071802" y="857232"/>
            <a:ext cx="4719161" cy="5715040"/>
          </a:xfrm>
          <a:ln w="57150">
            <a:solidFill>
              <a:schemeClr val="tx1"/>
            </a:solidFill>
          </a:ln>
        </p:spPr>
      </p:pic>
      <p:pic>
        <p:nvPicPr>
          <p:cNvPr id="4" name="Рисунок 3" descr="ucos34r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58" y="1214422"/>
            <a:ext cx="2638095" cy="2180953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smtClean="0">
                <a:solidFill>
                  <a:srgbClr val="7030A0"/>
                </a:solidFill>
                <a:latin typeface="Arno Pro" pitchFamily="18" charset="0"/>
              </a:rPr>
              <a:t>Формулы бензола</a:t>
            </a:r>
            <a:endParaRPr lang="ru-RU" sz="4000" b="1" dirty="0">
              <a:solidFill>
                <a:srgbClr val="7030A0"/>
              </a:solidFill>
              <a:latin typeface="Arno Pro" pitchFamily="18" charset="0"/>
            </a:endParaRPr>
          </a:p>
        </p:txBody>
      </p:sp>
      <p:pic>
        <p:nvPicPr>
          <p:cNvPr id="10" name="Содержимое 9" descr="u714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4784" t="1290" r="4784" b="1290"/>
          <a:stretch>
            <a:fillRect/>
          </a:stretch>
        </p:blipFill>
        <p:spPr>
          <a:xfrm>
            <a:off x="2428860" y="1500174"/>
            <a:ext cx="3827673" cy="3857652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4" name="Рисунок 3" descr="benzene-density-es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14290"/>
            <a:ext cx="2143110" cy="1714488"/>
          </a:xfrm>
          <a:prstGeom prst="rect">
            <a:avLst/>
          </a:prstGeom>
        </p:spPr>
      </p:pic>
      <p:pic>
        <p:nvPicPr>
          <p:cNvPr id="6" name="Рисунок 5" descr="benzene-density-es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85992"/>
            <a:ext cx="2143110" cy="1714488"/>
          </a:xfrm>
          <a:prstGeom prst="rect">
            <a:avLst/>
          </a:prstGeom>
        </p:spPr>
      </p:pic>
      <p:pic>
        <p:nvPicPr>
          <p:cNvPr id="7" name="Рисунок 6" descr="benzene-density-esp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429132"/>
            <a:ext cx="2143110" cy="1714488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latin typeface="Arno Pro" pitchFamily="18" charset="0"/>
              </a:rPr>
              <a:t>Гомологи бензола</a:t>
            </a:r>
            <a:endParaRPr lang="ru-RU" sz="5400" b="1" dirty="0">
              <a:latin typeface="Arno Pro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Образуются при замещении водородных атомов в молекуле бензола </a:t>
            </a:r>
            <a:r>
              <a:rPr lang="ru-RU" sz="2800" smtClean="0"/>
              <a:t>различными радикалами:</a:t>
            </a:r>
            <a:endParaRPr lang="ru-RU" sz="2800"/>
          </a:p>
        </p:txBody>
      </p:sp>
      <p:pic>
        <p:nvPicPr>
          <p:cNvPr id="4" name="Рисунок 3" descr="DSCN3860.JPG"/>
          <p:cNvPicPr>
            <a:picLocks noChangeAspect="1"/>
          </p:cNvPicPr>
          <p:nvPr/>
        </p:nvPicPr>
        <p:blipFill>
          <a:blip r:embed="rId2" cstate="print">
            <a:lum bright="11000" contrast="66000"/>
          </a:blip>
          <a:stretch>
            <a:fillRect/>
          </a:stretch>
        </p:blipFill>
        <p:spPr>
          <a:xfrm>
            <a:off x="285720" y="3286124"/>
            <a:ext cx="8494948" cy="2000264"/>
          </a:xfrm>
          <a:prstGeom prst="rect">
            <a:avLst/>
          </a:prstGeom>
          <a:solidFill>
            <a:srgbClr val="FFFFFF">
              <a:shade val="85000"/>
            </a:srgbClr>
          </a:solidFill>
          <a:ln w="381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1"/>
            <a:ext cx="8229600" cy="2071702"/>
          </a:xfrm>
        </p:spPr>
        <p:txBody>
          <a:bodyPr/>
          <a:lstStyle/>
          <a:p>
            <a:r>
              <a:rPr lang="ru-RU" dirty="0" smtClean="0">
                <a:latin typeface="Arno Pro" pitchFamily="18" charset="0"/>
              </a:rPr>
              <a:t>В молекуле бензола атомы водорода могут быть замещены несколькими радикалами, тогда образуются </a:t>
            </a:r>
            <a:r>
              <a:rPr lang="ru-RU" i="1" dirty="0" err="1" smtClean="0">
                <a:latin typeface="Arno Pro" pitchFamily="18" charset="0"/>
              </a:rPr>
              <a:t>орто</a:t>
            </a:r>
            <a:r>
              <a:rPr lang="ru-RU" i="1" dirty="0" smtClean="0">
                <a:latin typeface="Arno Pro" pitchFamily="18" charset="0"/>
              </a:rPr>
              <a:t>-, мета-</a:t>
            </a:r>
            <a:r>
              <a:rPr lang="ru-RU" dirty="0" smtClean="0">
                <a:latin typeface="Arno Pro" pitchFamily="18" charset="0"/>
              </a:rPr>
              <a:t> и </a:t>
            </a:r>
            <a:r>
              <a:rPr lang="ru-RU" i="1" dirty="0" smtClean="0">
                <a:latin typeface="Arno Pro" pitchFamily="18" charset="0"/>
              </a:rPr>
              <a:t>пара-</a:t>
            </a:r>
            <a:r>
              <a:rPr lang="ru-RU" dirty="0" smtClean="0">
                <a:latin typeface="Arno Pro" pitchFamily="18" charset="0"/>
              </a:rPr>
              <a:t> производные бензола:</a:t>
            </a:r>
            <a:endParaRPr lang="ru-RU" dirty="0">
              <a:latin typeface="Arno Pro" pitchFamily="18" charset="0"/>
            </a:endParaRPr>
          </a:p>
        </p:txBody>
      </p:sp>
      <p:pic>
        <p:nvPicPr>
          <p:cNvPr id="4" name="Рисунок 3" descr="DSCN3858.JPG"/>
          <p:cNvPicPr>
            <a:picLocks noChangeAspect="1"/>
          </p:cNvPicPr>
          <p:nvPr/>
        </p:nvPicPr>
        <p:blipFill>
          <a:blip r:embed="rId2" cstate="print">
            <a:lum bright="19000" contrast="33000"/>
          </a:blip>
          <a:stretch>
            <a:fillRect/>
          </a:stretch>
        </p:blipFill>
        <p:spPr>
          <a:xfrm>
            <a:off x="500034" y="2571744"/>
            <a:ext cx="8192051" cy="248813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1"/>
            <a:ext cx="8229600" cy="4000528"/>
          </a:xfrm>
        </p:spPr>
        <p:txBody>
          <a:bodyPr/>
          <a:lstStyle/>
          <a:p>
            <a:r>
              <a:rPr lang="ru-RU" dirty="0" smtClean="0">
                <a:latin typeface="Arno Pro" pitchFamily="18" charset="0"/>
              </a:rPr>
              <a:t>Известны ароматические соединения, в боковых цепях которых имеются радикалы непредельных углеводородов. Простейший представитель – </a:t>
            </a:r>
            <a:r>
              <a:rPr lang="ru-RU" b="1" dirty="0" smtClean="0">
                <a:latin typeface="Arno Pro" pitchFamily="18" charset="0"/>
              </a:rPr>
              <a:t>стирол</a:t>
            </a:r>
            <a:r>
              <a:rPr lang="ru-RU" dirty="0" smtClean="0">
                <a:latin typeface="Arno Pro" pitchFamily="18" charset="0"/>
              </a:rPr>
              <a:t>:</a:t>
            </a:r>
          </a:p>
          <a:p>
            <a:r>
              <a:rPr lang="ru-RU" dirty="0" smtClean="0">
                <a:latin typeface="Arno Pro" pitchFamily="18" charset="0"/>
              </a:rPr>
              <a:t>                                     </a:t>
            </a:r>
          </a:p>
          <a:p>
            <a:r>
              <a:rPr lang="ru-RU" dirty="0" smtClean="0">
                <a:latin typeface="Arno Pro" pitchFamily="18" charset="0"/>
              </a:rPr>
              <a:t>                                       </a:t>
            </a:r>
            <a:r>
              <a:rPr lang="ru-RU" b="1" dirty="0" smtClean="0">
                <a:solidFill>
                  <a:srgbClr val="7030A0"/>
                </a:solidFill>
                <a:latin typeface="Arno Pro" pitchFamily="18" charset="0"/>
              </a:rPr>
              <a:t>Является ли он </a:t>
            </a:r>
          </a:p>
          <a:p>
            <a:r>
              <a:rPr lang="ru-RU" b="1" dirty="0" smtClean="0">
                <a:solidFill>
                  <a:srgbClr val="7030A0"/>
                </a:solidFill>
                <a:latin typeface="Arno Pro" pitchFamily="18" charset="0"/>
              </a:rPr>
              <a:t>                                  гомологом   бензола?</a:t>
            </a:r>
            <a:endParaRPr lang="ru-RU" b="1" dirty="0">
              <a:solidFill>
                <a:srgbClr val="7030A0"/>
              </a:solidFill>
              <a:latin typeface="Arno Pro" pitchFamily="18" charset="0"/>
            </a:endParaRPr>
          </a:p>
        </p:txBody>
      </p:sp>
      <p:pic>
        <p:nvPicPr>
          <p:cNvPr id="4" name="Рисунок 3" descr="DSCN3859.JPG"/>
          <p:cNvPicPr>
            <a:picLocks noChangeAspect="1"/>
          </p:cNvPicPr>
          <p:nvPr/>
        </p:nvPicPr>
        <p:blipFill>
          <a:blip r:embed="rId2" cstate="print">
            <a:lum bright="26000" contrast="61000"/>
          </a:blip>
          <a:stretch>
            <a:fillRect/>
          </a:stretch>
        </p:blipFill>
        <p:spPr>
          <a:xfrm>
            <a:off x="500034" y="2428868"/>
            <a:ext cx="2638348" cy="3773242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pic>
        <p:nvPicPr>
          <p:cNvPr id="5" name="Рисунок 4" descr="ucos7609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72396" y="3071810"/>
            <a:ext cx="952500" cy="189230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rno Pro" pitchFamily="18" charset="0"/>
              </a:rPr>
              <a:t>Получение бензола</a:t>
            </a:r>
            <a:endParaRPr lang="ru-RU" b="1" dirty="0">
              <a:latin typeface="Arno Pro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Рисунок 4" descr="1264765093_coal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85720" y="4000504"/>
            <a:ext cx="2476491" cy="1857368"/>
          </a:xfrm>
          <a:prstGeom prst="rect">
            <a:avLst/>
          </a:prstGeom>
        </p:spPr>
      </p:pic>
      <p:pic>
        <p:nvPicPr>
          <p:cNvPr id="6" name="Рисунок 5" descr="Безымянный.bmp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6357950" y="4000504"/>
            <a:ext cx="2571747" cy="192881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Arno Pro" pitchFamily="18" charset="0"/>
              </a:rPr>
              <a:t>Реакции получения ароматических углеводородов</a:t>
            </a:r>
            <a:endParaRPr lang="ru-RU" b="1" dirty="0">
              <a:latin typeface="Arno Pro" pitchFamily="18" charset="0"/>
            </a:endParaRPr>
          </a:p>
        </p:txBody>
      </p:sp>
      <p:pic>
        <p:nvPicPr>
          <p:cNvPr id="5" name="Рисунок 4" descr="ch-613.gif"/>
          <p:cNvPicPr>
            <a:picLocks noChangeAspect="1"/>
          </p:cNvPicPr>
          <p:nvPr/>
        </p:nvPicPr>
        <p:blipFill>
          <a:blip r:embed="rId2" cstate="print"/>
          <a:srcRect l="18182" r="15151" b="56098"/>
          <a:stretch>
            <a:fillRect/>
          </a:stretch>
        </p:blipFill>
        <p:spPr>
          <a:xfrm>
            <a:off x="142844" y="4000504"/>
            <a:ext cx="4071966" cy="1400173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6" name="Рисунок 5" descr="u327.gif"/>
          <p:cNvPicPr>
            <a:picLocks noChangeAspect="1"/>
          </p:cNvPicPr>
          <p:nvPr/>
        </p:nvPicPr>
        <p:blipFill>
          <a:blip r:embed="rId3" cstate="print"/>
          <a:srcRect t="13333" b="51111"/>
          <a:stretch>
            <a:fillRect/>
          </a:stretch>
        </p:blipFill>
        <p:spPr>
          <a:xfrm>
            <a:off x="142844" y="1428736"/>
            <a:ext cx="4071966" cy="1357322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pic>
        <p:nvPicPr>
          <p:cNvPr id="7" name="Рисунок 6" descr="u327.gif"/>
          <p:cNvPicPr>
            <a:picLocks noChangeAspect="1"/>
          </p:cNvPicPr>
          <p:nvPr/>
        </p:nvPicPr>
        <p:blipFill>
          <a:blip r:embed="rId3" cstate="print"/>
          <a:srcRect t="55415" b="12094"/>
          <a:stretch>
            <a:fillRect/>
          </a:stretch>
        </p:blipFill>
        <p:spPr>
          <a:xfrm>
            <a:off x="142844" y="2857496"/>
            <a:ext cx="4071966" cy="1071570"/>
          </a:xfrm>
          <a:prstGeom prst="rect">
            <a:avLst/>
          </a:prstGeom>
          <a:ln w="28575">
            <a:solidFill>
              <a:srgbClr val="7030A0"/>
            </a:solidFill>
          </a:ln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5072034" y="1571612"/>
            <a:ext cx="3929122" cy="504351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                                                           </a:t>
            </a:r>
            <a:r>
              <a:rPr lang="en-US" sz="1600" dirty="0" smtClean="0"/>
              <a:t>Pt </a:t>
            </a:r>
            <a:r>
              <a:rPr lang="ru-RU" sz="1600" dirty="0" smtClean="0"/>
              <a:t>или</a:t>
            </a:r>
            <a:r>
              <a:rPr lang="en-US" sz="1600" dirty="0" smtClean="0"/>
              <a:t> Pd</a:t>
            </a:r>
            <a:r>
              <a:rPr lang="ru-RU" sz="1600" dirty="0" smtClean="0"/>
              <a:t>, 300</a:t>
            </a:r>
            <a:r>
              <a:rPr lang="ru-RU" sz="1600" baseline="30000" dirty="0" smtClean="0"/>
              <a:t>0</a:t>
            </a:r>
            <a:r>
              <a:rPr lang="ru-RU" sz="1600" dirty="0" smtClean="0"/>
              <a:t>С</a:t>
            </a:r>
          </a:p>
          <a:p>
            <a:pPr>
              <a:buNone/>
            </a:pPr>
            <a:r>
              <a:rPr lang="ru-RU" sz="2400" dirty="0" err="1" smtClean="0"/>
              <a:t>Метилциклогексан</a:t>
            </a:r>
            <a:r>
              <a:rPr lang="ru-RU" sz="2400" dirty="0" smtClean="0"/>
              <a:t>                        </a:t>
            </a:r>
          </a:p>
          <a:p>
            <a:pPr>
              <a:buNone/>
            </a:pPr>
            <a:r>
              <a:rPr lang="ru-RU" sz="2400" dirty="0" smtClean="0"/>
              <a:t>               метилбензол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                               </a:t>
            </a:r>
          </a:p>
          <a:p>
            <a:pPr>
              <a:buNone/>
            </a:pPr>
            <a:r>
              <a:rPr lang="ru-RU" sz="1400" dirty="0" smtClean="0"/>
              <a:t>                                 </a:t>
            </a:r>
            <a:r>
              <a:rPr lang="en-US" sz="1600" dirty="0" smtClean="0"/>
              <a:t>Pt</a:t>
            </a:r>
            <a:r>
              <a:rPr lang="ru-RU" sz="1600" dirty="0" smtClean="0"/>
              <a:t>, 300</a:t>
            </a:r>
            <a:r>
              <a:rPr lang="ru-RU" sz="1600" baseline="30000" dirty="0" smtClean="0"/>
              <a:t>0</a:t>
            </a:r>
            <a:r>
              <a:rPr lang="ru-RU" sz="1600" dirty="0" smtClean="0"/>
              <a:t>С                  </a:t>
            </a:r>
          </a:p>
          <a:p>
            <a:pPr>
              <a:buNone/>
            </a:pPr>
            <a:r>
              <a:rPr lang="ru-RU" sz="1400" dirty="0" smtClean="0"/>
              <a:t>  </a:t>
            </a:r>
            <a:r>
              <a:rPr lang="ru-RU" sz="2400" dirty="0" err="1" smtClean="0"/>
              <a:t>Гексан</a:t>
            </a:r>
            <a:r>
              <a:rPr lang="ru-RU" sz="2400" dirty="0" smtClean="0"/>
              <a:t>                        бензол    </a:t>
            </a:r>
            <a:r>
              <a:rPr lang="ru-RU" sz="1400" dirty="0" smtClean="0"/>
              <a:t>                          </a:t>
            </a:r>
          </a:p>
          <a:p>
            <a:pPr>
              <a:buNone/>
            </a:pPr>
            <a:r>
              <a:rPr lang="ru-RU" sz="2400" dirty="0" smtClean="0"/>
              <a:t>        </a:t>
            </a:r>
          </a:p>
          <a:p>
            <a:pPr>
              <a:buNone/>
            </a:pPr>
            <a:r>
              <a:rPr lang="ru-RU" sz="2400" dirty="0" smtClean="0"/>
              <a:t>                      </a:t>
            </a:r>
            <a:r>
              <a:rPr lang="en-US" sz="1600" dirty="0" smtClean="0"/>
              <a:t>Pt </a:t>
            </a:r>
            <a:r>
              <a:rPr lang="ru-RU" sz="1600" dirty="0" smtClean="0"/>
              <a:t>или</a:t>
            </a:r>
            <a:r>
              <a:rPr lang="en-US" sz="1600" dirty="0" smtClean="0"/>
              <a:t>Pd</a:t>
            </a:r>
            <a:r>
              <a:rPr lang="ru-RU" sz="1600" dirty="0" smtClean="0"/>
              <a:t>, 300</a:t>
            </a:r>
            <a:r>
              <a:rPr lang="ru-RU" sz="1600" baseline="30000" dirty="0" smtClean="0"/>
              <a:t>0</a:t>
            </a:r>
            <a:r>
              <a:rPr lang="ru-RU" sz="1600" dirty="0" smtClean="0"/>
              <a:t>С</a:t>
            </a:r>
          </a:p>
          <a:p>
            <a:pPr>
              <a:buNone/>
            </a:pPr>
            <a:r>
              <a:rPr lang="ru-RU" sz="2400" dirty="0" smtClean="0"/>
              <a:t>Циклогексан                 бензол</a:t>
            </a:r>
            <a:endParaRPr lang="en-US" sz="2400" dirty="0" smtClean="0"/>
          </a:p>
          <a:p>
            <a:pPr>
              <a:buNone/>
            </a:pPr>
            <a:r>
              <a:rPr lang="ru-RU" sz="1600" dirty="0" smtClean="0"/>
              <a:t>                                </a:t>
            </a:r>
          </a:p>
          <a:p>
            <a:pPr>
              <a:buNone/>
            </a:pPr>
            <a:r>
              <a:rPr lang="ru-RU" sz="1600" dirty="0" smtClean="0"/>
              <a:t>                                С,  450 – 500</a:t>
            </a:r>
            <a:r>
              <a:rPr lang="ru-RU" sz="1600" baseline="30000" dirty="0" smtClean="0"/>
              <a:t>0</a:t>
            </a:r>
            <a:r>
              <a:rPr lang="ru-RU" sz="1600" dirty="0" smtClean="0"/>
              <a:t>С</a:t>
            </a:r>
            <a:endParaRPr lang="en-US" sz="1600" dirty="0" smtClean="0"/>
          </a:p>
          <a:p>
            <a:pPr>
              <a:buNone/>
            </a:pPr>
            <a:r>
              <a:rPr lang="en-US" sz="2400" dirty="0" smtClean="0"/>
              <a:t>  </a:t>
            </a:r>
            <a:r>
              <a:rPr lang="ru-RU" sz="2400" dirty="0" smtClean="0"/>
              <a:t>Ацетилен                     бензол</a:t>
            </a:r>
          </a:p>
          <a:p>
            <a:pPr>
              <a:buNone/>
            </a:pPr>
            <a:endParaRPr lang="ru-RU" sz="2400" dirty="0" smtClean="0"/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6572264" y="6072206"/>
            <a:ext cx="1071570" cy="1588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одержимое 7"/>
          <p:cNvSpPr txBox="1">
            <a:spLocks/>
          </p:cNvSpPr>
          <p:nvPr/>
        </p:nvSpPr>
        <p:spPr>
          <a:xfrm>
            <a:off x="4286248" y="1714488"/>
            <a:ext cx="785818" cy="50006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 rot="16200000" flipH="1">
            <a:off x="3107521" y="3250405"/>
            <a:ext cx="3071834" cy="714380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 flipH="1" flipV="1">
            <a:off x="4107653" y="2464587"/>
            <a:ext cx="1143008" cy="78581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16200000" flipH="1">
            <a:off x="3857620" y="5072074"/>
            <a:ext cx="1643074" cy="785818"/>
          </a:xfrm>
          <a:prstGeom prst="straightConnector1">
            <a:avLst/>
          </a:prstGeom>
          <a:ln w="3810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7715272" y="2143116"/>
            <a:ext cx="1214446" cy="1588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143504" y="2643182"/>
            <a:ext cx="785818" cy="1588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/>
          <p:nvPr/>
        </p:nvCxnSpPr>
        <p:spPr>
          <a:xfrm>
            <a:off x="6643702" y="5000636"/>
            <a:ext cx="1071570" cy="1588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42844" y="5500702"/>
            <a:ext cx="4071966" cy="121444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СН</a:t>
            </a:r>
            <a:r>
              <a:rPr kumimoji="0" lang="ru-RU" sz="1400" b="1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2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                                           СН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 Н</a:t>
            </a:r>
            <a:r>
              <a:rPr kumimoji="0" lang="ru-RU" sz="1400" b="1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2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С              СН</a:t>
            </a:r>
            <a:r>
              <a:rPr kumimoji="0" lang="ru-RU" sz="1400" b="1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3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    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Pt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, 300</a:t>
            </a:r>
            <a:r>
              <a:rPr kumimoji="0" lang="ru-RU" sz="1400" b="1" i="0" u="none" strike="noStrike" cap="none" normalizeH="0" baseline="30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0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C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    НС              СН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                                                                                                                                                                                 </a:t>
            </a:r>
            <a:r>
              <a:rPr kumimoji="0" lang="ru-RU" sz="1400" b="1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Н</a:t>
            </a:r>
            <a:r>
              <a:rPr kumimoji="0" lang="ru-RU" sz="1400" b="1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2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С               </a:t>
            </a: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СН</a:t>
            </a:r>
            <a:r>
              <a:rPr kumimoji="0" lang="ru-RU" sz="1400" b="1" i="0" u="none" strike="noStrike" cap="none" normalizeH="0" baseline="-2500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3</a:t>
            </a: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                        НС              СН          </a:t>
            </a:r>
            <a:endParaRPr kumimoji="0" lang="ru-RU" sz="1400" b="1" i="0" u="none" strike="noStrike" cap="none" normalizeH="0" baseline="-2500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             СН</a:t>
            </a:r>
            <a:r>
              <a:rPr kumimoji="0" lang="ru-RU" sz="1400" b="1" i="0" u="none" strike="noStrike" cap="none" normalizeH="0" baseline="-2500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2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</a:rPr>
              <a:t>                                          СН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</a:endParaRPr>
          </a:p>
        </p:txBody>
      </p:sp>
      <p:cxnSp>
        <p:nvCxnSpPr>
          <p:cNvPr id="26" name="Прямая соединительная линия 25"/>
          <p:cNvCxnSpPr/>
          <p:nvPr/>
        </p:nvCxnSpPr>
        <p:spPr>
          <a:xfrm rot="10800000">
            <a:off x="928662" y="5786454"/>
            <a:ext cx="285752" cy="214314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0800000" flipV="1">
            <a:off x="642910" y="5786454"/>
            <a:ext cx="285752" cy="214314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 rot="5400000">
            <a:off x="465109" y="6178569"/>
            <a:ext cx="357190" cy="1588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642910" y="6357958"/>
            <a:ext cx="285752" cy="142876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flipV="1">
            <a:off x="928662" y="6286520"/>
            <a:ext cx="285752" cy="214314"/>
          </a:xfrm>
          <a:prstGeom prst="line">
            <a:avLst/>
          </a:prstGeom>
          <a:ln w="1905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>
            <a:off x="1643042" y="6143644"/>
            <a:ext cx="785818" cy="1588"/>
          </a:xfrm>
          <a:prstGeom prst="straightConnector1">
            <a:avLst/>
          </a:prstGeom>
          <a:ln w="19050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Шестиугольник 42"/>
          <p:cNvSpPr/>
          <p:nvPr/>
        </p:nvSpPr>
        <p:spPr>
          <a:xfrm rot="1563222">
            <a:off x="2882973" y="5830482"/>
            <a:ext cx="663410" cy="594837"/>
          </a:xfrm>
          <a:prstGeom prst="hexagon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3000364" y="5929330"/>
            <a:ext cx="428628" cy="414334"/>
          </a:xfrm>
          <a:prstGeom prst="ellipse">
            <a:avLst/>
          </a:prstGeom>
          <a:noFill/>
          <a:ln w="19050"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1" name="Прямая со стрелкой 30"/>
          <p:cNvCxnSpPr/>
          <p:nvPr/>
        </p:nvCxnSpPr>
        <p:spPr>
          <a:xfrm rot="5400000" flipH="1" flipV="1">
            <a:off x="3536149" y="4607727"/>
            <a:ext cx="2286016" cy="785818"/>
          </a:xfrm>
          <a:prstGeom prst="straightConnector1">
            <a:avLst/>
          </a:prstGeom>
          <a:ln w="3492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6429388" y="3786190"/>
            <a:ext cx="928694" cy="1588"/>
          </a:xfrm>
          <a:prstGeom prst="straightConnector1">
            <a:avLst/>
          </a:prstGeom>
          <a:ln w="254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rno Pro" pitchFamily="18" charset="0"/>
              </a:rPr>
              <a:t>Физические свойства бензола</a:t>
            </a:r>
            <a:endParaRPr lang="ru-RU" b="1" dirty="0">
              <a:latin typeface="Arno Pro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488" y="1142984"/>
            <a:ext cx="6143668" cy="542928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Бесцветная жидкость с характерным  запахом, практически не  растворяется</a:t>
            </a:r>
          </a:p>
          <a:p>
            <a:pPr>
              <a:buNone/>
            </a:pPr>
            <a:r>
              <a:rPr lang="ru-RU" dirty="0" smtClean="0"/>
              <a:t>     в воде </a:t>
            </a:r>
          </a:p>
          <a:p>
            <a:r>
              <a:rPr lang="ru-RU" dirty="0" smtClean="0"/>
              <a:t>Температура плавления = 5,5 °C</a:t>
            </a:r>
          </a:p>
          <a:p>
            <a:r>
              <a:rPr lang="ru-RU" dirty="0" smtClean="0"/>
              <a:t> Температура кипения = 80,1 °C</a:t>
            </a:r>
          </a:p>
          <a:p>
            <a:r>
              <a:rPr lang="ru-RU" dirty="0" smtClean="0"/>
              <a:t>Молекулярная масса = 78,11 г/моль </a:t>
            </a:r>
          </a:p>
          <a:p>
            <a:r>
              <a:rPr lang="ru-RU" dirty="0" smtClean="0"/>
              <a:t>Подобно всем углеводородам бензол горит и образует много копоти </a:t>
            </a:r>
          </a:p>
          <a:p>
            <a:r>
              <a:rPr lang="ru-RU" dirty="0" smtClean="0"/>
              <a:t>С воздухом образует взрывоопасные смеси</a:t>
            </a:r>
          </a:p>
          <a:p>
            <a:r>
              <a:rPr lang="ru-RU" dirty="0" smtClean="0"/>
              <a:t> Хорошо смешивается с эфирами, бензином и другими органическими растворителями</a:t>
            </a:r>
          </a:p>
          <a:p>
            <a:r>
              <a:rPr lang="ru-RU" dirty="0" smtClean="0"/>
              <a:t>Растворяет жиры, каучуки, серу, фосфор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Токсичен, канцерогенен.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6775_w640_h640_benzo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1285860"/>
            <a:ext cx="2396498" cy="2643196"/>
          </a:xfrm>
          <a:prstGeom prst="rect">
            <a:avLst/>
          </a:prstGeom>
        </p:spPr>
      </p:pic>
      <p:pic>
        <p:nvPicPr>
          <p:cNvPr id="5" name="Рисунок 4" descr="003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4572008"/>
            <a:ext cx="2357454" cy="17276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Arno Pro" pitchFamily="18" charset="0"/>
              </a:rPr>
              <a:t>Осторожно, бензол!</a:t>
            </a:r>
            <a:endParaRPr lang="ru-RU" dirty="0">
              <a:solidFill>
                <a:srgbClr val="FF0000"/>
              </a:solidFill>
              <a:latin typeface="Arno Pro" pitchFamily="18" charset="0"/>
            </a:endParaRPr>
          </a:p>
        </p:txBody>
      </p:sp>
      <p:pic>
        <p:nvPicPr>
          <p:cNvPr id="4" name="Содержимое 3" descr="14_01_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42976" y="1357298"/>
            <a:ext cx="6998815" cy="4214842"/>
          </a:xfrm>
        </p:spPr>
      </p:pic>
    </p:spTree>
  </p:cSld>
  <p:clrMapOvr>
    <a:masterClrMapping/>
  </p:clrMapOvr>
  <p:transition spd="med"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Содержимое 15" descr="1223630560_virus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70000" contrast="-70000"/>
          </a:blip>
          <a:stretch>
            <a:fillRect/>
          </a:stretch>
        </p:blipFill>
        <p:spPr>
          <a:xfrm>
            <a:off x="0" y="0"/>
            <a:ext cx="9144000" cy="6858000"/>
          </a:xfrm>
          <a:solidFill>
            <a:schemeClr val="accent2">
              <a:lumMod val="60000"/>
              <a:lumOff val="40000"/>
            </a:schemeClr>
          </a:solid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229600" cy="1714504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Ароматические </a:t>
            </a:r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углеводороды</a:t>
            </a:r>
            <a:r>
              <a:rPr lang="ru-RU" dirty="0" smtClean="0">
                <a:solidFill>
                  <a:srgbClr val="7030A0"/>
                </a:solidFill>
                <a:latin typeface="Arno Pro" pitchFamily="18" charset="0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Arno Pro" pitchFamily="18" charset="0"/>
              </a:rPr>
            </a:br>
            <a:r>
              <a:rPr lang="ru-RU" sz="4000" dirty="0" smtClean="0">
                <a:solidFill>
                  <a:srgbClr val="7030A0"/>
                </a:solidFill>
                <a:latin typeface="Arno Pro" pitchFamily="18" charset="0"/>
              </a:rPr>
              <a:t>Название </a:t>
            </a:r>
            <a:r>
              <a:rPr lang="ru-RU" dirty="0" smtClean="0">
                <a:solidFill>
                  <a:srgbClr val="7030A0"/>
                </a:solidFill>
                <a:latin typeface="Arno Pro" pitchFamily="18" charset="0"/>
              </a:rPr>
              <a:t> </a:t>
            </a:r>
            <a:r>
              <a:rPr lang="ru-RU" sz="4000" dirty="0" smtClean="0">
                <a:solidFill>
                  <a:srgbClr val="7030A0"/>
                </a:solidFill>
                <a:latin typeface="Arno Pro" pitchFamily="18" charset="0"/>
              </a:rPr>
              <a:t>эти углеводороды получили от первых  известных представителей этого класса, имевших приятный запах… </a:t>
            </a:r>
            <a:endParaRPr lang="ru-RU" sz="4000" dirty="0">
              <a:solidFill>
                <a:srgbClr val="7030A0"/>
              </a:solidFill>
              <a:latin typeface="Arno Pro" pitchFamily="18" charset="0"/>
            </a:endParaRPr>
          </a:p>
        </p:txBody>
      </p:sp>
      <p:pic>
        <p:nvPicPr>
          <p:cNvPr id="17" name="Рисунок 16" descr="22348589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86050" y="2428868"/>
            <a:ext cx="2857520" cy="2075867"/>
          </a:xfrm>
          <a:prstGeom prst="rect">
            <a:avLst/>
          </a:prstGeom>
        </p:spPr>
      </p:pic>
      <p:sp>
        <p:nvSpPr>
          <p:cNvPr id="18" name="Заголовок 1"/>
          <p:cNvSpPr txBox="1">
            <a:spLocks/>
          </p:cNvSpPr>
          <p:nvPr/>
        </p:nvSpPr>
        <p:spPr>
          <a:xfrm>
            <a:off x="357158" y="485776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/>
          <a:p>
            <a:pPr lvl="0" algn="ctr">
              <a:spcBef>
                <a:spcPct val="0"/>
              </a:spcBef>
            </a:pPr>
            <a:r>
              <a:rPr lang="ru-RU" sz="4000" dirty="0">
                <a:solidFill>
                  <a:srgbClr val="7030A0"/>
                </a:solidFill>
                <a:latin typeface="Arno Pro" pitchFamily="18" charset="0"/>
                <a:ea typeface="+mj-ea"/>
                <a:cs typeface="+mj-cs"/>
              </a:rPr>
              <a:t>П</a:t>
            </a:r>
            <a:r>
              <a:rPr lang="ru-RU" sz="4000" dirty="0" smtClean="0">
                <a:solidFill>
                  <a:srgbClr val="7030A0"/>
                </a:solidFill>
                <a:latin typeface="Arno Pro" pitchFamily="18" charset="0"/>
                <a:ea typeface="+mj-ea"/>
                <a:cs typeface="+mj-cs"/>
              </a:rPr>
              <a:t>о международной номенклатуре – </a:t>
            </a:r>
            <a:r>
              <a:rPr lang="ru-RU" sz="4000" b="1" dirty="0" smtClean="0">
                <a:solidFill>
                  <a:srgbClr val="7030A0"/>
                </a:solidFill>
                <a:latin typeface="Arno Pro" pitchFamily="18" charset="0"/>
                <a:ea typeface="+mj-ea"/>
                <a:cs typeface="+mj-cs"/>
              </a:rPr>
              <a:t>Арены. </a:t>
            </a: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no Pro" pitchFamily="18" charset="0"/>
                <a:ea typeface="+mj-ea"/>
                <a:cs typeface="+mj-cs"/>
              </a:rPr>
              <a:t> 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Arno Pro" pitchFamily="18" charset="0"/>
              </a:rPr>
              <a:t>Знаете ли вы, что…</a:t>
            </a:r>
            <a:endParaRPr lang="ru-RU" dirty="0">
              <a:latin typeface="Arno Pro" pitchFamily="18" charset="0"/>
            </a:endParaRPr>
          </a:p>
        </p:txBody>
      </p:sp>
      <p:pic>
        <p:nvPicPr>
          <p:cNvPr id="4" name="Содержимое 3" descr="15554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57356" y="1071546"/>
            <a:ext cx="5072098" cy="5744151"/>
          </a:xfrm>
        </p:spPr>
      </p:pic>
    </p:spTree>
  </p:cSld>
  <p:clrMapOvr>
    <a:masterClrMapping/>
  </p:clrMapOvr>
  <p:transition spd="med">
    <p:wheel spokes="8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86238" cy="1939916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Arno Pro" pitchFamily="18" charset="0"/>
              </a:rPr>
              <a:t>Применение бензола</a:t>
            </a:r>
            <a:endParaRPr lang="ru-RU" b="1" dirty="0">
              <a:latin typeface="Arno Pro" pitchFamily="18" charset="0"/>
            </a:endParaRPr>
          </a:p>
        </p:txBody>
      </p:sp>
      <p:pic>
        <p:nvPicPr>
          <p:cNvPr id="7" name="Содержимое 6" descr="16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rcRect l="6580" t="61417" r="6580" b="4724"/>
          <a:stretch>
            <a:fillRect/>
          </a:stretch>
        </p:blipFill>
        <p:spPr>
          <a:xfrm>
            <a:off x="4786314" y="142852"/>
            <a:ext cx="4078249" cy="2214578"/>
          </a:xfrm>
        </p:spPr>
      </p:pic>
      <p:pic>
        <p:nvPicPr>
          <p:cNvPr id="8" name="Содержимое 7" descr="u751.gif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1071538" y="2643182"/>
            <a:ext cx="6775361" cy="3929090"/>
          </a:xfr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latin typeface="Arno Pro" pitchFamily="18" charset="0"/>
              </a:rPr>
              <a:t>Знаете ли вы, что…</a:t>
            </a:r>
            <a:endParaRPr lang="ru-RU" dirty="0">
              <a:latin typeface="Arno Pro" pitchFamily="18" charset="0"/>
            </a:endParaRPr>
          </a:p>
        </p:txBody>
      </p:sp>
      <p:pic>
        <p:nvPicPr>
          <p:cNvPr id="4" name="Содержимое 3" descr="benzo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3108" y="857232"/>
            <a:ext cx="3857652" cy="5632534"/>
          </a:xfrm>
        </p:spPr>
      </p:pic>
      <p:sp>
        <p:nvSpPr>
          <p:cNvPr id="5" name="Прямоугольник 4"/>
          <p:cNvSpPr/>
          <p:nvPr/>
        </p:nvSpPr>
        <p:spPr>
          <a:xfrm>
            <a:off x="6286512" y="1571612"/>
            <a:ext cx="2643206" cy="1000132"/>
          </a:xfrm>
          <a:prstGeom prst="rect">
            <a:avLst/>
          </a:prstGeom>
          <a:noFill/>
          <a:ln w="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В городе Курске поставлен памятник бензолу…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med">
    <p:wheel spokes="8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no Pro" pitchFamily="18" charset="0"/>
              </a:rPr>
              <a:t>Литература</a:t>
            </a:r>
            <a:endParaRPr lang="ru-RU" dirty="0">
              <a:latin typeface="Arno Pro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 smtClean="0">
                <a:hlinkClick r:id="rId2"/>
              </a:rPr>
              <a:t>http://old.aquaexpert.ru/news/?t=9&amp;id=728</a:t>
            </a:r>
            <a:r>
              <a:rPr lang="ru-RU" dirty="0" smtClean="0"/>
              <a:t>     (Бензол в газированной воде)</a:t>
            </a:r>
          </a:p>
          <a:p>
            <a:pPr lvl="0"/>
            <a:r>
              <a:rPr lang="en-US" dirty="0" smtClean="0">
                <a:solidFill>
                  <a:srgbClr val="FF9900"/>
                </a:solidFill>
              </a:rPr>
              <a:t>h</a:t>
            </a:r>
            <a:r>
              <a:rPr lang="ru-RU" dirty="0" err="1" smtClean="0">
                <a:solidFill>
                  <a:srgbClr val="FF9900"/>
                </a:solidFill>
              </a:rPr>
              <a:t>ttp</a:t>
            </a:r>
            <a:r>
              <a:rPr lang="ru-RU" dirty="0" smtClean="0">
                <a:solidFill>
                  <a:srgbClr val="FF9900"/>
                </a:solidFill>
              </a:rPr>
              <a:t>://www.3dnews.ru/</a:t>
            </a:r>
            <a:r>
              <a:rPr lang="ru-RU" dirty="0" err="1" smtClean="0">
                <a:solidFill>
                  <a:srgbClr val="FF9900"/>
                </a:solidFill>
              </a:rPr>
              <a:t>news</a:t>
            </a:r>
            <a:r>
              <a:rPr lang="ru-RU" dirty="0" smtClean="0">
                <a:solidFill>
                  <a:srgbClr val="FF9900"/>
                </a:solidFill>
              </a:rPr>
              <a:t>/</a:t>
            </a:r>
            <a:r>
              <a:rPr lang="ru-RU" dirty="0" err="1" smtClean="0">
                <a:solidFill>
                  <a:srgbClr val="FF9900"/>
                </a:solidFill>
              </a:rPr>
              <a:t>sozdan_pervii_v_mire_tranzistor_iz_odnoi_molekuli</a:t>
            </a:r>
            <a:r>
              <a:rPr lang="ru-RU" dirty="0" smtClean="0">
                <a:solidFill>
                  <a:srgbClr val="FF9900"/>
                </a:solidFill>
              </a:rPr>
              <a:t>/ </a:t>
            </a:r>
            <a:r>
              <a:rPr lang="ru-RU" dirty="0" smtClean="0"/>
              <a:t>( молекула бензола ведёт себя как кремниевый  транзистор)</a:t>
            </a:r>
          </a:p>
          <a:p>
            <a:pPr lvl="0"/>
            <a:r>
              <a:rPr lang="ru-RU" u="sng" dirty="0" smtClean="0">
                <a:hlinkClick r:id="rId3"/>
              </a:rPr>
              <a:t>http://bse.sci-lib.com/article109327.html</a:t>
            </a:r>
            <a:r>
              <a:rPr lang="ru-RU" dirty="0" smtClean="0"/>
              <a:t> (большая советская энциклопедия)</a:t>
            </a:r>
          </a:p>
          <a:p>
            <a:pPr lvl="0"/>
            <a:r>
              <a:rPr lang="ru-RU" u="sng" dirty="0" smtClean="0">
                <a:hlinkClick r:id="rId4"/>
              </a:rPr>
              <a:t>http://ru.wikipedia.org/wiki/%D0%91%D0%B5%D0%BD%D0%B7%D0%BE%D0%BB</a:t>
            </a:r>
            <a:r>
              <a:rPr lang="ru-RU" dirty="0" smtClean="0"/>
              <a:t> (</a:t>
            </a:r>
            <a:r>
              <a:rPr lang="ru-RU" dirty="0" err="1" smtClean="0"/>
              <a:t>Википедия</a:t>
            </a:r>
            <a:r>
              <a:rPr lang="ru-RU" dirty="0" smtClean="0"/>
              <a:t>)</a:t>
            </a:r>
          </a:p>
          <a:p>
            <a:pPr lvl="0"/>
            <a:r>
              <a:rPr lang="ru-RU" u="sng" dirty="0" smtClean="0">
                <a:hlinkClick r:id="rId5"/>
              </a:rPr>
              <a:t>http://www.xumuk.ru/encyklopedia/524.html</a:t>
            </a:r>
            <a:r>
              <a:rPr lang="ru-RU" dirty="0" smtClean="0"/>
              <a:t> (Химик - сайт  о химии)</a:t>
            </a:r>
          </a:p>
          <a:p>
            <a:pPr lvl="0"/>
            <a:r>
              <a:rPr lang="en-US" dirty="0" smtClean="0">
                <a:solidFill>
                  <a:srgbClr val="FF9900"/>
                </a:solidFill>
              </a:rPr>
              <a:t>http://files.school-collection.edu.ru/dlrstore/41d15ff3-ff88-8bb8-20b3-9b674584fed6/index.htm</a:t>
            </a:r>
            <a:r>
              <a:rPr lang="ru-RU" dirty="0" smtClean="0"/>
              <a:t> (центр образовательных ресурсов)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Arno Pro" pitchFamily="18" charset="0"/>
              </a:rPr>
              <a:t>Тест</a:t>
            </a:r>
            <a:endParaRPr lang="ru-RU" b="1" dirty="0">
              <a:latin typeface="Arno Pro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latin typeface="Arno Pro" pitchFamily="18" charset="0"/>
              </a:rPr>
              <a:t>Ответы на тестовые задания: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latin typeface="Arno Pro" pitchFamily="18" charset="0"/>
              </a:rPr>
              <a:t>1 – вариант </a:t>
            </a:r>
            <a:r>
              <a:rPr lang="ru-RU" dirty="0" smtClean="0"/>
              <a:t>:    </a:t>
            </a:r>
            <a:r>
              <a:rPr lang="ru-RU" sz="7200" dirty="0" smtClean="0">
                <a:solidFill>
                  <a:srgbClr val="7030A0"/>
                </a:solidFill>
              </a:rPr>
              <a:t>2,4,5,7,10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>
                <a:latin typeface="Arno Pro" pitchFamily="18" charset="0"/>
              </a:rPr>
              <a:t>2 – вариант </a:t>
            </a:r>
            <a:r>
              <a:rPr lang="ru-RU" dirty="0" smtClean="0"/>
              <a:t>:    </a:t>
            </a:r>
            <a:r>
              <a:rPr lang="ru-RU" sz="7200" dirty="0" smtClean="0"/>
              <a:t>1,2,5,8,10</a:t>
            </a:r>
            <a:endParaRPr lang="ru-RU" sz="7200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Arno Pro" pitchFamily="18" charset="0"/>
              </a:rPr>
              <a:t>Бензол</a:t>
            </a:r>
            <a:endParaRPr lang="ru-RU" b="1" dirty="0">
              <a:latin typeface="Arno Pro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Бензол</a:t>
            </a:r>
            <a:r>
              <a:rPr lang="ru-RU" dirty="0" smtClean="0"/>
              <a:t> открыт М. </a:t>
            </a:r>
            <a:r>
              <a:rPr lang="ru-RU" i="1" u="sng" dirty="0" smtClean="0">
                <a:hlinkClick r:id="rId2" tooltip="Фарадеем"/>
              </a:rPr>
              <a:t>Фарадеем</a:t>
            </a:r>
            <a:r>
              <a:rPr lang="ru-RU" dirty="0" smtClean="0"/>
              <a:t>. (1825), который выделил его из жидкого конденсата светильного газа; </a:t>
            </a:r>
          </a:p>
          <a:p>
            <a:r>
              <a:rPr lang="ru-RU" dirty="0" smtClean="0"/>
              <a:t>в чистом виде </a:t>
            </a:r>
            <a:r>
              <a:rPr lang="ru-RU" b="1" dirty="0" smtClean="0"/>
              <a:t>Бензол</a:t>
            </a:r>
            <a:r>
              <a:rPr lang="ru-RU" dirty="0" smtClean="0"/>
              <a:t> получен в 1833 Э. </a:t>
            </a:r>
            <a:r>
              <a:rPr lang="ru-RU" i="1" u="sng" dirty="0" err="1" smtClean="0">
                <a:hlinkClick r:id="rId3" tooltip="Мичерлихом"/>
              </a:rPr>
              <a:t>Мичерлихом</a:t>
            </a:r>
            <a:r>
              <a:rPr lang="ru-RU" dirty="0" smtClean="0"/>
              <a:t>, сухой перегонкой </a:t>
            </a:r>
            <a:r>
              <a:rPr lang="ru-RU" u="sng" dirty="0" smtClean="0">
                <a:solidFill>
                  <a:srgbClr val="7030A0"/>
                </a:solidFill>
                <a:hlinkClick r:id="rId4" tooltip="Calcium"/>
              </a:rPr>
              <a:t>кальциевой</a:t>
            </a:r>
            <a:r>
              <a:rPr lang="ru-RU" u="sng" dirty="0" smtClean="0">
                <a:solidFill>
                  <a:srgbClr val="7030A0"/>
                </a:solidFill>
              </a:rPr>
              <a:t> </a:t>
            </a:r>
            <a:r>
              <a:rPr lang="ru-RU" dirty="0" smtClean="0"/>
              <a:t>соли бензойной кислоты (отсюда название).</a:t>
            </a:r>
          </a:p>
          <a:p>
            <a:pPr>
              <a:buNone/>
            </a:pPr>
            <a:r>
              <a:rPr lang="ru-RU" dirty="0" smtClean="0"/>
              <a:t>                    (Большая советская Энциклопедия)</a:t>
            </a:r>
            <a:endParaRPr lang="ru-RU" dirty="0"/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smtClean="0">
                <a:solidFill>
                  <a:srgbClr val="7030A0"/>
                </a:solidFill>
                <a:latin typeface="Arno Pro" pitchFamily="18" charset="0"/>
              </a:rPr>
              <a:t>                </a:t>
            </a:r>
            <a:r>
              <a:rPr lang="ru-RU" sz="40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План изучения тем</a:t>
            </a:r>
            <a:r>
              <a:rPr lang="ru-RU" sz="4000" b="1" dirty="0" smtClean="0">
                <a:solidFill>
                  <a:srgbClr val="7030A0"/>
                </a:solidFill>
                <a:latin typeface="Arno Pro" pitchFamily="18" charset="0"/>
              </a:rPr>
              <a:t>ы</a:t>
            </a:r>
            <a:endParaRPr lang="ru-RU" sz="4000" b="1" dirty="0">
              <a:solidFill>
                <a:srgbClr val="7030A0"/>
              </a:solidFill>
              <a:latin typeface="Arno Pro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714488"/>
            <a:ext cx="7443782" cy="4740277"/>
          </a:xfrm>
        </p:spPr>
        <p:txBody>
          <a:bodyPr/>
          <a:lstStyle/>
          <a:p>
            <a:r>
              <a:rPr lang="ru-RU" dirty="0" smtClean="0">
                <a:solidFill>
                  <a:srgbClr val="7030A0"/>
                </a:solidFill>
                <a:latin typeface="Arno Pro" pitchFamily="18" charset="0"/>
              </a:rPr>
              <a:t>Выведение формулы бензола</a:t>
            </a:r>
          </a:p>
          <a:p>
            <a:r>
              <a:rPr lang="ru-RU" dirty="0" smtClean="0">
                <a:solidFill>
                  <a:srgbClr val="7030A0"/>
                </a:solidFill>
                <a:latin typeface="Arno Pro" pitchFamily="18" charset="0"/>
              </a:rPr>
              <a:t>Строение молекулы бензола</a:t>
            </a:r>
          </a:p>
          <a:p>
            <a:r>
              <a:rPr lang="ru-RU" dirty="0" smtClean="0">
                <a:solidFill>
                  <a:srgbClr val="7030A0"/>
                </a:solidFill>
                <a:latin typeface="Arno Pro" pitchFamily="18" charset="0"/>
              </a:rPr>
              <a:t>Гомологический ряд бензола. Изомерия и номенклатура</a:t>
            </a:r>
          </a:p>
          <a:p>
            <a:r>
              <a:rPr lang="ru-RU" dirty="0" smtClean="0">
                <a:solidFill>
                  <a:srgbClr val="7030A0"/>
                </a:solidFill>
                <a:latin typeface="Arno Pro" pitchFamily="18" charset="0"/>
              </a:rPr>
              <a:t>Получение</a:t>
            </a:r>
          </a:p>
          <a:p>
            <a:r>
              <a:rPr lang="ru-RU" dirty="0" smtClean="0">
                <a:solidFill>
                  <a:srgbClr val="7030A0"/>
                </a:solidFill>
                <a:latin typeface="Arno Pro" pitchFamily="18" charset="0"/>
              </a:rPr>
              <a:t>Физические свойства</a:t>
            </a:r>
            <a:endParaRPr lang="ru-RU" dirty="0">
              <a:solidFill>
                <a:srgbClr val="7030A0"/>
              </a:solidFill>
              <a:latin typeface="Arno Pro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285720" y="928670"/>
            <a:ext cx="8229600" cy="1143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no Pro" pitchFamily="18" charset="0"/>
                <a:ea typeface="+mj-ea"/>
                <a:cs typeface="+mj-cs"/>
              </a:rPr>
              <a:t> </a:t>
            </a:r>
          </a:p>
        </p:txBody>
      </p:sp>
      <p:pic>
        <p:nvPicPr>
          <p:cNvPr id="5" name="Рисунок 4" descr="0b0f33b51db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58082" y="214290"/>
            <a:ext cx="952500" cy="11430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2560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latin typeface="Arno Pro" pitchFamily="18" charset="0"/>
              </a:rPr>
              <a:t>       </a:t>
            </a: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Выведение  молекулярной </a:t>
            </a:r>
            <a:b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</a:br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формулы  бензола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 Pro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785926"/>
            <a:ext cx="8229600" cy="3000396"/>
          </a:xfrm>
        </p:spPr>
        <p:txBody>
          <a:bodyPr>
            <a:normAutofit lnSpcReduction="10000"/>
          </a:bodyPr>
          <a:lstStyle/>
          <a:p>
            <a:r>
              <a:rPr lang="ru-RU" sz="2800" dirty="0" smtClean="0">
                <a:solidFill>
                  <a:srgbClr val="7030A0"/>
                </a:solidFill>
                <a:latin typeface="Arno Pro" pitchFamily="18" charset="0"/>
              </a:rPr>
              <a:t>Экспериментальные данные показывают, что в молекуле бензола массовая доля углерода составляет 92,3%, относительная плотность паров его по водороду равна 39.</a:t>
            </a:r>
          </a:p>
          <a:p>
            <a:pPr>
              <a:spcBef>
                <a:spcPts val="0"/>
              </a:spcBef>
              <a:buNone/>
            </a:pPr>
            <a:r>
              <a:rPr lang="ru-RU" sz="80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      </a:t>
            </a:r>
            <a:endParaRPr lang="ru-RU" sz="8000" baseline="-25000" dirty="0">
              <a:solidFill>
                <a:srgbClr val="7030A0"/>
              </a:solidFill>
              <a:latin typeface="Arno Pro" pitchFamily="18" charset="0"/>
            </a:endParaRPr>
          </a:p>
        </p:txBody>
      </p:sp>
      <p:pic>
        <p:nvPicPr>
          <p:cNvPr id="4" name="Рисунок 3" descr="5147001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642918"/>
            <a:ext cx="1285875" cy="104775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428596" y="5132398"/>
            <a:ext cx="8229600" cy="17256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no Pro" pitchFamily="18" charset="0"/>
                <a:ea typeface="+mj-ea"/>
                <a:cs typeface="+mj-cs"/>
              </a:rPr>
              <a:t>      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1142976" y="3571876"/>
            <a:ext cx="3348000" cy="3024000"/>
          </a:xfrm>
          <a:prstGeom prst="hexagon">
            <a:avLst/>
          </a:prstGeom>
          <a:ln>
            <a:solidFill>
              <a:srgbClr val="7030A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lvl="0" algn="ctr">
              <a:spcBef>
                <a:spcPct val="0"/>
              </a:spcBef>
            </a:pPr>
            <a:r>
              <a:rPr kumimoji="0" lang="ru-RU" sz="8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Arno Pro" pitchFamily="18" charset="0"/>
                <a:ea typeface="+mj-ea"/>
                <a:cs typeface="+mj-cs"/>
              </a:rPr>
              <a:t>       </a:t>
            </a:r>
            <a:r>
              <a:rPr lang="ru-RU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</a:t>
            </a:r>
            <a:r>
              <a:rPr lang="ru-RU" sz="80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</a:t>
            </a:r>
            <a:r>
              <a:rPr lang="ru-RU" sz="8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</a:t>
            </a:r>
            <a:r>
              <a:rPr lang="ru-RU" sz="80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6</a:t>
            </a:r>
            <a:endParaRPr kumimoji="0" lang="ru-RU" sz="8000" b="1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Arno Pro" pitchFamily="18" charset="0"/>
              <a:ea typeface="+mj-ea"/>
              <a:cs typeface="+mj-cs"/>
            </a:endParaRPr>
          </a:p>
        </p:txBody>
      </p:sp>
      <p:sp>
        <p:nvSpPr>
          <p:cNvPr id="7" name="Шестиугольник 6"/>
          <p:cNvSpPr/>
          <p:nvPr/>
        </p:nvSpPr>
        <p:spPr>
          <a:xfrm>
            <a:off x="5143504" y="3643314"/>
            <a:ext cx="3429024" cy="2914664"/>
          </a:xfrm>
          <a:prstGeom prst="hexagon">
            <a:avLst/>
          </a:prstGeom>
          <a:ln>
            <a:solidFill>
              <a:srgbClr val="7030A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</a:t>
            </a:r>
            <a:r>
              <a:rPr lang="en-US" sz="48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</a:t>
            </a:r>
            <a:r>
              <a:rPr lang="ru-RU" sz="4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</a:t>
            </a:r>
            <a:r>
              <a:rPr lang="ru-RU" sz="48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2</a:t>
            </a:r>
            <a:r>
              <a:rPr lang="en-US" sz="4800" b="1" baseline="-250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n-6</a:t>
            </a:r>
            <a:endParaRPr lang="ru-RU" sz="4800" b="1" baseline="-250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tx1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no Pro" pitchFamily="18" charset="0"/>
              </a:rPr>
              <a:t>Оформление в тетради</a:t>
            </a:r>
            <a:endParaRPr lang="ru-RU" dirty="0">
              <a:latin typeface="Arno Pro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571612"/>
            <a:ext cx="3543296" cy="2043114"/>
          </a:xfrm>
        </p:spPr>
        <p:txBody>
          <a:bodyPr/>
          <a:lstStyle/>
          <a:p>
            <a:r>
              <a:rPr lang="ru-RU" dirty="0" smtClean="0"/>
              <a:t>Гомологи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500430" y="3071810"/>
            <a:ext cx="1500198" cy="1428760"/>
          </a:xfrm>
          <a:prstGeom prst="ellipse">
            <a:avLst/>
          </a:prstGeom>
          <a:solidFill>
            <a:schemeClr val="accent5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Бензол</a:t>
            </a:r>
          </a:p>
          <a:p>
            <a:pPr algn="ctr"/>
            <a:r>
              <a:rPr lang="ru-RU" sz="2000" b="1" dirty="0" smtClean="0"/>
              <a:t>С</a:t>
            </a:r>
            <a:r>
              <a:rPr lang="ru-RU" sz="2000" b="1" baseline="-25000" dirty="0" smtClean="0"/>
              <a:t>6</a:t>
            </a:r>
            <a:r>
              <a:rPr lang="ru-RU" sz="2000" b="1" dirty="0" smtClean="0"/>
              <a:t>Н</a:t>
            </a:r>
            <a:r>
              <a:rPr lang="ru-RU" sz="2000" b="1" baseline="-25000" dirty="0" smtClean="0"/>
              <a:t>6</a:t>
            </a:r>
            <a:endParaRPr lang="ru-RU" sz="2000" b="1" baseline="-25000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3357554" y="2071678"/>
            <a:ext cx="1857388" cy="1588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3214678" y="5643578"/>
            <a:ext cx="2143140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072066" y="3786190"/>
            <a:ext cx="328614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00034" y="3714752"/>
            <a:ext cx="2928958" cy="158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одержимое 2"/>
          <p:cNvSpPr txBox="1">
            <a:spLocks/>
          </p:cNvSpPr>
          <p:nvPr/>
        </p:nvSpPr>
        <p:spPr>
          <a:xfrm>
            <a:off x="500034" y="1500174"/>
            <a:ext cx="3543296" cy="20431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dirty="0" smtClean="0"/>
              <a:t>Формулы, строение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Содержимое 2"/>
          <p:cNvSpPr txBox="1">
            <a:spLocks/>
          </p:cNvSpPr>
          <p:nvPr/>
        </p:nvSpPr>
        <p:spPr>
          <a:xfrm>
            <a:off x="4786314" y="4143380"/>
            <a:ext cx="3543296" cy="20431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dirty="0" smtClean="0"/>
              <a:t>Физические свойства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Содержимое 2"/>
          <p:cNvSpPr txBox="1">
            <a:spLocks/>
          </p:cNvSpPr>
          <p:nvPr/>
        </p:nvSpPr>
        <p:spPr>
          <a:xfrm>
            <a:off x="500034" y="4000504"/>
            <a:ext cx="3543296" cy="20431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3200" dirty="0" smtClean="0"/>
              <a:t>Получение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Строение молекулы бензола</a:t>
            </a:r>
            <a:endParaRPr lang="ru-RU" sz="36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 Pro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229600" cy="2357454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Arno Pro" pitchFamily="18" charset="0"/>
              </a:rPr>
              <a:t>Экспериментально подтверждено, что к каждой молекуле бензола присоединяется три молекулы водорода и образуется циклогексан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dirty="0" smtClean="0"/>
              <a:t>                       </a:t>
            </a:r>
            <a:endParaRPr lang="ru-RU" dirty="0"/>
          </a:p>
        </p:txBody>
      </p:sp>
      <p:graphicFrame>
        <p:nvGraphicFramePr>
          <p:cNvPr id="14" name="Схема 13"/>
          <p:cNvGraphicFramePr/>
          <p:nvPr/>
        </p:nvGraphicFramePr>
        <p:xfrm>
          <a:off x="285720" y="2786058"/>
          <a:ext cx="8229600" cy="21431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16" name="Рисунок 15" descr="cyhexRep.gif"/>
          <p:cNvPicPr>
            <a:picLocks noChangeAspect="1"/>
          </p:cNvPicPr>
          <p:nvPr/>
        </p:nvPicPr>
        <p:blipFill>
          <a:blip r:embed="rId7" cstate="print"/>
          <a:srcRect l="52226"/>
          <a:stretch>
            <a:fillRect/>
          </a:stretch>
        </p:blipFill>
        <p:spPr>
          <a:xfrm>
            <a:off x="6929454" y="3143248"/>
            <a:ext cx="1251300" cy="1304925"/>
          </a:xfrm>
          <a:prstGeom prst="rect">
            <a:avLst/>
          </a:prstGeom>
        </p:spPr>
      </p:pic>
      <p:sp>
        <p:nvSpPr>
          <p:cNvPr id="18" name="Содержимое 2"/>
          <p:cNvSpPr txBox="1">
            <a:spLocks/>
          </p:cNvSpPr>
          <p:nvPr/>
        </p:nvSpPr>
        <p:spPr>
          <a:xfrm>
            <a:off x="214282" y="5143512"/>
            <a:ext cx="8229600" cy="1571636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ru-RU" sz="3200" b="1" dirty="0" smtClean="0">
              <a:solidFill>
                <a:srgbClr val="7030A0"/>
              </a:solidFill>
              <a:latin typeface="Arno Pro" pitchFamily="18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ru-RU" sz="5100" b="1" dirty="0" smtClean="0">
                <a:solidFill>
                  <a:srgbClr val="7030A0"/>
                </a:solidFill>
                <a:latin typeface="Arno Pro" pitchFamily="18" charset="0"/>
              </a:rPr>
              <a:t>Вывод:</a:t>
            </a:r>
            <a:r>
              <a:rPr lang="ru-RU" sz="5100" dirty="0" smtClean="0">
                <a:solidFill>
                  <a:srgbClr val="7030A0"/>
                </a:solidFill>
                <a:latin typeface="Arno Pro" pitchFamily="18" charset="0"/>
              </a:rPr>
              <a:t>   </a:t>
            </a:r>
            <a:r>
              <a:rPr lang="ru-RU" sz="4600" dirty="0" smtClean="0">
                <a:solidFill>
                  <a:srgbClr val="7030A0"/>
                </a:solidFill>
                <a:latin typeface="Arno Pro" pitchFamily="18" charset="0"/>
              </a:rPr>
              <a:t>  </a:t>
            </a:r>
            <a:r>
              <a:rPr lang="ru-RU" sz="5100" dirty="0" smtClean="0">
                <a:solidFill>
                  <a:srgbClr val="7030A0"/>
                </a:solidFill>
                <a:latin typeface="Arno Pro" pitchFamily="18" charset="0"/>
              </a:rPr>
              <a:t>бензол имеет циклическое строение </a:t>
            </a:r>
            <a:endParaRPr kumimoji="0" lang="ru-RU" sz="5100" b="0" i="0" u="none" strike="noStrike" kern="1200" cap="none" spc="0" normalizeH="0" baseline="0" noProof="0" dirty="0" smtClean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Arno Pro" pitchFamily="18" charset="0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               </a:t>
            </a: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" pitchFamily="18" charset="0"/>
              </a:rPr>
              <a:t>Структурная формула бензола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572560" cy="4900634"/>
          </a:xfrm>
        </p:spPr>
        <p:txBody>
          <a:bodyPr>
            <a:normAutofit/>
          </a:bodyPr>
          <a:lstStyle/>
          <a:p>
            <a:r>
              <a:rPr lang="ru-RU" sz="2800" dirty="0">
                <a:solidFill>
                  <a:srgbClr val="7030A0"/>
                </a:solidFill>
                <a:latin typeface="Arno Pro" pitchFamily="18" charset="0"/>
              </a:rPr>
              <a:t>Б</a:t>
            </a:r>
            <a:r>
              <a:rPr lang="ru-RU" sz="2800" dirty="0" smtClean="0">
                <a:solidFill>
                  <a:srgbClr val="7030A0"/>
                </a:solidFill>
                <a:latin typeface="Arno Pro" pitchFamily="18" charset="0"/>
              </a:rPr>
              <a:t>ыла предложена немецким ученым </a:t>
            </a:r>
            <a:r>
              <a:rPr lang="ru-RU" sz="2800" dirty="0" err="1" smtClean="0">
                <a:solidFill>
                  <a:srgbClr val="7030A0"/>
                </a:solidFill>
                <a:latin typeface="Arno Pro" pitchFamily="18" charset="0"/>
              </a:rPr>
              <a:t>А.Кекуле</a:t>
            </a:r>
            <a:r>
              <a:rPr lang="ru-RU" sz="2800" dirty="0" smtClean="0">
                <a:solidFill>
                  <a:srgbClr val="7030A0"/>
                </a:solidFill>
                <a:latin typeface="Arno Pro" pitchFamily="18" charset="0"/>
              </a:rPr>
              <a:t> в 1865 году</a:t>
            </a:r>
          </a:p>
          <a:p>
            <a:endParaRPr lang="ru-RU" sz="2800" dirty="0">
              <a:solidFill>
                <a:srgbClr val="7030A0"/>
              </a:solidFill>
              <a:latin typeface="Arno Pro" pitchFamily="18" charset="0"/>
            </a:endParaRPr>
          </a:p>
          <a:p>
            <a:endParaRPr lang="ru-RU" sz="2800" dirty="0" smtClean="0">
              <a:solidFill>
                <a:srgbClr val="7030A0"/>
              </a:solidFill>
              <a:latin typeface="Arno Pro" pitchFamily="18" charset="0"/>
            </a:endParaRPr>
          </a:p>
          <a:p>
            <a:endParaRPr lang="ru-RU" sz="2800" dirty="0">
              <a:solidFill>
                <a:srgbClr val="7030A0"/>
              </a:solidFill>
              <a:latin typeface="Arno Pro" pitchFamily="18" charset="0"/>
            </a:endParaRPr>
          </a:p>
          <a:p>
            <a:endParaRPr lang="ru-RU" sz="2800" dirty="0" smtClean="0">
              <a:solidFill>
                <a:srgbClr val="7030A0"/>
              </a:solidFill>
              <a:latin typeface="Arno Pro" pitchFamily="18" charset="0"/>
            </a:endParaRPr>
          </a:p>
          <a:p>
            <a:endParaRPr lang="ru-RU" sz="2800" dirty="0">
              <a:solidFill>
                <a:srgbClr val="7030A0"/>
              </a:solidFill>
              <a:latin typeface="Arno Pro" pitchFamily="18" charset="0"/>
            </a:endParaRPr>
          </a:p>
          <a:p>
            <a:pPr>
              <a:buNone/>
            </a:pPr>
            <a:endParaRPr lang="ru-RU" sz="2800" dirty="0" smtClean="0">
              <a:solidFill>
                <a:srgbClr val="7030A0"/>
              </a:solidFill>
              <a:latin typeface="Arno Pro" pitchFamily="18" charset="0"/>
            </a:endParaRP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rgbClr val="7030A0"/>
                </a:solidFill>
                <a:latin typeface="Arno Pro" pitchFamily="18" charset="0"/>
              </a:rPr>
              <a:t>     Но бензол не взаимодействует с бромной водой и</a:t>
            </a:r>
          </a:p>
          <a:p>
            <a:pPr>
              <a:spcBef>
                <a:spcPts val="0"/>
              </a:spcBef>
              <a:buNone/>
            </a:pPr>
            <a:r>
              <a:rPr lang="ru-RU" sz="2800" dirty="0">
                <a:solidFill>
                  <a:srgbClr val="7030A0"/>
                </a:solidFill>
                <a:latin typeface="Arno Pro" pitchFamily="18" charset="0"/>
              </a:rPr>
              <a:t> </a:t>
            </a:r>
            <a:r>
              <a:rPr lang="ru-RU" sz="2800" dirty="0" smtClean="0">
                <a:solidFill>
                  <a:srgbClr val="7030A0"/>
                </a:solidFill>
                <a:latin typeface="Arno Pro" pitchFamily="18" charset="0"/>
              </a:rPr>
              <a:t>         раствором перманганата калия!</a:t>
            </a:r>
          </a:p>
          <a:p>
            <a:pPr>
              <a:buNone/>
            </a:pPr>
            <a:endParaRPr lang="ru-RU" sz="2800" dirty="0">
              <a:solidFill>
                <a:srgbClr val="7030A0"/>
              </a:solidFill>
              <a:latin typeface="Arno Pro" pitchFamily="18" charset="0"/>
            </a:endParaRPr>
          </a:p>
          <a:p>
            <a:pPr>
              <a:buNone/>
            </a:pPr>
            <a:endParaRPr lang="ru-RU" sz="2800" dirty="0" smtClean="0">
              <a:solidFill>
                <a:srgbClr val="7030A0"/>
              </a:solidFill>
              <a:latin typeface="Arno Pro" pitchFamily="18" charset="0"/>
            </a:endParaRPr>
          </a:p>
          <a:p>
            <a:endParaRPr lang="ru-RU" sz="2800" dirty="0">
              <a:solidFill>
                <a:srgbClr val="7030A0"/>
              </a:solidFill>
              <a:latin typeface="Arno Pro" pitchFamily="18" charset="0"/>
            </a:endParaRPr>
          </a:p>
        </p:txBody>
      </p:sp>
      <p:pic>
        <p:nvPicPr>
          <p:cNvPr id="4" name="Рисунок 3" descr="Benz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7620" y="2000240"/>
            <a:ext cx="2841014" cy="3357562"/>
          </a:xfrm>
          <a:prstGeom prst="rect">
            <a:avLst/>
          </a:prstGeom>
        </p:spPr>
      </p:pic>
      <p:pic>
        <p:nvPicPr>
          <p:cNvPr id="5" name="Рисунок 4" descr="200px-Heinrich_von_Angeli_-_Friedrich_August_Kekul%C3%A9_von_Stradonitz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2910" y="2071678"/>
            <a:ext cx="1974287" cy="2714644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Arno Pro" pitchFamily="18" charset="0"/>
              </a:rPr>
              <a:t>Электронное строение бензола</a:t>
            </a:r>
            <a:endParaRPr lang="ru-RU" b="1" dirty="0">
              <a:solidFill>
                <a:srgbClr val="7030A0"/>
              </a:solidFill>
              <a:latin typeface="Arno Pro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1"/>
            <a:ext cx="8229600" cy="1428759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Исследования показали, что расстояние между центрами соседних атомов углерода в молекуле одинаковы и равны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0,140 нм, что нельзя сказать по формуле </a:t>
            </a:r>
            <a:r>
              <a:rPr lang="ru-RU" dirty="0" err="1" smtClean="0"/>
              <a:t>Кекуле</a:t>
            </a:r>
            <a:endParaRPr lang="ru-RU" dirty="0" smtClean="0"/>
          </a:p>
          <a:p>
            <a:r>
              <a:rPr lang="ru-RU" dirty="0" smtClean="0"/>
              <a:t>Атомы углерода находятся в состоянии  </a:t>
            </a:r>
            <a:r>
              <a:rPr lang="en-US" sz="4000" b="1" dirty="0" smtClean="0"/>
              <a:t>sp</a:t>
            </a:r>
            <a:r>
              <a:rPr lang="en-US" sz="4000" b="1" baseline="30000" dirty="0" smtClean="0"/>
              <a:t>2</a:t>
            </a:r>
            <a:r>
              <a:rPr lang="en-US" b="1" dirty="0" smtClean="0"/>
              <a:t>-</a:t>
            </a:r>
            <a:r>
              <a:rPr lang="ru-RU" b="1" dirty="0" smtClean="0"/>
              <a:t>гибридизации</a:t>
            </a:r>
            <a:endParaRPr lang="ru-RU" b="1" dirty="0"/>
          </a:p>
        </p:txBody>
      </p:sp>
      <p:pic>
        <p:nvPicPr>
          <p:cNvPr id="5" name="Рисунок 4" descr="66392158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2714620"/>
            <a:ext cx="5946731" cy="3929090"/>
          </a:xfrm>
          <a:prstGeom prst="rect">
            <a:avLst/>
          </a:prstGeom>
          <a:ln w="38100">
            <a:solidFill>
              <a:srgbClr val="7030A0"/>
            </a:solidFill>
          </a:ln>
        </p:spPr>
      </p:pic>
      <p:sp>
        <p:nvSpPr>
          <p:cNvPr id="6" name="Прямоугольник 5"/>
          <p:cNvSpPr/>
          <p:nvPr/>
        </p:nvSpPr>
        <p:spPr>
          <a:xfrm>
            <a:off x="571472" y="3571876"/>
            <a:ext cx="428628" cy="428628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3571876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3571876"/>
            <a:ext cx="428628" cy="42862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000232" y="3571876"/>
            <a:ext cx="428628" cy="42862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 стрелкой 10"/>
          <p:cNvCxnSpPr>
            <a:stCxn id="6" idx="2"/>
          </p:cNvCxnSpPr>
          <p:nvPr/>
        </p:nvCxnSpPr>
        <p:spPr>
          <a:xfrm rot="5400000" flipH="1">
            <a:off x="607191" y="3821909"/>
            <a:ext cx="357190" cy="1588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 flipH="1">
            <a:off x="1179489" y="3821115"/>
            <a:ext cx="357190" cy="1588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5400000" flipH="1">
            <a:off x="1608117" y="3821115"/>
            <a:ext cx="357190" cy="1588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 flipH="1">
            <a:off x="2036745" y="3821115"/>
            <a:ext cx="357190" cy="1588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Содержимое 2"/>
          <p:cNvSpPr txBox="1">
            <a:spLocks/>
          </p:cNvSpPr>
          <p:nvPr/>
        </p:nvSpPr>
        <p:spPr>
          <a:xfrm>
            <a:off x="142844" y="2857496"/>
            <a:ext cx="2500330" cy="1785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С*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>
                <a:solidFill>
                  <a:srgbClr val="000000"/>
                </a:solidFill>
              </a:rPr>
              <a:t>2</a:t>
            </a:r>
            <a:endParaRPr lang="ru-RU" sz="2800" dirty="0" smtClean="0">
              <a:solidFill>
                <a:srgbClr val="00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s         p</a:t>
            </a: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">
      <a:dk1>
        <a:srgbClr val="7030A0"/>
      </a:dk1>
      <a:lt1>
        <a:srgbClr val="ED4493"/>
      </a:lt1>
      <a:dk2>
        <a:srgbClr val="4E5B6F"/>
      </a:dk2>
      <a:lt2>
        <a:srgbClr val="D6ECFF"/>
      </a:lt2>
      <a:accent1>
        <a:srgbClr val="7FD13B"/>
      </a:accent1>
      <a:accent2>
        <a:srgbClr val="F6A1C9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941</TotalTime>
  <Words>503</Words>
  <Application>Microsoft Office PowerPoint</Application>
  <PresentationFormat>Экран (4:3)</PresentationFormat>
  <Paragraphs>129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Ароматические углеводороды. Бензол</vt:lpstr>
      <vt:lpstr>Ароматические углеводороды Название  эти углеводороды получили от первых  известных представителей этого класса, имевших приятный запах… </vt:lpstr>
      <vt:lpstr>Бензол</vt:lpstr>
      <vt:lpstr>                План изучения темы</vt:lpstr>
      <vt:lpstr>       Выведение  молекулярной  формулы  бензола</vt:lpstr>
      <vt:lpstr>Оформление в тетради</vt:lpstr>
      <vt:lpstr>Строение молекулы бензола</vt:lpstr>
      <vt:lpstr>Структурная формула бензола </vt:lpstr>
      <vt:lpstr>Электронное строение бензола</vt:lpstr>
      <vt:lpstr>Электронное строение бензола</vt:lpstr>
      <vt:lpstr>             Обобщение</vt:lpstr>
      <vt:lpstr>Формулы бензола</vt:lpstr>
      <vt:lpstr>Гомологи бензола</vt:lpstr>
      <vt:lpstr>Презентация PowerPoint</vt:lpstr>
      <vt:lpstr>Презентация PowerPoint</vt:lpstr>
      <vt:lpstr>Получение бензола</vt:lpstr>
      <vt:lpstr>Реакции получения ароматических углеводородов</vt:lpstr>
      <vt:lpstr>Физические свойства бензола</vt:lpstr>
      <vt:lpstr>Осторожно, бензол!</vt:lpstr>
      <vt:lpstr>Знаете ли вы, что…</vt:lpstr>
      <vt:lpstr>Применение бензола</vt:lpstr>
      <vt:lpstr>Знаете ли вы, что…</vt:lpstr>
      <vt:lpstr>Литература</vt:lpstr>
      <vt:lpstr>Тест</vt:lpstr>
    </vt:vector>
  </TitlesOfParts>
  <Company>ДОМ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Ароматические углеводороды</dc:title>
  <dc:creator>МАМА</dc:creator>
  <cp:lastModifiedBy>Пользователь</cp:lastModifiedBy>
  <cp:revision>106</cp:revision>
  <dcterms:created xsi:type="dcterms:W3CDTF">2010-11-02T17:31:25Z</dcterms:created>
  <dcterms:modified xsi:type="dcterms:W3CDTF">2014-01-07T09:39:45Z</dcterms:modified>
</cp:coreProperties>
</file>