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0" r:id="rId3"/>
    <p:sldId id="257" r:id="rId4"/>
    <p:sldId id="258" r:id="rId5"/>
    <p:sldId id="259" r:id="rId6"/>
    <p:sldId id="260" r:id="rId7"/>
    <p:sldId id="272" r:id="rId8"/>
    <p:sldId id="271" r:id="rId9"/>
    <p:sldId id="273" r:id="rId10"/>
    <p:sldId id="261" r:id="rId11"/>
    <p:sldId id="262" r:id="rId12"/>
    <p:sldId id="263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4581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551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66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1411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44159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387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5340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1895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74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399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0207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2507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28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2475706"/>
          </a:xfrm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chemeClr val="accent4">
                    <a:lumMod val="50000"/>
                  </a:schemeClr>
                </a:solidFill>
              </a:rPr>
              <a:t>Сибирская язва</a:t>
            </a:r>
            <a:endParaRPr lang="ru-RU" sz="80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3307432"/>
            <a:ext cx="6400800" cy="2281808"/>
          </a:xfrm>
        </p:spPr>
        <p:txBody>
          <a:bodyPr/>
          <a:lstStyle/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Клинические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проявления(фото)</a:t>
            </a:r>
            <a:endParaRPr lang="ru-RU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Меры предосторожности</a:t>
            </a:r>
          </a:p>
          <a:p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Лечение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796136" y="5445224"/>
            <a:ext cx="28803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Выполнила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Кулибабина Е.А.</a:t>
            </a: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Врач-инфекционист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738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Проявления сибирской язвы на лице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44824"/>
            <a:ext cx="3895725" cy="3895725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916832"/>
            <a:ext cx="3810000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4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Цикл развития  спор сибирской язвы у животных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7" y="1556792"/>
            <a:ext cx="7056784" cy="4392488"/>
          </a:xfrm>
        </p:spPr>
      </p:pic>
    </p:spTree>
    <p:extLst>
      <p:ext uri="{BB962C8B-B14F-4D97-AF65-F5344CB8AC3E}">
        <p14:creationId xmlns:p14="http://schemas.microsoft.com/office/powerpoint/2010/main" val="62904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Сибирская язва у животных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1988840"/>
            <a:ext cx="5112568" cy="3474541"/>
          </a:xfrm>
        </p:spPr>
      </p:pic>
    </p:spTree>
    <p:extLst>
      <p:ext uri="{BB962C8B-B14F-4D97-AF65-F5344CB8AC3E}">
        <p14:creationId xmlns:p14="http://schemas.microsoft.com/office/powerpoint/2010/main" val="205894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Диагностика и профилактика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2495" y="1412776"/>
            <a:ext cx="5079010" cy="4896544"/>
          </a:xfrm>
        </p:spPr>
      </p:pic>
    </p:spTree>
    <p:extLst>
      <p:ext uri="{BB962C8B-B14F-4D97-AF65-F5344CB8AC3E}">
        <p14:creationId xmlns:p14="http://schemas.microsoft.com/office/powerpoint/2010/main" val="4073519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692696"/>
            <a:ext cx="4824536" cy="5433467"/>
          </a:xfrm>
        </p:spPr>
      </p:pic>
    </p:spTree>
    <p:extLst>
      <p:ext uri="{BB962C8B-B14F-4D97-AF65-F5344CB8AC3E}">
        <p14:creationId xmlns:p14="http://schemas.microsoft.com/office/powerpoint/2010/main" val="323506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Лечение сибирской язвы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 fontScale="47500" lnSpcReduction="20000"/>
          </a:bodyPr>
          <a:lstStyle/>
          <a:p>
            <a:endParaRPr lang="ru-RU" dirty="0"/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Лечение комплексное, состоящее из этиотропной, патогенетической и симптоматической терапий. Также необходимо соблюдение постельного режима на период заболевания и соблюдение лечебного питания – стол №13, а при тяжёлых случаях переходят на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энтерально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-парентеральное питание (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т.е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частично обычное кормление, а частично - внутривенно-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капельно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).</a:t>
            </a: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1. Этиотропная терапия направлена на уничтожение возбудителя, с применением таких препаратов как: ампициллин,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доксициклин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рифампицин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пефлоксацин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r>
              <a:rPr lang="ru-RU" b="1" dirty="0" err="1" smtClean="0">
                <a:solidFill>
                  <a:schemeClr val="accent4">
                    <a:lumMod val="50000"/>
                  </a:schemeClr>
                </a:solidFill>
              </a:rPr>
              <a:t>ципрофлоксацин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2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 Патогенетическая терапия заключается в ведении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противосибиреязвенного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иммуноглобулина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3. Местное лечение заключается только в обработке поражённых участков кожи растворами антисептиков. Повязки не накладывают, хирургическое лечение не применяют,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т.к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это может спровоцировать генерализацию инфекции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4. При развитии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жизниугрожающих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осложнений (ИТШ –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инфекционнотоксический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шок) применяют преднизолон (сильнейший ГКС), проводят </a:t>
            </a:r>
            <a:r>
              <a:rPr lang="ru-RU" b="1" dirty="0" err="1">
                <a:solidFill>
                  <a:schemeClr val="accent4">
                    <a:lumMod val="50000"/>
                  </a:schemeClr>
                </a:solidFill>
              </a:rPr>
              <a:t>дезинтоксикационную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терапию</a:t>
            </a:r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.</a:t>
            </a:r>
            <a:endParaRPr lang="ru-RU" b="1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59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Территории с риском возникновения сибирской язвы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600200"/>
            <a:ext cx="6408712" cy="4525963"/>
          </a:xfrm>
        </p:spPr>
      </p:pic>
    </p:spTree>
    <p:extLst>
      <p:ext uri="{BB962C8B-B14F-4D97-AF65-F5344CB8AC3E}">
        <p14:creationId xmlns:p14="http://schemas.microsoft.com/office/powerpoint/2010/main" val="3934322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chemeClr val="accent4">
                    <a:lumMod val="50000"/>
                  </a:schemeClr>
                </a:solidFill>
              </a:rPr>
              <a:t>Спасибо за внимание</a:t>
            </a: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625" y="1858169"/>
            <a:ext cx="5238750" cy="4010025"/>
          </a:xfrm>
        </p:spPr>
      </p:pic>
    </p:spTree>
    <p:extLst>
      <p:ext uri="{BB962C8B-B14F-4D97-AF65-F5344CB8AC3E}">
        <p14:creationId xmlns:p14="http://schemas.microsoft.com/office/powerpoint/2010/main" val="341481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2250479"/>
          </a:xfrm>
        </p:spPr>
        <p:txBody>
          <a:bodyPr>
            <a:noAutofit/>
          </a:bodyPr>
          <a:lstStyle/>
          <a:p>
            <a:pPr algn="ctr"/>
            <a:endParaRPr lang="ru-RU" sz="4000" b="1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endParaRPr lang="ru-RU" sz="40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Сибирская язва</a:t>
            </a:r>
          </a:p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(карбункул злокачественный, антракс) — особо опасная инфекционная болезнь сельскохозяйственных и диких животных всех видов, а также человека. Болезнь протекает молниеносно, сверхостро, остро и подостро (у овец и крупного рогатого скота), остро, подостро и ангинозно (у свиней), преимущественно в карбункулёзной форме — у человека. Характеризуется интоксикацией, развитием серозно-геморрагического воспаления кожи, лимфатических узлов и внутренних органов; протекает в кожной или септической форме (также у животных встречаются кишечная и легочная формы).</a:t>
            </a:r>
          </a:p>
        </p:txBody>
      </p:sp>
    </p:spTree>
    <p:extLst>
      <p:ext uri="{BB962C8B-B14F-4D97-AF65-F5344CB8AC3E}">
        <p14:creationId xmlns:p14="http://schemas.microsoft.com/office/powerpoint/2010/main" val="11361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Споры В</a:t>
            </a:r>
            <a:r>
              <a:rPr lang="en-US" sz="3200" b="1" dirty="0" err="1">
                <a:solidFill>
                  <a:schemeClr val="accent4">
                    <a:lumMod val="50000"/>
                  </a:schemeClr>
                </a:solidFill>
              </a:rPr>
              <a:t>acillus</a:t>
            </a:r>
            <a:r>
              <a:rPr lang="en-US" sz="32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3200" b="1" dirty="0" err="1" smtClean="0">
                <a:solidFill>
                  <a:schemeClr val="accent4">
                    <a:lumMod val="50000"/>
                  </a:schemeClr>
                </a:solidFill>
              </a:rPr>
              <a:t>anthracis</a:t>
            </a:r>
            <a:r>
              <a:rPr lang="en-US" sz="3200" b="1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под микроскопом</a:t>
            </a:r>
            <a:endParaRPr lang="ru-RU" sz="3200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9912" y="1629610"/>
            <a:ext cx="5136776" cy="4235824"/>
          </a:xfrm>
        </p:spPr>
      </p:pic>
      <p:sp>
        <p:nvSpPr>
          <p:cNvPr id="5" name="TextBox 4"/>
          <p:cNvSpPr txBox="1"/>
          <p:nvPr/>
        </p:nvSpPr>
        <p:spPr>
          <a:xfrm>
            <a:off x="460792" y="1700808"/>
            <a:ext cx="3024336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-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высокоустойчивы, выдерживают 30 мин кипячение</a:t>
            </a:r>
          </a:p>
          <a:p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-в слабых </a:t>
            </a:r>
            <a:r>
              <a:rPr lang="ru-RU" sz="2000" dirty="0" err="1" smtClean="0">
                <a:solidFill>
                  <a:schemeClr val="accent4">
                    <a:lumMod val="50000"/>
                  </a:schemeClr>
                </a:solidFill>
              </a:rPr>
              <a:t>дез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 растворах не погибают в течении 40 суток</a:t>
            </a:r>
          </a:p>
          <a:p>
            <a:endParaRPr lang="ru-RU" sz="2000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</a:rPr>
              <a:t>-в почве, воде могут сохранять жизнеспособность годами(пастбища, луга, места выпаса скота)</a:t>
            </a: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71886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Споры В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acillus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accent4">
                    <a:lumMod val="50000"/>
                  </a:schemeClr>
                </a:solidFill>
              </a:rPr>
              <a:t>anthracis</a:t>
            </a:r>
            <a:r>
              <a:rPr lang="en-US" sz="4000" b="1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4000" b="1" dirty="0">
                <a:solidFill>
                  <a:schemeClr val="accent4">
                    <a:lumMod val="50000"/>
                  </a:schemeClr>
                </a:solidFill>
              </a:rPr>
              <a:t>под микроскопом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1730504"/>
            <a:ext cx="4164005" cy="452596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734198"/>
            <a:ext cx="3672408" cy="4504495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043609" y="5917913"/>
            <a:ext cx="26642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600" dirty="0">
                <a:solidFill>
                  <a:srgbClr val="8064A2">
                    <a:lumMod val="50000"/>
                  </a:srgbClr>
                </a:solidFill>
              </a:rPr>
              <a:t>Споры увеличение </a:t>
            </a:r>
            <a:r>
              <a:rPr lang="en-US" sz="1600" dirty="0">
                <a:solidFill>
                  <a:srgbClr val="8064A2">
                    <a:lumMod val="50000"/>
                  </a:srgbClr>
                </a:solidFill>
              </a:rPr>
              <a:t>x18,300</a:t>
            </a:r>
            <a:endParaRPr lang="ru-RU" sz="1600" dirty="0">
              <a:solidFill>
                <a:srgbClr val="8064A2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259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Клинические проявления</a:t>
            </a:r>
            <a:endParaRPr lang="ru-RU" b="1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1860" y="1628800"/>
            <a:ext cx="4936564" cy="4186342"/>
          </a:xfrm>
        </p:spPr>
      </p:pic>
      <p:sp>
        <p:nvSpPr>
          <p:cNvPr id="5" name="TextBox 4"/>
          <p:cNvSpPr txBox="1"/>
          <p:nvPr/>
        </p:nvSpPr>
        <p:spPr>
          <a:xfrm>
            <a:off x="683568" y="1844824"/>
            <a:ext cx="20882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3. Первичный элемент и карбункул.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4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 Отек шеи и сибиреязвенный карбункул.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5.Образование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струпа,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рожеподобная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 краснота, пустулы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79989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chemeClr val="accent4">
                    <a:lumMod val="50000"/>
                  </a:schemeClr>
                </a:solidFill>
              </a:rPr>
              <a:t>Клинические проявления</a:t>
            </a:r>
            <a:endParaRPr lang="ru-RU" b="1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772816"/>
            <a:ext cx="3888432" cy="3672409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1844824"/>
            <a:ext cx="3888432" cy="3600400"/>
          </a:xfrm>
        </p:spPr>
      </p:pic>
    </p:spTree>
    <p:extLst>
      <p:ext uri="{BB962C8B-B14F-4D97-AF65-F5344CB8AC3E}">
        <p14:creationId xmlns:p14="http://schemas.microsoft.com/office/powerpoint/2010/main" val="3205287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340768"/>
            <a:ext cx="4038600" cy="4320480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340768"/>
            <a:ext cx="4038600" cy="4320480"/>
          </a:xfrm>
        </p:spPr>
      </p:pic>
    </p:spTree>
    <p:extLst>
      <p:ext uri="{BB962C8B-B14F-4D97-AF65-F5344CB8AC3E}">
        <p14:creationId xmlns:p14="http://schemas.microsoft.com/office/powerpoint/2010/main" val="137135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68760"/>
            <a:ext cx="3816424" cy="4176463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268760"/>
            <a:ext cx="4038600" cy="4176464"/>
          </a:xfrm>
        </p:spPr>
      </p:pic>
    </p:spTree>
    <p:extLst>
      <p:ext uri="{BB962C8B-B14F-4D97-AF65-F5344CB8AC3E}">
        <p14:creationId xmlns:p14="http://schemas.microsoft.com/office/powerpoint/2010/main" val="130438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412776"/>
            <a:ext cx="3547492" cy="38164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412776"/>
            <a:ext cx="3672408" cy="3816424"/>
          </a:xfrm>
        </p:spPr>
      </p:pic>
    </p:spTree>
    <p:extLst>
      <p:ext uri="{BB962C8B-B14F-4D97-AF65-F5344CB8AC3E}">
        <p14:creationId xmlns:p14="http://schemas.microsoft.com/office/powerpoint/2010/main" val="3530046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етка">
      <a:maj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ajorFont>
      <a:minorFont>
        <a:latin typeface="Franklin Gothic Medium"/>
        <a:ea typeface=""/>
        <a:cs typeface=""/>
        <a:font script="Jpan" typeface="HG創英角ｺﾞｼｯｸUB"/>
        <a:font script="Hang" typeface="HY견고딕"/>
        <a:font script="Hans" typeface="微软雅黑"/>
        <a:font script="Hant" typeface="微軟正黑體"/>
        <a:font script="Arab" typeface="Arial Bold"/>
        <a:font script="Hebr" typeface="Arial Bold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 Bold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</TotalTime>
  <Words>344</Words>
  <Application>Microsoft Office PowerPoint</Application>
  <PresentationFormat>Экран (4:3)</PresentationFormat>
  <Paragraphs>45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Сибирская язва</vt:lpstr>
      <vt:lpstr>Презентация PowerPoint</vt:lpstr>
      <vt:lpstr>Споры Вacillus anthracis под микроскопом</vt:lpstr>
      <vt:lpstr>Споры Вacillus anthracis под микроскопом</vt:lpstr>
      <vt:lpstr>Клинические проявления</vt:lpstr>
      <vt:lpstr>Клинические проявления</vt:lpstr>
      <vt:lpstr>Презентация PowerPoint</vt:lpstr>
      <vt:lpstr>Презентация PowerPoint</vt:lpstr>
      <vt:lpstr>Презентация PowerPoint</vt:lpstr>
      <vt:lpstr>Проявления сибирской язвы на лице</vt:lpstr>
      <vt:lpstr>Цикл развития  спор сибирской язвы у животных</vt:lpstr>
      <vt:lpstr>Сибирская язва у животных</vt:lpstr>
      <vt:lpstr>Диагностика и профилактика</vt:lpstr>
      <vt:lpstr>Презентация PowerPoint</vt:lpstr>
      <vt:lpstr>Лечение сибирской язвы</vt:lpstr>
      <vt:lpstr>Территории с риском возникновения сибирской язвы</vt:lpstr>
      <vt:lpstr>Спасибо за внимание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Сибирская язва</dc:title>
  <dc:creator>Computer 409</dc:creator>
  <cp:lastModifiedBy>Катя</cp:lastModifiedBy>
  <cp:revision>17</cp:revision>
  <dcterms:created xsi:type="dcterms:W3CDTF">2013-02-19T08:48:45Z</dcterms:created>
  <dcterms:modified xsi:type="dcterms:W3CDTF">2013-02-20T09:14:58Z</dcterms:modified>
</cp:coreProperties>
</file>