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58" r:id="rId3"/>
    <p:sldId id="291" r:id="rId4"/>
    <p:sldId id="290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3716-786F-4626-AA34-99393BD3A598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ru-RU"/>
              <a:t>Перова И. Н.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19A54-FBF7-41EC-96E8-824803F29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F7258-10FF-40A1-9208-8BBECAE374BD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5CBA-B91C-4F92-B796-913221B21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1836-70C8-4DED-9F36-E71E99A4F761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C1904-C730-4DE7-97F9-9C52D26D2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B42C5-F92D-46AB-8BD2-D8DFCEF47C56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C7636-B11A-47C9-8966-E77A9216D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EC1E-6484-442B-8BF0-24B2120C8F04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F7920-8A4E-4BD7-A752-B209FA9FE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0AC6-61E2-4752-B333-352E8DFF1070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94AAF-9D70-4B6B-A1B5-49F350BBF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9D85B-93DF-4F72-A0FF-72A074A0B86E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5175F-2BC9-4D69-9E3D-ED1C8B17A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3822-D9C7-4EFB-ABED-F141F643A93F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E9031-F3AC-4D8D-8B0A-E71C43625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EC9C1-D165-4816-8AB3-3E92186ABB41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4D51D-A8C9-44A7-AE40-3FA3D79BE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12CA8-23B0-4D8F-8049-56256E46CB1A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BC6EB-17B1-4ADA-B2A7-D7E4ACB9D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977B7-C124-4B1B-9402-0701A1D3E6E5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12712-C23E-4F5E-BA93-4F8F4D2B2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2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BEFD10-C653-4506-8EF7-F503C72A8F85}" type="datetimeFigureOut">
              <a:rPr lang="ru-RU"/>
              <a:pPr>
                <a:defRPr/>
              </a:pPr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9C4CF9-1287-437D-8040-167831646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11" Type="http://schemas.openxmlformats.org/officeDocument/2006/relationships/slide" Target="slide5.xml"/><Relationship Id="rId5" Type="http://schemas.openxmlformats.org/officeDocument/2006/relationships/image" Target="../media/image19.gif"/><Relationship Id="rId10" Type="http://schemas.openxmlformats.org/officeDocument/2006/relationships/image" Target="../media/image24.png"/><Relationship Id="rId4" Type="http://schemas.openxmlformats.org/officeDocument/2006/relationships/image" Target="../media/image18.gif"/><Relationship Id="rId9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useki/" TargetMode="External"/><Relationship Id="rId3" Type="http://schemas.openxmlformats.org/officeDocument/2006/relationships/hyperlink" Target="http://kidpix.livejournal.com/832142.html" TargetMode="External"/><Relationship Id="rId7" Type="http://schemas.openxmlformats.org/officeDocument/2006/relationships/hyperlink" Target="http://bmwpost.ru/forum/" TargetMode="External"/><Relationship Id="rId2" Type="http://schemas.openxmlformats.org/officeDocument/2006/relationships/hyperlink" Target="http://peressa2009.narod2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dic.nsf/enc_literature" TargetMode="External"/><Relationship Id="rId5" Type="http://schemas.openxmlformats.org/officeDocument/2006/relationships/hyperlink" Target="http://russiapedia.rt.com/prominent-russians/literature/ivan-krylov/" TargetMode="External"/><Relationship Id="rId4" Type="http://schemas.openxmlformats.org/officeDocument/2006/relationships/hyperlink" Target="http://ru.wikipedia.org/wiki/" TargetMode="External"/><Relationship Id="rId9" Type="http://schemas.openxmlformats.org/officeDocument/2006/relationships/hyperlink" Target="http://soba4i.ru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natureworld.ru/ivan-kryilov/151.html" TargetMode="External"/><Relationship Id="rId7" Type="http://schemas.openxmlformats.org/officeDocument/2006/relationships/hyperlink" Target="http://900igr.net/fotografii/literatura/Krylov/003-Znamenitye-basnopistsy.html" TargetMode="External"/><Relationship Id="rId2" Type="http://schemas.openxmlformats.org/officeDocument/2006/relationships/hyperlink" Target="http://arabic.rt.com/news_all_news/info/2744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tkritkareprodukzija.blogspot.ru/" TargetMode="External"/><Relationship Id="rId5" Type="http://schemas.openxmlformats.org/officeDocument/2006/relationships/hyperlink" Target="http://do.gendocs.ru/docs/index-227434.html" TargetMode="External"/><Relationship Id="rId4" Type="http://schemas.openxmlformats.org/officeDocument/2006/relationships/hyperlink" Target="http://artru.info/il/23464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eznyi.ru/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crostocker.com.ua/statyi_uroki/pic1132/" TargetMode="External"/><Relationship Id="rId5" Type="http://schemas.openxmlformats.org/officeDocument/2006/relationships/hyperlink" Target="http://diosound.ru/" TargetMode="External"/><Relationship Id="rId4" Type="http://schemas.openxmlformats.org/officeDocument/2006/relationships/hyperlink" Target="http://ochki-vip.ucoz.ru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26" Type="http://schemas.openxmlformats.org/officeDocument/2006/relationships/slide" Target="slide30.xml"/><Relationship Id="rId3" Type="http://schemas.openxmlformats.org/officeDocument/2006/relationships/slide" Target="slide6.xml"/><Relationship Id="rId21" Type="http://schemas.openxmlformats.org/officeDocument/2006/relationships/slide" Target="slide25.xml"/><Relationship Id="rId7" Type="http://schemas.openxmlformats.org/officeDocument/2006/relationships/slide" Target="slide10.xml"/><Relationship Id="rId12" Type="http://schemas.openxmlformats.org/officeDocument/2006/relationships/slide" Target="slide16.xml"/><Relationship Id="rId17" Type="http://schemas.openxmlformats.org/officeDocument/2006/relationships/slide" Target="slide21.xml"/><Relationship Id="rId25" Type="http://schemas.openxmlformats.org/officeDocument/2006/relationships/slide" Target="slide29.xml"/><Relationship Id="rId2" Type="http://schemas.openxmlformats.org/officeDocument/2006/relationships/image" Target="../media/image3.jpeg"/><Relationship Id="rId16" Type="http://schemas.openxmlformats.org/officeDocument/2006/relationships/slide" Target="slide20.xml"/><Relationship Id="rId20" Type="http://schemas.openxmlformats.org/officeDocument/2006/relationships/slide" Target="slide24.xml"/><Relationship Id="rId29" Type="http://schemas.openxmlformats.org/officeDocument/2006/relationships/slide" Target="slide3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5.xml"/><Relationship Id="rId24" Type="http://schemas.openxmlformats.org/officeDocument/2006/relationships/slide" Target="slide28.xml"/><Relationship Id="rId5" Type="http://schemas.openxmlformats.org/officeDocument/2006/relationships/slide" Target="slide8.xml"/><Relationship Id="rId15" Type="http://schemas.openxmlformats.org/officeDocument/2006/relationships/slide" Target="slide19.xml"/><Relationship Id="rId23" Type="http://schemas.openxmlformats.org/officeDocument/2006/relationships/slide" Target="slide27.xml"/><Relationship Id="rId28" Type="http://schemas.openxmlformats.org/officeDocument/2006/relationships/slide" Target="slide32.xml"/><Relationship Id="rId10" Type="http://schemas.openxmlformats.org/officeDocument/2006/relationships/slide" Target="slide13.xml"/><Relationship Id="rId19" Type="http://schemas.openxmlformats.org/officeDocument/2006/relationships/slide" Target="slide23.xml"/><Relationship Id="rId31" Type="http://schemas.openxmlformats.org/officeDocument/2006/relationships/slide" Target="slide35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8.xml"/><Relationship Id="rId22" Type="http://schemas.openxmlformats.org/officeDocument/2006/relationships/slide" Target="slide26.xml"/><Relationship Id="rId27" Type="http://schemas.openxmlformats.org/officeDocument/2006/relationships/slide" Target="slide31.xml"/><Relationship Id="rId30" Type="http://schemas.openxmlformats.org/officeDocument/2006/relationships/slide" Target="slide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0" y="0"/>
            <a:ext cx="9144000" cy="2571744"/>
          </a:xfrm>
          <a:prstGeom prst="ribbon2">
            <a:avLst>
              <a:gd name="adj1" fmla="val 16667"/>
              <a:gd name="adj2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b="1" dirty="0">
              <a:ln>
                <a:prstDash val="solid"/>
              </a:ln>
              <a:solidFill>
                <a:schemeClr val="tx1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7" y="0"/>
            <a:ext cx="428214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tikvar Shadow" pitchFamily="34" charset="0"/>
              </a:rPr>
              <a:t>Урок литературы в 5 классе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ntikvar Shad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3000372"/>
            <a:ext cx="55007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Автор:  Горичная Наталья Фёдоровна</a:t>
            </a:r>
          </a:p>
          <a:p>
            <a:pPr algn="r"/>
            <a:r>
              <a:rPr lang="ru-RU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Учитель МБОУ СОШ станицы Луковской Моздокского района РСО- Алания</a:t>
            </a:r>
            <a:endParaRPr lang="ru-RU" sz="24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6"/>
                </a:solidFill>
              </a:rPr>
              <a:t>Афоризм - 50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000" b="1" i="1" dirty="0" smtClean="0"/>
              <a:t>Чтоб музыкантом быть, так надобно уменье…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3" y="5500688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«Квартет»</a:t>
            </a:r>
            <a:endParaRPr lang="ru-RU" sz="2400" b="1" i="1" dirty="0"/>
          </a:p>
        </p:txBody>
      </p:sp>
      <p:pic>
        <p:nvPicPr>
          <p:cNvPr id="8" name="Picture 3" descr="1203184272_3b_krylov_kvarte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571744"/>
            <a:ext cx="34575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501090" y="6072206"/>
            <a:ext cx="500066" cy="6429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3333FF"/>
                </a:solidFill>
              </a:rPr>
              <a:t>Кто есть кто - 10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… к дереву на цыпочках подходит.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3" y="5286375"/>
            <a:ext cx="3071812" cy="5715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Плутовка</a:t>
            </a:r>
            <a:endParaRPr lang="ru-RU" sz="2400" b="1" i="1" dirty="0"/>
          </a:p>
        </p:txBody>
      </p:sp>
      <p:pic>
        <p:nvPicPr>
          <p:cNvPr id="8" name="Picture 4" descr="БАСНИ_00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857752" y="2143116"/>
            <a:ext cx="2357453" cy="3071834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929586" y="6215082"/>
            <a:ext cx="642942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3333FF"/>
                </a:solidFill>
              </a:rPr>
              <a:t>Кто есть кто - 20</a:t>
            </a:r>
          </a:p>
        </p:txBody>
      </p:sp>
      <p:sp>
        <p:nvSpPr>
          <p:cNvPr id="6148" name="Содержимое 2"/>
          <p:cNvSpPr>
            <a:spLocks noGrp="1"/>
          </p:cNvSpPr>
          <p:nvPr>
            <p:ph idx="1"/>
          </p:nvPr>
        </p:nvSpPr>
        <p:spPr>
          <a:xfrm>
            <a:off x="1928813" y="1142985"/>
            <a:ext cx="5429250" cy="85725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Наелась желудей досыта, до отвала.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3" y="5143500"/>
            <a:ext cx="3071812" cy="5715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Свинья</a:t>
            </a:r>
            <a:endParaRPr lang="ru-RU" sz="2400" b="1" i="1" dirty="0"/>
          </a:p>
        </p:txBody>
      </p:sp>
      <p:pic>
        <p:nvPicPr>
          <p:cNvPr id="9" name="Picture 3" descr="БАСНИ_00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785926"/>
            <a:ext cx="2241543" cy="3143272"/>
          </a:xfrm>
          <a:prstGeom prst="rect">
            <a:avLst/>
          </a:prstGeom>
          <a:noFill/>
          <a:ln w="76200">
            <a:solidFill>
              <a:srgbClr val="A50021"/>
            </a:solidFill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429652" y="6143644"/>
            <a:ext cx="42862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3333FF"/>
                </a:solidFill>
              </a:rPr>
              <a:t>Кто есть кто - 30</a:t>
            </a:r>
          </a:p>
        </p:txBody>
      </p:sp>
      <p:sp>
        <p:nvSpPr>
          <p:cNvPr id="7172" name="Содержимое 2"/>
          <p:cNvSpPr>
            <a:spLocks noGrp="1"/>
          </p:cNvSpPr>
          <p:nvPr>
            <p:ph idx="1"/>
          </p:nvPr>
        </p:nvSpPr>
        <p:spPr>
          <a:xfrm>
            <a:off x="1643042" y="1071546"/>
            <a:ext cx="6143668" cy="100013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…Тот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дурак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Кто слушает людских всех врак: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Всё про … лишь мне налгали; А проку на волос   нет в них!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3" y="5143500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Мартышка</a:t>
            </a:r>
            <a:endParaRPr lang="ru-RU" sz="2400" b="1" i="1" dirty="0"/>
          </a:p>
        </p:txBody>
      </p:sp>
      <p:pic>
        <p:nvPicPr>
          <p:cNvPr id="8" name="Picture 8" descr="D:\СВЕТА\Анимации\обезьяна 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2571744"/>
            <a:ext cx="20161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501090" y="6000768"/>
            <a:ext cx="428628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3333FF"/>
                </a:solidFill>
              </a:rPr>
              <a:t>Кто есть кто - 40</a:t>
            </a:r>
          </a:p>
        </p:txBody>
      </p:sp>
      <p:sp>
        <p:nvSpPr>
          <p:cNvPr id="8196" name="Содержимое 2"/>
          <p:cNvSpPr>
            <a:spLocks noGrp="1"/>
          </p:cNvSpPr>
          <p:nvPr>
            <p:ph idx="1"/>
          </p:nvPr>
        </p:nvSpPr>
        <p:spPr>
          <a:xfrm>
            <a:off x="1928813" y="1071547"/>
            <a:ext cx="5429250" cy="928694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ru-RU" sz="2000" b="1" dirty="0" smtClean="0"/>
              <a:t>Перечислите героев басни, которые "затеяли сыграть квартет". Порядок, как в басне.</a:t>
            </a:r>
            <a:endParaRPr lang="ru-RU" sz="2000" b="1" dirty="0"/>
          </a:p>
        </p:txBody>
      </p:sp>
      <p:pic>
        <p:nvPicPr>
          <p:cNvPr id="9" name="Picture 9" descr="обезьяна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428868"/>
            <a:ext cx="14541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осел 1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785794"/>
            <a:ext cx="21097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козел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1643050"/>
            <a:ext cx="18732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медведь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143248"/>
            <a:ext cx="2135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286776" y="6215082"/>
            <a:ext cx="642942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3333FF"/>
                </a:solidFill>
              </a:rPr>
              <a:t>Кто есть кто - 50</a:t>
            </a: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>
          <a:xfrm>
            <a:off x="1928813" y="1071547"/>
            <a:ext cx="5429250" cy="642941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В каких баснях действуют эти герои?</a:t>
            </a:r>
          </a:p>
        </p:txBody>
      </p:sp>
      <p:pic>
        <p:nvPicPr>
          <p:cNvPr id="9" name="Picture 14" descr="ворона с сыром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13525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лиса 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00438"/>
            <a:ext cx="14366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лебедь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4429132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рак красный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4071942"/>
            <a:ext cx="15240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щука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4572008"/>
            <a:ext cx="16859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слон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1428736"/>
            <a:ext cx="285750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 descr="собака лпет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72264" y="4714884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стрекоза 2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28794" y="1500174"/>
            <a:ext cx="11366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 descr="MCj04380200000[1]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571736" y="2428868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Управляющая кнопка: домой 17">
            <a:hlinkClick r:id="rId11" action="ppaction://hlinksldjump" highlightClick="1"/>
          </p:cNvPr>
          <p:cNvSpPr/>
          <p:nvPr/>
        </p:nvSpPr>
        <p:spPr>
          <a:xfrm>
            <a:off x="8286776" y="6072206"/>
            <a:ext cx="571504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4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4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92D050"/>
                </a:solidFill>
              </a:rPr>
              <a:t>Мораль сей басни такова - 10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b="1" dirty="0" smtClean="0"/>
              <a:t>Когда в товарищах согласья нет,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b="1" dirty="0" smtClean="0"/>
              <a:t>На лад их дело не пойдёт.</a:t>
            </a:r>
          </a:p>
        </p:txBody>
      </p:sp>
      <p:pic>
        <p:nvPicPr>
          <p:cNvPr id="8" name="Рисунок 7" descr="лебедь рак и щука0001.bmp"/>
          <p:cNvPicPr>
            <a:picLocks noChangeAspect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2786063" y="2786063"/>
            <a:ext cx="3797300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4357688" y="5357813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«Лебедь, Щука и Рак»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29652" y="6215082"/>
            <a:ext cx="571504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92D050"/>
                </a:solidFill>
              </a:rPr>
              <a:t>Мораль сей басни такова - 20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071547"/>
            <a:ext cx="5429250" cy="150019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b="1" dirty="0" smtClean="0"/>
              <a:t>За что же, не боясь греха,</a:t>
            </a:r>
          </a:p>
          <a:p>
            <a:pPr algn="ctr" eaLnBrk="1" hangingPunct="1">
              <a:buFont typeface="Arial" charset="0"/>
              <a:buNone/>
            </a:pPr>
            <a:r>
              <a:rPr lang="ru-RU" sz="1800" b="1" dirty="0" smtClean="0"/>
              <a:t>Кукушка хвалит Петуха?</a:t>
            </a:r>
          </a:p>
          <a:p>
            <a:pPr algn="ctr" eaLnBrk="1" hangingPunct="1">
              <a:buFont typeface="Arial" charset="0"/>
              <a:buNone/>
            </a:pPr>
            <a:r>
              <a:rPr lang="ru-RU" sz="1800" b="1" dirty="0" smtClean="0"/>
              <a:t>За то, что хвалит он Кукушку.</a:t>
            </a:r>
          </a:p>
        </p:txBody>
      </p:sp>
      <p:pic>
        <p:nvPicPr>
          <p:cNvPr id="8" name="Рисунок 7" descr="Куку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14744" y="2143116"/>
            <a:ext cx="2214578" cy="36195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286116" y="5857892"/>
            <a:ext cx="3429000" cy="28573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«Кукушка и Петух»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58214" y="6286520"/>
            <a:ext cx="642942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2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92D050"/>
                </a:solidFill>
              </a:rPr>
              <a:t>Мораль сей басни такова - 30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071547"/>
            <a:ext cx="5857916" cy="150019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Уж сколько раз твердили миру,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лесть гнусна, вредна;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только всё не впрок,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в сердце льстец всегда отыщет уголок.</a:t>
            </a:r>
          </a:p>
          <a:p>
            <a:pPr algn="ctr" eaLnBrk="1" hangingPunct="1">
              <a:buFont typeface="Arial" charset="0"/>
              <a:buNone/>
            </a:pPr>
            <a:endParaRPr lang="ru-RU" sz="2400" i="1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20" y="5643578"/>
            <a:ext cx="3429000" cy="28573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«Ворона и лисица»</a:t>
            </a:r>
            <a:endParaRPr lang="ru-RU" sz="2400" b="1" i="1" dirty="0"/>
          </a:p>
        </p:txBody>
      </p:sp>
      <p:pic>
        <p:nvPicPr>
          <p:cNvPr id="11" name="Picture 4" descr="fox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429124" y="2643182"/>
            <a:ext cx="2292350" cy="2697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29652" y="6357958"/>
            <a:ext cx="571504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винья под дубом0001.bmp"/>
          <p:cNvPicPr>
            <a:picLocks noChangeAspect="1"/>
          </p:cNvPicPr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3071813" y="3357563"/>
            <a:ext cx="3521075" cy="2490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92D050"/>
                </a:solidFill>
              </a:rPr>
              <a:t>Мораль сей басни такова - 40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142984"/>
            <a:ext cx="5429250" cy="1643079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Невежда также в ослепленье</a:t>
            </a:r>
          </a:p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Бранит науки и ученье</a:t>
            </a:r>
          </a:p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И все учёные труды,</a:t>
            </a:r>
          </a:p>
          <a:p>
            <a:pPr eaLnBrk="1" hangingPunct="1">
              <a:buFont typeface="Arial" charset="0"/>
              <a:buNone/>
            </a:pPr>
            <a:r>
              <a:rPr lang="ru-RU" sz="2400" b="1" dirty="0" smtClean="0"/>
              <a:t>Не чувствуя, что он вкушает их плоды.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00500" y="5643563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«Свинья под дубом»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501090" y="6357958"/>
            <a:ext cx="500066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2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рылов.gif"/>
          <p:cNvPicPr>
            <a:picLocks noChangeAspect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500430" y="2214554"/>
            <a:ext cx="2751143" cy="31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Лента лицом вверх 3"/>
          <p:cNvSpPr/>
          <p:nvPr/>
        </p:nvSpPr>
        <p:spPr>
          <a:xfrm>
            <a:off x="0" y="285728"/>
            <a:ext cx="9144000" cy="1785950"/>
          </a:xfrm>
          <a:prstGeom prst="ribbon2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b="1" dirty="0">
              <a:ln>
                <a:prstDash val="solid"/>
              </a:ln>
              <a:solidFill>
                <a:schemeClr val="tx1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7" y="357166"/>
            <a:ext cx="428214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tikvar Shadow" pitchFamily="34" charset="0"/>
              </a:rPr>
              <a:t>СВОЯ  ИГРА</a:t>
            </a:r>
          </a:p>
          <a:p>
            <a:pPr algn="ctr"/>
            <a:r>
              <a:rPr lang="ru-RU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tikvar Shadow" pitchFamily="34" charset="0"/>
              </a:rPr>
              <a:t>по басням</a:t>
            </a:r>
            <a:endParaRPr lang="ru-RU" sz="4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ntikvar Shad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от 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1000108"/>
            <a:ext cx="2647950" cy="3810000"/>
          </a:xfrm>
          <a:prstGeom prst="rect">
            <a:avLst/>
          </a:prstGeom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92D050"/>
                </a:solidFill>
              </a:rPr>
              <a:t>Мораль сей басни такова - 50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928671"/>
            <a:ext cx="3286129" cy="142876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000" b="1" dirty="0" smtClean="0"/>
              <a:t>А я бы повару иному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/>
              <a:t>Велел на стенке зарубить: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/>
              <a:t>Чтоб там речей не тратить по-пустому,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/>
              <a:t>Где нужно власть употребить.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43375" y="5572125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«Кот и Повар»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72462" y="6215082"/>
            <a:ext cx="85725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</a:rPr>
              <a:t>Кто и кому говорит - 10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Rockwell" pitchFamily="18" charset="0"/>
              </a:rPr>
              <a:t>«Погодите!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Rockwell" pitchFamily="18" charset="0"/>
              </a:rPr>
              <a:t>Как музыке идти? Ведь вы не так сидите».</a:t>
            </a:r>
          </a:p>
          <a:p>
            <a:pPr algn="ctr" eaLnBrk="1" hangingPunct="1">
              <a:buFont typeface="Arial" charset="0"/>
              <a:buNone/>
            </a:pPr>
            <a:endParaRPr lang="ru-RU" sz="2000" i="1" dirty="0" smtClean="0"/>
          </a:p>
        </p:txBody>
      </p:sp>
      <p:pic>
        <p:nvPicPr>
          <p:cNvPr id="8" name="Picture 3" descr="1203184272_3b_krylov_kvarte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285992"/>
            <a:ext cx="34575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642942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43375" y="5286389"/>
            <a:ext cx="3429000" cy="10001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Мартышка – остальным в квартете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</a:rPr>
              <a:t>Кто и кому говорит- 20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2000" i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500174"/>
            <a:ext cx="4572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оставь меня, кум милый!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Дай ты мне собраться с силой.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до вешних только дней</a:t>
            </a:r>
          </a:p>
          <a:p>
            <a:pPr marL="273050" lvl="0" indent="-273050" fontAlgn="base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Прокорми и обогрей!</a:t>
            </a:r>
            <a:endParaRPr lang="ru-RU" dirty="0"/>
          </a:p>
        </p:txBody>
      </p:sp>
      <p:pic>
        <p:nvPicPr>
          <p:cNvPr id="11" name="Picture 9" descr="D:\СВЕТА\Анимации\стрекоза 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8955656">
            <a:off x="2689732" y="3533811"/>
            <a:ext cx="190500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MCj04380200000[1]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357562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429652" y="6072206"/>
            <a:ext cx="500066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</a:rPr>
              <a:t>Кто и кому говорит- 30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3714757" cy="11858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Rockwell" pitchFamily="18" charset="0"/>
              </a:rPr>
              <a:t>«Соседка, перестань срамиться, -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Rockwell" pitchFamily="18" charset="0"/>
              </a:rPr>
              <a:t>Ей … говорит, 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Rockwell" pitchFamily="18" charset="0"/>
              </a:rPr>
              <a:t> тебе ли со слоном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dirty="0" smtClean="0">
                <a:latin typeface="Rockwell" pitchFamily="18" charset="0"/>
              </a:rPr>
              <a:t>возиться?!» </a:t>
            </a:r>
          </a:p>
          <a:p>
            <a:pPr algn="ctr" eaLnBrk="1" hangingPunct="1">
              <a:buFont typeface="Arial" charset="0"/>
              <a:buNone/>
            </a:pPr>
            <a:endParaRPr lang="ru-RU" sz="2000" i="1" dirty="0" smtClean="0"/>
          </a:p>
        </p:txBody>
      </p:sp>
      <p:pic>
        <p:nvPicPr>
          <p:cNvPr id="8" name="Рисунок 7" descr="Шав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29058" y="2000240"/>
            <a:ext cx="2377440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58214" y="628652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3504" y="5286388"/>
            <a:ext cx="2571768" cy="5714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err="1" smtClean="0"/>
              <a:t>Шавка</a:t>
            </a:r>
            <a:r>
              <a:rPr lang="ru-RU" sz="2400" b="1" i="1" dirty="0" smtClean="0"/>
              <a:t> - Моське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</a:rPr>
              <a:t>Кто и кому говорит - 40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latin typeface="Rockwell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20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857356" y="1214422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latin typeface="Rockwell" pitchFamily="18" charset="0"/>
              </a:rPr>
              <a:t>«Как смеешь ты, наглец, нечистым рылом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Rockwell" pitchFamily="18" charset="0"/>
              </a:rPr>
              <a:t>Здесь чистое мутить питьё  моё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Rockwell" pitchFamily="18" charset="0"/>
              </a:rPr>
              <a:t>С песком и с илом?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Rockwell" pitchFamily="18" charset="0"/>
              </a:rPr>
              <a:t>За дерзость </a:t>
            </a:r>
            <a:r>
              <a:rPr lang="ru-RU" b="1" dirty="0" err="1" smtClean="0">
                <a:latin typeface="Rockwell" pitchFamily="18" charset="0"/>
              </a:rPr>
              <a:t>такову</a:t>
            </a:r>
            <a:endParaRPr lang="ru-RU" b="1" dirty="0" smtClean="0">
              <a:latin typeface="Rockwell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latin typeface="Rockwell" pitchFamily="18" charset="0"/>
              </a:rPr>
              <a:t>Я голову с тебя сорву».</a:t>
            </a:r>
            <a:endParaRPr lang="ru-RU" b="1" dirty="0"/>
          </a:p>
        </p:txBody>
      </p:sp>
      <p:pic>
        <p:nvPicPr>
          <p:cNvPr id="12" name="Рисунок 11" descr="в и я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71736" y="2428868"/>
            <a:ext cx="3840480" cy="2928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572528" y="6215082"/>
            <a:ext cx="428628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</a:rPr>
              <a:t>Кто и кому говорит- 50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142984"/>
            <a:ext cx="5429250" cy="1643079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800" b="1" dirty="0" smtClean="0">
                <a:latin typeface="Rockwell" pitchFamily="18" charset="0"/>
              </a:rPr>
              <a:t>«Соседушка, я сыт по горло».</a:t>
            </a:r>
          </a:p>
          <a:p>
            <a:pPr algn="ctr" eaLnBrk="1" hangingPunct="1">
              <a:buFont typeface="Arial" charset="0"/>
              <a:buNone/>
            </a:pPr>
            <a:endParaRPr lang="ru-RU" sz="2800" b="1" i="1" dirty="0" smtClean="0"/>
          </a:p>
        </p:txBody>
      </p:sp>
      <p:pic>
        <p:nvPicPr>
          <p:cNvPr id="11" name="Рисунок 10" descr="Демья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28800" y="1643050"/>
            <a:ext cx="5486400" cy="3957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58214" y="6286520"/>
            <a:ext cx="642942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3504" y="5357826"/>
            <a:ext cx="285752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Демьян – своему соседу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Эзоп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75" y="2571750"/>
            <a:ext cx="323215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 о  басне - 10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b="1" dirty="0" smtClean="0"/>
              <a:t>Древнегреческий баснописец, родоначальник жанра басни.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12" y="5357813"/>
            <a:ext cx="1714488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Эзоп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572528" y="6072206"/>
            <a:ext cx="428628" cy="6429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рылов.bmp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13" y="2643188"/>
            <a:ext cx="2203450" cy="2890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 о  басне - 20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285861"/>
            <a:ext cx="5429250" cy="107157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b="1" dirty="0" smtClean="0"/>
              <a:t>Сколько басен написал Крылов?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b="1" dirty="0" smtClean="0"/>
              <a:t>Сколько лет он прожил?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5357813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Более 200;    75</a:t>
            </a:r>
            <a:endParaRPr lang="ru-RU" sz="2400" b="1" i="1" dirty="0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642942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 о  басне - 30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285861"/>
            <a:ext cx="5429250" cy="107157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Что такое басня?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571736" y="1785926"/>
            <a:ext cx="4643470" cy="3357586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14678" y="200024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43240" y="2357430"/>
            <a:ext cx="42148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kern="0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Н</a:t>
            </a:r>
            <a:r>
              <a:rPr lang="ru-RU" b="1" kern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ебольшое произведение, написанное стихами или прозой, в котором высмеиваются пороки людей и недостатки общественной жизни. Басня начинается или заканчивается </a:t>
            </a:r>
            <a:r>
              <a:rPr lang="ru-RU" b="1" kern="0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моралью.</a:t>
            </a:r>
            <a:endParaRPr lang="ru-RU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714380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 о  басне - 40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285860"/>
            <a:ext cx="5429250" cy="1714511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b="1" dirty="0" smtClean="0"/>
              <a:t>Что такое иносказание?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b="1" dirty="0" smtClean="0"/>
              <a:t>Кто из баснописцев использовал этот приём первым? 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714612" y="3214686"/>
            <a:ext cx="4071966" cy="2357454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14678" y="200024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00364" y="3571876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Приём, когда изображают животных или растения, а подразумевают людей. 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ЭЗОП.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500066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5984" y="214290"/>
            <a:ext cx="5143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ntikvar Shadow" pitchFamily="34" charset="0"/>
              </a:rPr>
              <a:t>Кому посвящены строки:</a:t>
            </a:r>
          </a:p>
          <a:p>
            <a:pPr algn="ctr"/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785918" y="1071546"/>
            <a:ext cx="6900882" cy="5054617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Book Antiqua" pitchFamily="18" charset="0"/>
              </a:rPr>
              <a:t>Забавой он людей исправил, </a:t>
            </a:r>
            <a:br>
              <a:rPr lang="ru-RU" sz="2400" b="1" dirty="0" smtClean="0">
                <a:latin typeface="Book Antiqua" pitchFamily="18" charset="0"/>
              </a:rPr>
            </a:br>
            <a:r>
              <a:rPr lang="ru-RU" sz="2400" b="1" dirty="0" smtClean="0">
                <a:latin typeface="Book Antiqua" pitchFamily="18" charset="0"/>
              </a:rPr>
              <a:t>Сметая с них пороков пыль; </a:t>
            </a:r>
            <a:br>
              <a:rPr lang="ru-RU" sz="2400" b="1" dirty="0" smtClean="0">
                <a:latin typeface="Book Antiqua" pitchFamily="18" charset="0"/>
              </a:rPr>
            </a:br>
            <a:r>
              <a:rPr lang="ru-RU" sz="2400" b="1" dirty="0" smtClean="0">
                <a:latin typeface="Book Antiqua" pitchFamily="18" charset="0"/>
              </a:rPr>
              <a:t>Он баснями себя прославил, </a:t>
            </a:r>
            <a:br>
              <a:rPr lang="ru-RU" sz="2400" b="1" dirty="0" smtClean="0">
                <a:latin typeface="Book Antiqua" pitchFamily="18" charset="0"/>
              </a:rPr>
            </a:br>
            <a:r>
              <a:rPr lang="ru-RU" sz="2400" b="1" dirty="0" smtClean="0">
                <a:latin typeface="Book Antiqua" pitchFamily="18" charset="0"/>
              </a:rPr>
              <a:t>И слава эта – наша быль.</a:t>
            </a:r>
          </a:p>
          <a:p>
            <a:pPr algn="ctr">
              <a:buNone/>
            </a:pPr>
            <a:r>
              <a:rPr lang="ru-RU" sz="2400" b="1" i="1" dirty="0" smtClean="0">
                <a:latin typeface="Book Antiqua" pitchFamily="18" charset="0"/>
              </a:rPr>
              <a:t>И не забудут этой были, 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Пока по-русски говорят, 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Её давно мы затвердили, </a:t>
            </a:r>
            <a:br>
              <a:rPr lang="ru-RU" sz="2400" b="1" i="1" dirty="0" smtClean="0">
                <a:latin typeface="Book Antiqua" pitchFamily="18" charset="0"/>
              </a:rPr>
            </a:br>
            <a:r>
              <a:rPr lang="ru-RU" sz="2400" b="1" i="1" dirty="0" smtClean="0">
                <a:latin typeface="Book Antiqua" pitchFamily="18" charset="0"/>
              </a:rPr>
              <a:t>Её и внуки затвердят. </a:t>
            </a:r>
          </a:p>
          <a:p>
            <a:pPr algn="ctr">
              <a:buNone/>
            </a:pPr>
            <a:r>
              <a:rPr lang="ru-RU" sz="2400" b="1" i="1" dirty="0" smtClean="0">
                <a:latin typeface="Book Antiqua" pitchFamily="18" charset="0"/>
              </a:rPr>
              <a:t>                      </a:t>
            </a:r>
          </a:p>
          <a:p>
            <a:pPr algn="ctr">
              <a:buNone/>
            </a:pPr>
            <a:r>
              <a:rPr lang="ru-RU" sz="2400" b="1" i="1" dirty="0" smtClean="0">
                <a:latin typeface="Book Antiqua" pitchFamily="18" charset="0"/>
              </a:rPr>
              <a:t>    П.А. Вяземский</a:t>
            </a:r>
          </a:p>
          <a:p>
            <a:pPr>
              <a:buNone/>
            </a:pPr>
            <a:endParaRPr lang="ru-RU" sz="1800" dirty="0">
              <a:latin typeface="Book Antiqua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6291263" y="1600200"/>
            <a:ext cx="2852737" cy="4525963"/>
          </a:xfrm>
        </p:spPr>
        <p:txBody>
          <a:bodyPr/>
          <a:lstStyle/>
          <a:p>
            <a:pPr>
              <a:buNone/>
            </a:pPr>
            <a:endParaRPr lang="ru-RU" sz="2000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Всё о  басне - 50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928670"/>
            <a:ext cx="5429250" cy="1143009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800" b="1" dirty="0" smtClean="0"/>
              <a:t>Французский баснописец, автор басни «Лиса и виноград».</a:t>
            </a:r>
          </a:p>
          <a:p>
            <a:pPr algn="ctr" eaLnBrk="1" hangingPunct="1">
              <a:buFont typeface="Arial" charset="0"/>
              <a:buNone/>
            </a:pPr>
            <a:endParaRPr lang="ru-RU" sz="28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214678" y="200024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Лафонтен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1857364"/>
            <a:ext cx="352425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4572000" y="5357813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Лафонтен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58214" y="6286520"/>
            <a:ext cx="571504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CC"/>
                </a:solidFill>
              </a:rPr>
              <a:t>Чьё  это? - 10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285861"/>
            <a:ext cx="5429250" cy="107157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2800" i="1" dirty="0" smtClean="0"/>
          </a:p>
        </p:txBody>
      </p:sp>
      <p:pic>
        <p:nvPicPr>
          <p:cNvPr id="8" name="Picture 6" descr="imag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1357298"/>
            <a:ext cx="3881446" cy="4075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642942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CC"/>
                </a:solidFill>
              </a:rPr>
              <a:t>Чьё  это? - 20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285861"/>
            <a:ext cx="5429250" cy="107157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2800" i="1" dirty="0" smtClean="0"/>
          </a:p>
        </p:txBody>
      </p:sp>
      <p:pic>
        <p:nvPicPr>
          <p:cNvPr id="5" name="Picture 5" descr="cat5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142984"/>
            <a:ext cx="3962400" cy="4027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58214" y="5929330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CC"/>
                </a:solidFill>
              </a:rPr>
              <a:t>Чьё  это? - 30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285861"/>
            <a:ext cx="5429250" cy="107157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sz="2800" i="1" dirty="0" smtClean="0"/>
          </a:p>
        </p:txBody>
      </p:sp>
      <p:pic>
        <p:nvPicPr>
          <p:cNvPr id="5" name="Picture 6" descr="sheet-mus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357298"/>
            <a:ext cx="4929222" cy="4586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58214" y="5929330"/>
            <a:ext cx="642942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CC"/>
                </a:solidFill>
              </a:rPr>
              <a:t>Чьё  это? - 40</a:t>
            </a:r>
          </a:p>
        </p:txBody>
      </p:sp>
      <p:pic>
        <p:nvPicPr>
          <p:cNvPr id="5" name="Содержимое 4" descr="УХ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14612" y="1285860"/>
            <a:ext cx="4429156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572528" y="6143644"/>
            <a:ext cx="42862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33CC"/>
                </a:solidFill>
              </a:rPr>
              <a:t>Чьё  это? - 50</a:t>
            </a:r>
          </a:p>
        </p:txBody>
      </p:sp>
      <p:pic>
        <p:nvPicPr>
          <p:cNvPr id="5" name="Содержимое 4" descr="Жёлуд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71736" y="1285875"/>
            <a:ext cx="4429156" cy="3857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358214" y="6000768"/>
            <a:ext cx="571504" cy="6429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Интернет- ресурсы: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357298"/>
            <a:ext cx="5715040" cy="4768865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Book Antiqua" pitchFamily="18" charset="0"/>
                <a:hlinkClick r:id="rId2"/>
              </a:rPr>
              <a:t>http://peressa2009.narod2.ru/</a:t>
            </a:r>
            <a:r>
              <a:rPr lang="ru-RU" sz="2000" dirty="0" smtClean="0">
                <a:latin typeface="Book Antiqua" pitchFamily="18" charset="0"/>
              </a:rPr>
              <a:t>  </a:t>
            </a:r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фон слайдов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Иллюстрации к басням:</a:t>
            </a:r>
          </a:p>
          <a:p>
            <a:r>
              <a:rPr lang="ru-RU" sz="2000" dirty="0" smtClean="0">
                <a:latin typeface="Book Antiqua" pitchFamily="18" charset="0"/>
                <a:hlinkClick r:id="rId3"/>
              </a:rPr>
              <a:t>http://kidpix.livejournal.com/832142.html</a:t>
            </a:r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портрет Крылова: </a:t>
            </a:r>
            <a:r>
              <a:rPr lang="en-US" sz="2000" dirty="0" smtClean="0">
                <a:hlinkClick r:id="rId4"/>
              </a:rPr>
              <a:t>http://ru.wikipedia.org/wiki/</a:t>
            </a:r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портрет Крылова: </a:t>
            </a:r>
            <a:r>
              <a:rPr lang="en-US" sz="2000" dirty="0" smtClean="0">
                <a:hlinkClick r:id="rId5"/>
              </a:rPr>
              <a:t>http://russiapedia.rt.com/prominent-russians/literature/ivan-krylov/</a:t>
            </a:r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«Лебедь, рак и щука» : </a:t>
            </a:r>
            <a:r>
              <a:rPr lang="en-US" sz="2000" dirty="0" smtClean="0">
                <a:hlinkClick r:id="rId6"/>
              </a:rPr>
              <a:t>http://dic.academic.ru/dic.nsf/enc_literature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«Квартет»: </a:t>
            </a:r>
            <a:r>
              <a:rPr lang="ru-RU" sz="2000" dirty="0" smtClean="0"/>
              <a:t> </a:t>
            </a:r>
            <a:r>
              <a:rPr lang="en-US" sz="2000" dirty="0" smtClean="0">
                <a:hlinkClick r:id="rId7"/>
              </a:rPr>
              <a:t>http://bmwpost.ru/forum/</a:t>
            </a:r>
            <a:endParaRPr lang="ru-RU" sz="2000" dirty="0" smtClean="0"/>
          </a:p>
          <a:p>
            <a:r>
              <a:rPr lang="ru-RU" sz="2000" dirty="0" smtClean="0">
                <a:solidFill>
                  <a:srgbClr val="FF0000"/>
                </a:solidFill>
              </a:rPr>
              <a:t> «Волк и ягнёнок»: </a:t>
            </a:r>
            <a:r>
              <a:rPr lang="ru-RU" sz="2000" dirty="0" smtClean="0">
                <a:hlinkClick r:id="rId8"/>
              </a:rPr>
              <a:t>http://www.suseki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«Волк и ягнёнок»: </a:t>
            </a:r>
            <a:r>
              <a:rPr lang="en-US" sz="2000" dirty="0" smtClean="0">
                <a:hlinkClick r:id="rId9"/>
              </a:rPr>
              <a:t>http://soba4i.ru/</a:t>
            </a:r>
            <a:endParaRPr lang="ru-RU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 </a:t>
            </a:r>
          </a:p>
          <a:p>
            <a:endParaRPr lang="ru-RU" sz="2000" dirty="0" smtClean="0">
              <a:latin typeface="Book Antiqua" pitchFamily="18" charset="0"/>
            </a:endParaRPr>
          </a:p>
          <a:p>
            <a:pPr>
              <a:buNone/>
            </a:pPr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Интернет- ресурсы: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857232"/>
            <a:ext cx="5715040" cy="5268931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«Ворона и лисица»: </a:t>
            </a:r>
            <a:r>
              <a:rPr lang="ru-RU" sz="2000" dirty="0" smtClean="0">
                <a:hlinkClick r:id="rId2"/>
              </a:rPr>
              <a:t>http://arabic.rt.com/news_all_news/info/27447/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</a:t>
            </a:r>
            <a:r>
              <a:rPr lang="ru-RU" sz="2000" dirty="0" smtClean="0">
                <a:solidFill>
                  <a:srgbClr val="FF0000"/>
                </a:solidFill>
              </a:rPr>
              <a:t>«Ворона и лисица»: </a:t>
            </a:r>
            <a:r>
              <a:rPr lang="en-US" sz="2000" dirty="0" smtClean="0">
                <a:hlinkClick r:id="rId3"/>
              </a:rPr>
              <a:t>http://natureworld.ru/ivan-kryilov/151.html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</a:t>
            </a:r>
            <a:r>
              <a:rPr lang="ru-RU" sz="2000" dirty="0" smtClean="0">
                <a:solidFill>
                  <a:srgbClr val="FF0000"/>
                </a:solidFill>
              </a:rPr>
              <a:t>«Слон и моська»:  </a:t>
            </a:r>
            <a:r>
              <a:rPr lang="ru-RU" sz="2000" dirty="0" smtClean="0">
                <a:hlinkClick r:id="rId4"/>
              </a:rPr>
              <a:t>http://artru.info/il/23464/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«Свинья под дубом»: </a:t>
            </a:r>
            <a:r>
              <a:rPr lang="en-US" sz="2000" dirty="0" smtClean="0">
                <a:hlinkClick r:id="rId5"/>
              </a:rPr>
              <a:t>http://do.gendocs.ru/docs/index-227434.html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«Кот и повар»:  </a:t>
            </a:r>
            <a:r>
              <a:rPr lang="ru-RU" sz="2000" dirty="0" smtClean="0">
                <a:hlinkClick r:id="rId6"/>
              </a:rPr>
              <a:t>http://otkritkareprodukzija.blogspot.ru/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«Демьянова уха»:  </a:t>
            </a:r>
            <a:r>
              <a:rPr lang="en-US" sz="2000" dirty="0" smtClean="0"/>
              <a:t>http://images.yandex.ru/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«Кукушка и петух»: </a:t>
            </a:r>
            <a:r>
              <a:rPr lang="ru-RU" sz="2000" dirty="0" smtClean="0"/>
              <a:t>http://teremoshka.ru/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Лафонтен: </a:t>
            </a:r>
            <a:r>
              <a:rPr lang="en-US" sz="2000" dirty="0" smtClean="0">
                <a:hlinkClick r:id="rId7"/>
              </a:rPr>
              <a:t>http://900igr.net/fotografii/literatura/Krylov/003-Znamenitye-basnopistsy.html</a:t>
            </a:r>
            <a:endParaRPr lang="ru-RU" sz="2000" dirty="0" smtClean="0"/>
          </a:p>
          <a:p>
            <a:endParaRPr lang="en-US" sz="2000" dirty="0" smtClean="0"/>
          </a:p>
          <a:p>
            <a:endParaRPr lang="ru-RU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 </a:t>
            </a:r>
          </a:p>
          <a:p>
            <a:endParaRPr lang="ru-RU" sz="2000" dirty="0" smtClean="0">
              <a:latin typeface="Book Antiqua" pitchFamily="18" charset="0"/>
            </a:endParaRPr>
          </a:p>
          <a:p>
            <a:pPr>
              <a:buNone/>
            </a:pPr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Интернет- ресурсы: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857232"/>
            <a:ext cx="5715040" cy="5268931"/>
          </a:xfrm>
        </p:spPr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</a:rPr>
              <a:t>Эзоп:</a:t>
            </a:r>
            <a:r>
              <a:rPr lang="ru-RU" sz="2000" dirty="0" smtClean="0"/>
              <a:t>  </a:t>
            </a:r>
            <a:r>
              <a:rPr lang="en-US" sz="2000" dirty="0" smtClean="0">
                <a:hlinkClick r:id="rId2"/>
              </a:rPr>
              <a:t>http://images.yandex.ru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 Сыр: </a:t>
            </a:r>
            <a:r>
              <a:rPr lang="en-US" sz="2000" dirty="0" smtClean="0">
                <a:hlinkClick r:id="rId3"/>
              </a:rPr>
              <a:t>http://www.poleznyi.ru/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solidFill>
                  <a:srgbClr val="FF0000"/>
                </a:solidFill>
              </a:rPr>
              <a:t>Очки: </a:t>
            </a:r>
            <a:r>
              <a:rPr lang="en-US" sz="2000" dirty="0" smtClean="0">
                <a:hlinkClick r:id="rId4"/>
              </a:rPr>
              <a:t>http://ochki-vip.ucoz.ru/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    Ноты:  </a:t>
            </a:r>
            <a:r>
              <a:rPr lang="en-US" sz="2000" dirty="0" smtClean="0">
                <a:hlinkClick r:id="rId5"/>
              </a:rPr>
              <a:t>http://diosound.ru/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000" dirty="0" smtClean="0">
                <a:solidFill>
                  <a:srgbClr val="FF0000"/>
                </a:solidFill>
              </a:rPr>
              <a:t>Жёлуди : </a:t>
            </a:r>
          </a:p>
          <a:p>
            <a:pPr>
              <a:buNone/>
            </a:pPr>
            <a:r>
              <a:rPr lang="en-US" sz="2000" dirty="0" smtClean="0">
                <a:hlinkClick r:id="rId6"/>
              </a:rPr>
              <a:t>http://microstocker.com.ua/statyi_uroki/pic1132/</a:t>
            </a:r>
            <a:endParaRPr lang="ru-RU" sz="200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ru-RU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r>
              <a:rPr lang="ru-RU" sz="2000" dirty="0" smtClean="0">
                <a:latin typeface="Book Antiqua" pitchFamily="18" charset="0"/>
              </a:rPr>
              <a:t> </a:t>
            </a:r>
          </a:p>
          <a:p>
            <a:endParaRPr lang="ru-RU" sz="2000" dirty="0" smtClean="0">
              <a:latin typeface="Book Antiqua" pitchFamily="18" charset="0"/>
            </a:endParaRPr>
          </a:p>
          <a:p>
            <a:pPr>
              <a:buNone/>
            </a:pPr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sz="2000" dirty="0" smtClean="0">
              <a:latin typeface="Book Antiqua" pitchFamily="18" charset="0"/>
            </a:endParaRPr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Book Antiqua" pitchFamily="18" charset="0"/>
              </a:rPr>
              <a:t>Цели и задачи урока:</a:t>
            </a:r>
            <a:endParaRPr lang="ru-RU" sz="36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714356"/>
            <a:ext cx="6143668" cy="5411807"/>
          </a:xfrm>
        </p:spPr>
        <p:txBody>
          <a:bodyPr/>
          <a:lstStyle/>
          <a:p>
            <a:r>
              <a:rPr lang="ru-RU" sz="2400" dirty="0" smtClean="0">
                <a:latin typeface="Book Antiqua" pitchFamily="18" charset="0"/>
              </a:rPr>
              <a:t>• обобщить полученные знания по теме «Басня как жанр. Басни И.А. Крылова».</a:t>
            </a:r>
          </a:p>
          <a:p>
            <a:r>
              <a:rPr lang="ru-RU" sz="2400" dirty="0" smtClean="0">
                <a:latin typeface="Book Antiqua" pitchFamily="18" charset="0"/>
              </a:rPr>
              <a:t>• проверить освоение обучающимися знаний о басне как жанре литературы.</a:t>
            </a:r>
          </a:p>
          <a:p>
            <a:r>
              <a:rPr lang="ru-RU" sz="2400" dirty="0" smtClean="0">
                <a:latin typeface="Book Antiqua" pitchFamily="18" charset="0"/>
              </a:rPr>
              <a:t>• проверить знание текстов басен И.А. Крылова;</a:t>
            </a:r>
          </a:p>
          <a:p>
            <a:r>
              <a:rPr lang="ru-RU" sz="2400" dirty="0" smtClean="0">
                <a:latin typeface="Book Antiqua" pitchFamily="18" charset="0"/>
              </a:rPr>
              <a:t>• формирование коммуникативной компетентности (формирование умения взаимодействовать в коллективной деятельности);</a:t>
            </a:r>
          </a:p>
          <a:p>
            <a:r>
              <a:rPr lang="ru-RU" sz="2400" dirty="0" smtClean="0">
                <a:latin typeface="Book Antiqua" pitchFamily="18" charset="0"/>
              </a:rPr>
              <a:t>воспитание интереса к классической литературе.</a:t>
            </a:r>
          </a:p>
          <a:p>
            <a:endParaRPr lang="ru-RU" sz="2000" dirty="0" smtClean="0"/>
          </a:p>
          <a:p>
            <a:endParaRPr lang="ru-RU" sz="2000" dirty="0" smtClean="0">
              <a:latin typeface="Book Antiqu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2842" y="285750"/>
          <a:ext cx="8858316" cy="64949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14514"/>
                <a:gridCol w="1238258"/>
                <a:gridCol w="1476386"/>
                <a:gridCol w="1476386"/>
                <a:gridCol w="1476386"/>
                <a:gridCol w="1476386"/>
              </a:tblGrid>
              <a:tr h="105171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Крылатые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 слова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3" action="ppaction://hlinksldjump"/>
                        </a:rPr>
                        <a:t>10</a:t>
                      </a:r>
                      <a:endParaRPr lang="ru-RU" sz="4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4" action="ppaction://hlinksldjump"/>
                        </a:rPr>
                        <a:t>20</a:t>
                      </a:r>
                      <a:endParaRPr lang="ru-RU" sz="4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5" action="ppaction://hlinksldjump"/>
                        </a:rPr>
                        <a:t>30</a:t>
                      </a:r>
                      <a:endParaRPr lang="ru-RU" sz="4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6" action="ppaction://hlinksldjump"/>
                        </a:rPr>
                        <a:t>40</a:t>
                      </a:r>
                      <a:endParaRPr lang="ru-RU" sz="4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7" action="ppaction://hlinksldjump"/>
                        </a:rPr>
                        <a:t>50</a:t>
                      </a:r>
                      <a:endParaRPr lang="ru-RU" sz="4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61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Кто есть кто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8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9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0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9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1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73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Мораль сей басни такова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2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3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4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5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6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73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Кто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 и кому говорит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7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8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19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0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1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149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Всё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 о басне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2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3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4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5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6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68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Чьё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 это?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7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8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9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30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31" action="ppaction://hlinksldjump"/>
                        </a:rPr>
                        <a:t>50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6"/>
                </a:solidFill>
              </a:rPr>
              <a:t>Афоризм - 10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285861"/>
            <a:ext cx="5429250" cy="100013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i="1" dirty="0" smtClean="0"/>
              <a:t>А Васька слушает да ест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9063" y="5000625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«Кот и Повар»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358214" y="6000768"/>
            <a:ext cx="642942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кот 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2000240"/>
            <a:ext cx="1895479" cy="2905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chemeClr val="accent6"/>
                </a:solidFill>
              </a:rPr>
              <a:t>Афоризм - 20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i="1" dirty="0" smtClean="0"/>
              <a:t>Ай, Моська, знать она сильна,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i="1" dirty="0" smtClean="0"/>
              <a:t>Что лает на Слона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43375" y="5572125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«Слон и Моська»</a:t>
            </a:r>
          </a:p>
        </p:txBody>
      </p:sp>
      <p:pic>
        <p:nvPicPr>
          <p:cNvPr id="8" name="Рисунок 7" descr="слон и моська0001.bmp"/>
          <p:cNvPicPr>
            <a:picLocks noChangeAspect="1"/>
          </p:cNvPicPr>
          <p:nvPr/>
        </p:nvPicPr>
        <p:blipFill>
          <a:blip r:embed="rId2" cstate="email">
            <a:lum bright="-20000" contrast="30000"/>
          </a:blip>
          <a:srcRect/>
          <a:stretch>
            <a:fillRect/>
          </a:stretch>
        </p:blipFill>
        <p:spPr bwMode="auto">
          <a:xfrm>
            <a:off x="2786063" y="2714625"/>
            <a:ext cx="36750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501090" y="6215082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chemeClr val="accent6"/>
                </a:solidFill>
              </a:rPr>
              <a:t>Афоризм - 30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i="1" dirty="0" smtClean="0"/>
              <a:t>Да только воз и ныне там.</a:t>
            </a:r>
          </a:p>
        </p:txBody>
      </p:sp>
      <p:pic>
        <p:nvPicPr>
          <p:cNvPr id="8" name="Picture 7" descr="i_0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2143116"/>
            <a:ext cx="32289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501090" y="6215082"/>
            <a:ext cx="428628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14813" y="5500688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 smtClean="0"/>
              <a:t>«Лебедь, рак и щука»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Волк и Ягнёнок Рачев.bmp"/>
          <p:cNvPicPr>
            <a:picLocks noChangeAspect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500438" y="2500313"/>
            <a:ext cx="2286000" cy="3279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chemeClr val="accent6"/>
                </a:solidFill>
              </a:rPr>
              <a:t>Афоризм - 40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1600200"/>
            <a:ext cx="5429250" cy="1185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i="1" dirty="0" smtClean="0"/>
              <a:t>У сильного всегда бессильный виноват.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3" y="5500688"/>
            <a:ext cx="3429000" cy="71437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i="1" dirty="0"/>
              <a:t>«Волк и Ягнёнок»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501090" y="6286520"/>
            <a:ext cx="500066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916</Words>
  <Application>Microsoft Office PowerPoint</Application>
  <PresentationFormat>Экран (4:3)</PresentationFormat>
  <Paragraphs>225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1_Тема Office</vt:lpstr>
      <vt:lpstr>Слайд 1</vt:lpstr>
      <vt:lpstr>Слайд 2</vt:lpstr>
      <vt:lpstr>Слайд 3</vt:lpstr>
      <vt:lpstr>Цели и задачи урока:</vt:lpstr>
      <vt:lpstr>Слайд 5</vt:lpstr>
      <vt:lpstr>Афоризм - 10</vt:lpstr>
      <vt:lpstr>Афоризм - 20</vt:lpstr>
      <vt:lpstr>Афоризм - 30</vt:lpstr>
      <vt:lpstr>Афоризм - 40</vt:lpstr>
      <vt:lpstr>Афоризм - 50</vt:lpstr>
      <vt:lpstr>Кто есть кто - 10</vt:lpstr>
      <vt:lpstr>Кто есть кто - 20</vt:lpstr>
      <vt:lpstr>Кто есть кто - 30</vt:lpstr>
      <vt:lpstr>Кто есть кто - 40</vt:lpstr>
      <vt:lpstr>Кто есть кто - 50</vt:lpstr>
      <vt:lpstr>Мораль сей басни такова - 10</vt:lpstr>
      <vt:lpstr>Мораль сей басни такова - 20</vt:lpstr>
      <vt:lpstr>Мораль сей басни такова - 30</vt:lpstr>
      <vt:lpstr>Мораль сей басни такова - 40</vt:lpstr>
      <vt:lpstr>Мораль сей басни такова - 50</vt:lpstr>
      <vt:lpstr>Кто и кому говорит - 10</vt:lpstr>
      <vt:lpstr>Кто и кому говорит- 20</vt:lpstr>
      <vt:lpstr>Кто и кому говорит- 30</vt:lpstr>
      <vt:lpstr>Кто и кому говорит - 40</vt:lpstr>
      <vt:lpstr>Кто и кому говорит- 50</vt:lpstr>
      <vt:lpstr>Всё о  басне - 10</vt:lpstr>
      <vt:lpstr>Всё о  басне - 20</vt:lpstr>
      <vt:lpstr>Всё о  басне - 30</vt:lpstr>
      <vt:lpstr>Всё о  басне - 40</vt:lpstr>
      <vt:lpstr>Всё о  басне - 50</vt:lpstr>
      <vt:lpstr>Чьё  это? - 10</vt:lpstr>
      <vt:lpstr>Чьё  это? - 20</vt:lpstr>
      <vt:lpstr>Чьё  это? - 30</vt:lpstr>
      <vt:lpstr>Чьё  это? - 40</vt:lpstr>
      <vt:lpstr>Чьё  это? - 50</vt:lpstr>
      <vt:lpstr>Интернет- ресурсы:</vt:lpstr>
      <vt:lpstr>Интернет- ресурсы:</vt:lpstr>
      <vt:lpstr>Интернет- ресурсы: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Олег</cp:lastModifiedBy>
  <cp:revision>39</cp:revision>
  <dcterms:created xsi:type="dcterms:W3CDTF">2012-01-20T13:08:56Z</dcterms:created>
  <dcterms:modified xsi:type="dcterms:W3CDTF">2013-03-01T18:34:01Z</dcterms:modified>
</cp:coreProperties>
</file>