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66" r:id="rId7"/>
    <p:sldId id="264" r:id="rId8"/>
    <p:sldId id="265" r:id="rId9"/>
    <p:sldId id="267" r:id="rId10"/>
    <p:sldId id="263" r:id="rId11"/>
    <p:sldId id="268" r:id="rId12"/>
    <p:sldId id="269" r:id="rId13"/>
    <p:sldId id="270" r:id="rId14"/>
    <p:sldId id="271" r:id="rId15"/>
    <p:sldId id="275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4" r:id="rId24"/>
    <p:sldId id="281" r:id="rId25"/>
    <p:sldId id="282" r:id="rId26"/>
    <p:sldId id="286" r:id="rId27"/>
    <p:sldId id="283" r:id="rId28"/>
    <p:sldId id="285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EE3A76-4A96-44FE-B716-31D84E01D97F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A306394-359F-47CC-B0B8-8C4BF0947D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Владимир </a:t>
            </a:r>
            <a:r>
              <a:rPr lang="ru-RU" dirty="0" err="1" smtClean="0">
                <a:solidFill>
                  <a:srgbClr val="FF0000"/>
                </a:solidFill>
              </a:rPr>
              <a:t>Галактионович</a:t>
            </a:r>
            <a:r>
              <a:rPr lang="ru-RU" dirty="0" smtClean="0">
                <a:solidFill>
                  <a:srgbClr val="FF0000"/>
                </a:solidFill>
              </a:rPr>
              <a:t> Короленко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(1853-1921)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 descr="H:\короленко\короленко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3214710" cy="408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00430" y="3857628"/>
            <a:ext cx="56435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                     Повесть 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          «В дурном обществе»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                          или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            «Дети подземелья»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19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История   дружбы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928670"/>
            <a:ext cx="3629849" cy="4786330"/>
          </a:xfrm>
        </p:spPr>
      </p:pic>
      <p:pic>
        <p:nvPicPr>
          <p:cNvPr id="7" name="Picture 2" descr="C:\Documents and Settings\Администратор\Мои документы\сканирование0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857232"/>
            <a:ext cx="3000375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24000"/>
            <a:ext cx="3835499" cy="50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H:\короленко\валек вася и марус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86314" y="1285860"/>
            <a:ext cx="3643338" cy="530297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5500702"/>
            <a:ext cx="6329378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Почему Вася был рад столь странной дружбе? Он – сын судьи и… нищие дети?</a:t>
            </a:r>
            <a:endParaRPr lang="ru-RU" sz="31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00042"/>
            <a:ext cx="4059936" cy="5072098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i="1" dirty="0" smtClean="0"/>
              <a:t>«Я бегом отправлялся через болото на гору, к часовне, предварительно наполнив карманы яблоками, которые я мог рвать в саду без запрета, и лакомствами, которые я сберегал всегда для своих новых друзей».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357166"/>
            <a:ext cx="3786214" cy="4946951"/>
          </a:xfr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r="6352"/>
          <a:stretch>
            <a:fillRect/>
          </a:stretch>
        </p:blipFill>
        <p:spPr bwMode="auto">
          <a:xfrm>
            <a:off x="285720" y="0"/>
            <a:ext cx="4000528" cy="544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928670"/>
            <a:ext cx="4421888" cy="5500726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Мать Васи умерла, когда ему было шесть лет. С этого времени мальчик чувствовал постоянное одиночество. Отец слишком любил мать, когда она была жива, и не замечал мальчика из-за своего счастья. После смерти жены горе мужчины было таким глубоким, что он замкнулся в себе. Все считали Васю бродягой и негодным мальчишкой, и отец тоже привык к этой мысли.</a:t>
            </a:r>
            <a:endParaRPr lang="ru-RU" sz="2800" dirty="0" smtClean="0">
              <a:solidFill>
                <a:schemeClr val="bg1"/>
              </a:solidFill>
              <a:latin typeface="Constantia" pitchFamily="18" charset="0"/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928670"/>
            <a:ext cx="3634611" cy="550072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1643050"/>
            <a:ext cx="2643206" cy="4572000"/>
          </a:xfrm>
          <a:noFill/>
        </p:spPr>
      </p:pic>
      <p:pic>
        <p:nvPicPr>
          <p:cNvPr id="6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14696" y="1524000"/>
            <a:ext cx="2629204" cy="4572000"/>
          </a:xfr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6215082"/>
            <a:ext cx="2861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000066"/>
                </a:solidFill>
                <a:latin typeface="Tahoma" pitchFamily="34" charset="0"/>
              </a:rPr>
              <a:t>В.Глуздов</a:t>
            </a:r>
            <a:r>
              <a:rPr lang="ru-RU" b="1" dirty="0" smtClean="0">
                <a:solidFill>
                  <a:srgbClr val="000066"/>
                </a:solidFill>
                <a:latin typeface="Tahoma" pitchFamily="34" charset="0"/>
              </a:rPr>
              <a:t>. Васин отец</a:t>
            </a:r>
            <a:endParaRPr lang="ru-RU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6215082"/>
            <a:ext cx="2034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000066"/>
                </a:solidFill>
                <a:latin typeface="Arial" pitchFamily="34" charset="0"/>
                <a:cs typeface="Times New Roman" pitchFamily="18" charset="0"/>
              </a:rPr>
              <a:t>В</a:t>
            </a:r>
            <a:r>
              <a:rPr lang="ru-RU" b="1" dirty="0" err="1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b="1" dirty="0" err="1">
                <a:solidFill>
                  <a:srgbClr val="000066"/>
                </a:solidFill>
                <a:latin typeface="Arial" pitchFamily="34" charset="0"/>
                <a:cs typeface="Times New Roman" pitchFamily="18" charset="0"/>
              </a:rPr>
              <a:t>Глуздов</a:t>
            </a:r>
            <a:r>
              <a:rPr lang="ru-RU" b="1" dirty="0">
                <a:solidFill>
                  <a:srgbClr val="000066"/>
                </a:solidFill>
                <a:latin typeface="Arial" pitchFamily="34" charset="0"/>
                <a:cs typeface="Times New Roman" pitchFamily="18" charset="0"/>
              </a:rPr>
              <a:t>. Вася</a:t>
            </a:r>
            <a:endParaRPr lang="ru-RU" b="1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14290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ahoma" pitchFamily="34" charset="0"/>
              </a:rPr>
              <a:t>«Порой, спрятавшись в кустах, я наблюдал за ним; я видел, как он шагал по аллеям, всё ускоряя походку, и глухо стонал от нестерпимой душевной муки. Тогда моё сердце загоралось жалостью и сочувствием».</a:t>
            </a:r>
            <a:endParaRPr lang="ru-RU" sz="2000" b="1" i="1" dirty="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59936" cy="552452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«Сестре Соне было четыре года. Я любил её страстно, и она платила мне такою же любовью; но установившийся взгляд на меня, как на отпетого маленького разбойника, воздвиг и между нами высокую стену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285728"/>
            <a:ext cx="4429156" cy="6215106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НА  СЦЕНУ ЯВЛЯЕТСЯ   ПАН  ТЫБУРЦИЙ</a:t>
            </a:r>
            <a:endParaRPr lang="ru-RU" sz="3200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428736"/>
            <a:ext cx="4230718" cy="3913613"/>
          </a:xfrm>
          <a:noFill/>
        </p:spPr>
      </p:pic>
      <p:pic>
        <p:nvPicPr>
          <p:cNvPr id="6" name="Picture 3" descr="H:\короленко\тыбурция драп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43504" y="1214422"/>
            <a:ext cx="3400594" cy="505873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59936" cy="5381644"/>
          </a:xfrm>
        </p:spPr>
        <p:txBody>
          <a:bodyPr/>
          <a:lstStyle/>
          <a:p>
            <a:r>
              <a:rPr lang="ru-RU" sz="2400" b="1" i="1" dirty="0" smtClean="0">
                <a:latin typeface="Tahoma" pitchFamily="34" charset="0"/>
              </a:rPr>
              <a:t>«Никто не знал также, откуда у пана </a:t>
            </a:r>
            <a:r>
              <a:rPr lang="ru-RU" sz="2400" b="1" i="1" dirty="0" err="1" smtClean="0">
                <a:latin typeface="Tahoma" pitchFamily="34" charset="0"/>
              </a:rPr>
              <a:t>Тыбурция</a:t>
            </a:r>
            <a:r>
              <a:rPr lang="ru-RU" sz="2400" b="1" i="1" dirty="0" smtClean="0">
                <a:latin typeface="Tahoma" pitchFamily="34" charset="0"/>
              </a:rPr>
              <a:t> явились  дети,   а  между тем  факт стоял  налицо,  даже два факта: мальчик лет семи,  но рослый и развитой не по летам, и  маленькая   трёхлетняя   девочка». 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500042"/>
            <a:ext cx="4357718" cy="578647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Среди серых камней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214423"/>
            <a:ext cx="4230718" cy="4091888"/>
          </a:xfrm>
        </p:spPr>
      </p:pic>
      <p:pic>
        <p:nvPicPr>
          <p:cNvPr id="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214423"/>
            <a:ext cx="4210080" cy="4067840"/>
          </a:xfr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357826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Почему Вася решился на то, чтобы попросить у Сони куклу для Маруси?</a:t>
            </a:r>
            <a:endParaRPr lang="ru-RU" sz="3200" dirty="0"/>
          </a:p>
        </p:txBody>
      </p:sp>
      <p:pic>
        <p:nvPicPr>
          <p:cNvPr id="8" name="Picture 2" descr="H:\короленко\сон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57356" y="214290"/>
            <a:ext cx="5715012" cy="6299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«Мы каждый день выносили Марусю наверх, и здесь она как будто оживала</a:t>
            </a:r>
            <a:r>
              <a:rPr lang="ru-RU" sz="3200" i="1" dirty="0" smtClean="0"/>
              <a:t>...</a:t>
            </a:r>
            <a:r>
              <a:rPr lang="ru-RU" sz="3200" dirty="0" smtClean="0"/>
              <a:t>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22" y="1357298"/>
            <a:ext cx="4218973" cy="5220864"/>
          </a:xfrm>
          <a:noFill/>
        </p:spPr>
      </p:pic>
      <p:pic>
        <p:nvPicPr>
          <p:cNvPr id="6" name="Picture 5" descr="Рис. Г.Фитингофа к повести В.Короленко «Дети подземелья».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0221"/>
            <a:ext cx="8572560" cy="650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2400"/>
            <a:ext cx="8186766" cy="1276336"/>
          </a:xfrm>
        </p:spPr>
        <p:txBody>
          <a:bodyPr/>
          <a:lstStyle/>
          <a:p>
            <a:pPr algn="ctr"/>
            <a:r>
              <a:rPr lang="ru-RU" dirty="0" smtClean="0"/>
              <a:t>Жизненный путь писателя.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Писатель, общественный деятель. Сын уездного судьи. </a:t>
            </a:r>
          </a:p>
          <a:p>
            <a:r>
              <a:rPr lang="ru-RU" sz="2800" dirty="0" smtClean="0"/>
              <a:t>Учась в гимназии, увлекся русской  классической литературой, мечтал стать адвокатом, чтобы защищать обездоленных. </a:t>
            </a:r>
          </a:p>
        </p:txBody>
      </p:sp>
      <p:pic>
        <p:nvPicPr>
          <p:cNvPr id="5" name="Picture 5" descr="pk_0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92909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Кукла сотворила чудо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00174"/>
            <a:ext cx="8186766" cy="5000659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короленко\кукл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857652" cy="612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короленко\сон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00562" y="2000240"/>
            <a:ext cx="3681412" cy="45719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57686" y="0"/>
            <a:ext cx="4572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Сравните девочек: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Условия жизни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Внешний вид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Отношение к ним близких   людей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28680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Серый камень высосал из неё жизнь.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34" y="1571612"/>
            <a:ext cx="8429684" cy="50006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642918"/>
            <a:ext cx="4643470" cy="5500694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1000108"/>
            <a:ext cx="350043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«Рядом с Марусей лежала </a:t>
            </a:r>
            <a:r>
              <a:rPr lang="ru-RU" sz="3200" b="1" i="1" dirty="0" smtClean="0">
                <a:solidFill>
                  <a:srgbClr val="C00000"/>
                </a:solidFill>
              </a:rPr>
              <a:t>злополучная</a:t>
            </a:r>
            <a:r>
              <a:rPr lang="ru-RU" sz="3200" b="1" i="1" dirty="0" smtClean="0"/>
              <a:t> кукла с </a:t>
            </a:r>
            <a:r>
              <a:rPr lang="ru-RU" sz="3200" b="1" i="1" dirty="0" err="1" smtClean="0"/>
              <a:t>розовыми</a:t>
            </a:r>
            <a:r>
              <a:rPr lang="ru-RU" sz="3200" b="1" i="1" dirty="0" smtClean="0"/>
              <a:t> щеками и </a:t>
            </a:r>
            <a:r>
              <a:rPr lang="ru-RU" sz="3200" b="1" i="1" dirty="0" smtClean="0">
                <a:solidFill>
                  <a:srgbClr val="C00000"/>
                </a:solidFill>
              </a:rPr>
              <a:t>глупыми блестящими глазами.</a:t>
            </a:r>
            <a:r>
              <a:rPr lang="ru-RU" sz="3200" b="1" i="1" dirty="0" smtClean="0"/>
              <a:t>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7686" y="152400"/>
            <a:ext cx="4329114" cy="470536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Изменились ли отношения Васи и отца после посещения  </a:t>
            </a:r>
            <a:r>
              <a:rPr lang="ru-RU" dirty="0" err="1" smtClean="0">
                <a:solidFill>
                  <a:schemeClr val="bg1"/>
                </a:solidFill>
              </a:rPr>
              <a:t>Тыбурция</a:t>
            </a:r>
            <a:r>
              <a:rPr lang="ru-RU" dirty="0" smtClean="0">
                <a:solidFill>
                  <a:schemeClr val="bg1"/>
                </a:solidFill>
              </a:rPr>
              <a:t>? Как?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3786214" cy="542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 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371477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9058" y="785794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-Приходи   к   нам, — сказал   он, — отец   тебя   отпустит попрощаться с моей девочкой. Она... она умерла.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   Я вопросительно поднял глаза на отца. Теперь передо мной стоял другой человек, но в этом именно человеке я нашёл что-то родное, чего тщетно искал в нём прежде.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14546" y="428604"/>
            <a:ext cx="5572164" cy="5929354"/>
          </a:xfr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Урок милосердия и любви к людям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44" y="1142984"/>
            <a:ext cx="4572032" cy="4572032"/>
          </a:xfrm>
        </p:spPr>
      </p:pic>
      <p:sp>
        <p:nvSpPr>
          <p:cNvPr id="5" name="Прямоугольник 4"/>
          <p:cNvSpPr/>
          <p:nvPr/>
        </p:nvSpPr>
        <p:spPr>
          <a:xfrm>
            <a:off x="4786314" y="1357298"/>
            <a:ext cx="43576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Constantia" pitchFamily="18" charset="0"/>
              </a:rPr>
              <a:t>Почему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Вася и Соня приходили на могилку Маруси?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Потому что для них образ Маруси стал символом любви и человеческого страдания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72032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«Лучше иметь в груди кусочек человеческого сердца, вместо холодного камня». </a:t>
            </a:r>
          </a:p>
          <a:p>
            <a:r>
              <a:rPr lang="ru-RU" dirty="0" smtClean="0"/>
              <a:t>«Хорошо, что твоя дорога пролегла через нашу»</a:t>
            </a:r>
          </a:p>
          <a:p>
            <a:pPr>
              <a:buNone/>
            </a:pPr>
            <a:r>
              <a:rPr lang="ru-RU" dirty="0" smtClean="0"/>
              <a:t>Почему?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Вася научился сострадать, стал отзывчивым, научился видеть и понимать боль других, ценить людей; он перестал думать о своём горе. Эта встреча открыла ему путь к себе, к своим близким.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Для доброты нет дурного общества. Встречи с такими людьми просветляют душу, делают её чище. Человек становится добрее, отзывчивее, если научится сострадать и помогать другим.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472" y="0"/>
            <a:ext cx="3071834" cy="2319034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00628" y="0"/>
            <a:ext cx="2671770" cy="2410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Семья Короленко и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Дом-усадьба писателя</a:t>
            </a:r>
            <a:endParaRPr lang="ru-RU" dirty="0"/>
          </a:p>
        </p:txBody>
      </p:sp>
      <p:pic>
        <p:nvPicPr>
          <p:cNvPr id="5" name="Picture 2" descr="H:\короленко\семь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2143116"/>
            <a:ext cx="3682237" cy="4357718"/>
          </a:xfrm>
        </p:spPr>
      </p:pic>
      <p:pic>
        <p:nvPicPr>
          <p:cNvPr id="6" name="Picture 2" descr="F:\короленко\дом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48" y="2000240"/>
            <a:ext cx="4421190" cy="42148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286544"/>
          </a:xfrm>
        </p:spPr>
        <p:txBody>
          <a:bodyPr>
            <a:noAutofit/>
          </a:bodyPr>
          <a:lstStyle/>
          <a:p>
            <a:pPr algn="ctr"/>
            <a:r>
              <a:rPr lang="ru-RU" sz="1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Добродетель всякая есть свет душевный.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 чувство глубокого расположения, самоотверженной и искренней привязанности.          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любви добра не бывает.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…возлюби ближнего своего, как самого себя.</a:t>
            </a:r>
            <a:r>
              <a:rPr lang="ru-RU" sz="1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отзывчивость, душевное расположение к людям, стремление делать добро другим. </a:t>
            </a:r>
          </a:p>
          <a:p>
            <a:pPr>
              <a:buNone/>
            </a:pP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Доброта – это человеческое качество, ценнейшее из всех. Добрый человек уже самой своей добротой превозмогает все человеческие недостатки.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Д.С.Лихачёв                                                                             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Милосердие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готовность помочь кому–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или простить кого–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из сострадания, человеколюбия.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Сострадани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жалость, сочувствие, вызываемые чьим–либо несчастьем, горем.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Милосердие и сострадание ближнему есть свет душевный.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Совесть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чувство нравственной ответственности за своё поведение перед окружающими людьми, обществом.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Совесть есть голос Божий, отвращающий и удерживающий нас от зла. </a:t>
            </a:r>
            <a:r>
              <a:rPr lang="ru-RU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Самопожертвование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жертвование своими личными интересами ради других.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Вася наделён этими добродетелями?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114668" cy="45720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        Жанр произведения: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  </a:t>
            </a:r>
            <a:r>
              <a:rPr lang="ru-RU" sz="2800" dirty="0" smtClean="0">
                <a:solidFill>
                  <a:schemeClr val="bg1"/>
                </a:solidFill>
              </a:rPr>
              <a:t>ПОВЕСТЬ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2-3 героя</a:t>
            </a: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/>
              <a:t>несколько сюжетных линий</a:t>
            </a:r>
          </a:p>
          <a:p>
            <a:pPr lvl="0"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 lvl="0">
              <a:buNone/>
            </a:pP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500174"/>
            <a:ext cx="5072066" cy="4572000"/>
          </a:xfrm>
        </p:spPr>
        <p:txBody>
          <a:bodyPr/>
          <a:lstStyle/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2 сюжетные линии</a:t>
            </a:r>
          </a:p>
          <a:p>
            <a:pPr lvl="0"/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Линия              Линия жизни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жизни Васи              семьи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                            </a:t>
            </a:r>
            <a:r>
              <a:rPr lang="ru-RU" sz="2800" dirty="0" err="1" smtClean="0">
                <a:solidFill>
                  <a:schemeClr val="bg1"/>
                </a:solidFill>
              </a:rPr>
              <a:t>Тыбурция</a:t>
            </a:r>
            <a:endParaRPr lang="ru-RU" sz="2800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7215206" y="2000240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5286380" y="2000240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lang="ru-RU" dirty="0" smtClean="0"/>
              <a:t>Какой цвет создаёт образ городка?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24" y="1281482"/>
            <a:ext cx="7072362" cy="522820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0066"/>
                </a:solidFill>
                <a:latin typeface="Tahoma" pitchFamily="34" charset="0"/>
              </a:rPr>
              <a:t/>
            </a:r>
            <a:br>
              <a:rPr lang="ru-RU" sz="4400" b="1" dirty="0" smtClean="0">
                <a:solidFill>
                  <a:srgbClr val="000066"/>
                </a:solidFill>
                <a:latin typeface="Tahoma" pitchFamily="34" charset="0"/>
              </a:rPr>
            </a:br>
            <a:r>
              <a:rPr lang="ru-RU" sz="4400" b="1" dirty="0" smtClean="0">
                <a:solidFill>
                  <a:srgbClr val="000066"/>
                </a:solidFill>
                <a:latin typeface="Tahoma" pitchFamily="34" charset="0"/>
              </a:rPr>
              <a:t/>
            </a:r>
            <a:br>
              <a:rPr lang="ru-RU" sz="4400" b="1" dirty="0" smtClean="0">
                <a:solidFill>
                  <a:srgbClr val="000066"/>
                </a:solidFill>
                <a:latin typeface="Tahoma" pitchFamily="34" charset="0"/>
              </a:rPr>
            </a:br>
            <a:r>
              <a:rPr lang="ru-RU" sz="2700" b="1" dirty="0" err="1" smtClean="0">
                <a:solidFill>
                  <a:srgbClr val="000066"/>
                </a:solidFill>
                <a:latin typeface="Tahoma" pitchFamily="34" charset="0"/>
              </a:rPr>
              <a:t>В.Костицын</a:t>
            </a:r>
            <a:r>
              <a:rPr lang="ru-RU" sz="2700" b="1" dirty="0" smtClean="0">
                <a:solidFill>
                  <a:srgbClr val="000066"/>
                </a:solidFill>
                <a:latin typeface="Tahoma" pitchFamily="34" charset="0"/>
              </a:rPr>
              <a:t>. «...Величавое дряхлое здание». 1984</a:t>
            </a:r>
            <a:br>
              <a:rPr lang="ru-RU" sz="2700" b="1" dirty="0" smtClean="0">
                <a:solidFill>
                  <a:srgbClr val="000066"/>
                </a:solidFill>
                <a:latin typeface="Tahoma" pitchFamily="34" charset="0"/>
              </a:rPr>
            </a:br>
            <a:endParaRPr lang="ru-RU" sz="2700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1714488"/>
            <a:ext cx="6972320" cy="4785502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2066" y="152400"/>
            <a:ext cx="3614734" cy="584836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«Старый замок…. нередко наводил на нас припадки панического ужаса, так страшно глядели черные впадины давно выбитых окон»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928670"/>
            <a:ext cx="3929090" cy="5429288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6314" y="152400"/>
            <a:ext cx="3900486" cy="577693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«Город знал, </a:t>
            </a:r>
            <a:br>
              <a:rPr lang="ru-RU" sz="3600" b="1" i="1" dirty="0" smtClean="0"/>
            </a:br>
            <a:r>
              <a:rPr lang="ru-RU" sz="3600" b="1" i="1" dirty="0" smtClean="0"/>
              <a:t>что по его улицам в ненастной тьме дождливой ночи</a:t>
            </a:r>
            <a:br>
              <a:rPr lang="ru-RU" sz="3600" b="1" i="1" dirty="0" smtClean="0"/>
            </a:br>
            <a:r>
              <a:rPr lang="ru-RU" sz="3600" b="1" i="1" dirty="0" smtClean="0"/>
              <a:t>бродят    люди...»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714356"/>
            <a:ext cx="3857652" cy="5643570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Жизнь среди серых камней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857232"/>
            <a:ext cx="50720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«Сонные, заплесневелые пруды», «серые заборы», «подслеповатые, ушедшие в землю хатки» - с первых страниц повести серый цвет создает образ городка, живущего мелкой жизнью, в которой нет ярких чувств и событий. Подземелье, где живут Валек и Маруся, каменное и тоже серое. «Серый камень высосал из нее жизнь», - говорит Короленко.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Употребляя это выражение, что он хочет сказать?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Марусю убивает нищета и безрадостная жизнь.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00108"/>
            <a:ext cx="3714776" cy="2643206"/>
          </a:xfrm>
        </p:spPr>
      </p:pic>
      <p:pic>
        <p:nvPicPr>
          <p:cNvPr id="6" name="Picture 2" descr="H:\короленко\  подземель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3714752"/>
            <a:ext cx="3605418" cy="2870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134</TotalTime>
  <Words>708</Words>
  <Application>Microsoft Office PowerPoint</Application>
  <PresentationFormat>Экран (4:3)</PresentationFormat>
  <Paragraphs>75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Бумажная</vt:lpstr>
      <vt:lpstr>Владимир Галактионович Короленко (1853-1921) </vt:lpstr>
      <vt:lpstr>Жизненный путь писателя.</vt:lpstr>
      <vt:lpstr>Семья Короленко и  Дом-усадьба писателя</vt:lpstr>
      <vt:lpstr>Слайд 4</vt:lpstr>
      <vt:lpstr>Какой цвет создаёт образ городка?</vt:lpstr>
      <vt:lpstr>  В.Костицын. «...Величавое дряхлое здание». 1984 </vt:lpstr>
      <vt:lpstr>«Старый замок…. нередко наводил на нас припадки панического ужаса, так страшно глядели черные впадины давно выбитых окон» </vt:lpstr>
      <vt:lpstr>«Город знал,  что по его улицам в ненастной тьме дождливой ночи бродят    люди...» </vt:lpstr>
      <vt:lpstr>Жизнь среди серых камней</vt:lpstr>
      <vt:lpstr>История   дружбы</vt:lpstr>
      <vt:lpstr>Слайд 11</vt:lpstr>
      <vt:lpstr> Почему Вася был рад столь странной дружбе? Он – сын судьи и… нищие дети?</vt:lpstr>
      <vt:lpstr>Слайд 13</vt:lpstr>
      <vt:lpstr>Слайд 14</vt:lpstr>
      <vt:lpstr>Слайд 15</vt:lpstr>
      <vt:lpstr>НА  СЦЕНУ ЯВЛЯЕТСЯ   ПАН  ТЫБУРЦИЙ</vt:lpstr>
      <vt:lpstr>Слайд 17</vt:lpstr>
      <vt:lpstr>Среди серых камней</vt:lpstr>
      <vt:lpstr>«Мы каждый день выносили Марусю наверх, и здесь она как будто оживала...»</vt:lpstr>
      <vt:lpstr>Кукла сотворила чудо</vt:lpstr>
      <vt:lpstr>Слайд 21</vt:lpstr>
      <vt:lpstr>Слайд 22</vt:lpstr>
      <vt:lpstr>Серый камень высосал из неё жизнь.</vt:lpstr>
      <vt:lpstr>Слайд 24</vt:lpstr>
      <vt:lpstr>Изменились ли отношения Васи и отца после посещения  Тыбурция? Как?</vt:lpstr>
      <vt:lpstr>Слайд 26</vt:lpstr>
      <vt:lpstr>Слайд 27</vt:lpstr>
      <vt:lpstr>Урок милосердия и любви к людям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Галактионович Короленко (1853-1921) </dc:title>
  <dc:creator>Zver</dc:creator>
  <cp:lastModifiedBy>комп</cp:lastModifiedBy>
  <cp:revision>16</cp:revision>
  <dcterms:created xsi:type="dcterms:W3CDTF">2012-03-10T16:39:59Z</dcterms:created>
  <dcterms:modified xsi:type="dcterms:W3CDTF">2012-03-12T05:24:21Z</dcterms:modified>
</cp:coreProperties>
</file>