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71" r:id="rId3"/>
    <p:sldId id="257" r:id="rId4"/>
    <p:sldId id="265" r:id="rId5"/>
    <p:sldId id="262" r:id="rId6"/>
    <p:sldId id="261" r:id="rId7"/>
    <p:sldId id="267" r:id="rId8"/>
    <p:sldId id="272" r:id="rId9"/>
    <p:sldId id="268" r:id="rId10"/>
    <p:sldId id="270" r:id="rId11"/>
    <p:sldId id="258" r:id="rId12"/>
    <p:sldId id="259" r:id="rId13"/>
    <p:sldId id="260" r:id="rId14"/>
    <p:sldId id="263" r:id="rId15"/>
    <p:sldId id="264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3DA21-85CE-441C-AC27-C38E4C5CE93C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E7061-2E8D-4FB9-9DE4-A2DA6F5BBC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0C9682-7C06-477B-B9F8-B280F71D81E7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EA6753F-2B97-4179-9233-2B26049DD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dengikakdengi.ru/proisxozhdenie-deneg/" TargetMode="External"/><Relationship Id="rId13" Type="http://schemas.openxmlformats.org/officeDocument/2006/relationships/hyperlink" Target="http://www.gorodkirov.ru/article_view?a_id=22960" TargetMode="External"/><Relationship Id="rId18" Type="http://schemas.openxmlformats.org/officeDocument/2006/relationships/hyperlink" Target="http://forexaw.com/TERMs/Money/Coins_and_banknotes/l1027_%D0%94%D0%B5%D0%BD%D1%8C%D0%B3%D0%B8_Money" TargetMode="External"/><Relationship Id="rId3" Type="http://schemas.openxmlformats.org/officeDocument/2006/relationships/hyperlink" Target="http://ru.wikipedia.org/wiki/%C4%E5%ED%FC%E3%E8" TargetMode="External"/><Relationship Id="rId7" Type="http://schemas.openxmlformats.org/officeDocument/2006/relationships/hyperlink" Target="http://board.od.ua/images/html/6510" TargetMode="External"/><Relationship Id="rId12" Type="http://schemas.openxmlformats.org/officeDocument/2006/relationships/hyperlink" Target="http://bp0.blogger.com/_N_qCw_6GpLg/R6fLbHb3qhI/AAAAAAAAAAk/LvKWZwVXkOA/S220-h/money-stacked%5B1%5D.jpg" TargetMode="External"/><Relationship Id="rId17" Type="http://schemas.openxmlformats.org/officeDocument/2006/relationships/hyperlink" Target="http://wwwboards.auto.ru/insure/414207.html" TargetMode="External"/><Relationship Id="rId2" Type="http://schemas.openxmlformats.org/officeDocument/2006/relationships/hyperlink" Target="http://ru.wikipedia.org/wiki/%CD%E0%F2%F3%F0%E0%EB%FC%ED%EE%E5_%F5%EE%E7%FF%E9%F1%F2%E2%EE" TargetMode="External"/><Relationship Id="rId16" Type="http://schemas.openxmlformats.org/officeDocument/2006/relationships/hyperlink" Target="http://www.aif-nn.ru/money/dontknow/95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orks.tarefer.ru/99/101864/index.html" TargetMode="External"/><Relationship Id="rId11" Type="http://schemas.openxmlformats.org/officeDocument/2006/relationships/hyperlink" Target="http://www.liveinternet.ru/users/3923017/rubric/1899026/" TargetMode="External"/><Relationship Id="rId5" Type="http://schemas.openxmlformats.org/officeDocument/2006/relationships/hyperlink" Target="http://www.paritetbank.by/moneyhistory/1/" TargetMode="External"/><Relationship Id="rId15" Type="http://schemas.openxmlformats.org/officeDocument/2006/relationships/hyperlink" Target="http://www.noni-almaty.kz/tni.html" TargetMode="External"/><Relationship Id="rId10" Type="http://schemas.openxmlformats.org/officeDocument/2006/relationships/hyperlink" Target="http://www.ikar-kch.ru/?attachment_id=4453" TargetMode="External"/><Relationship Id="rId4" Type="http://schemas.openxmlformats.org/officeDocument/2006/relationships/hyperlink" Target="http://www.tourblogger.ru/blog/33-i-3-korovy-ili-ochen-khochu-na-slet.html" TargetMode="External"/><Relationship Id="rId9" Type="http://schemas.openxmlformats.org/officeDocument/2006/relationships/hyperlink" Target="http://i4.imageban.ru/out/2011/11/08/e0b8046dd980f5011ff7e9f9c8862ba1.jpg" TargetMode="External"/><Relationship Id="rId14" Type="http://schemas.openxmlformats.org/officeDocument/2006/relationships/hyperlink" Target="http://www.red-communist.ru/vozniknovenie-i-prichiny-pervoj-mirovoj-vojny-krax-ii-internacional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ommons.wikimedia.org/wiki/File:BMC_06.jpg?uselang=r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21920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ДЕНЬГИ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  ВОЗНИКНОВЕНИЯ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2" name="Picture 6" descr="http://kartinki2008.ru/Dengi/Monety/slides/Moneta-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71744"/>
            <a:ext cx="4968552" cy="35248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929322" y="4071942"/>
            <a:ext cx="26432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 smtClean="0"/>
              <a:t>Материалы подготовила:</a:t>
            </a:r>
          </a:p>
          <a:p>
            <a:pPr>
              <a:defRPr/>
            </a:pPr>
            <a:r>
              <a:rPr lang="ru-RU" sz="1600" dirty="0" smtClean="0"/>
              <a:t>Карская </a:t>
            </a:r>
          </a:p>
          <a:p>
            <a:pPr>
              <a:defRPr/>
            </a:pPr>
            <a:r>
              <a:rPr lang="ru-RU" sz="1600" dirty="0" smtClean="0"/>
              <a:t>Алла Михайловна </a:t>
            </a:r>
          </a:p>
          <a:p>
            <a:pPr>
              <a:defRPr/>
            </a:pPr>
            <a:r>
              <a:rPr lang="ru-RU" sz="1600" dirty="0" smtClean="0"/>
              <a:t>директор ГОУ Центра образования </a:t>
            </a:r>
          </a:p>
          <a:p>
            <a:pPr>
              <a:defRPr/>
            </a:pPr>
            <a:r>
              <a:rPr lang="ru-RU" sz="1600" dirty="0" smtClean="0"/>
              <a:t>№ 671 «Перспектива» Санкт-Петербурга,</a:t>
            </a:r>
            <a:br>
              <a:rPr lang="ru-RU" sz="1600" dirty="0" smtClean="0"/>
            </a:br>
            <a:r>
              <a:rPr lang="ru-RU" sz="1600" dirty="0" smtClean="0"/>
              <a:t> учитель экономики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перехода от металлических денег к бумажным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64904"/>
            <a:ext cx="4059936" cy="39604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Стирание и естественный износ монет. </a:t>
            </a:r>
          </a:p>
          <a:p>
            <a:endParaRPr lang="ru-RU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Порча монет государственной властью (ремедиум) и фальшивомонетчиками (начиная с рабовладельческого строя). </a:t>
            </a:r>
          </a:p>
          <a:p>
            <a:endParaRPr lang="ru-RU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Выпуск бумажных знаков стоимости для покрытия государственных расходов.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700808"/>
            <a:ext cx="8240592" cy="11849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Металлическое денежное обращение обходится слишком дорого и с развитием капитализма становится по существу невозможным, так как добыча драгоценных металлов отстает от роста потребности хозяйства в средствах обращения.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[money-stacked[1]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24944"/>
            <a:ext cx="3888432" cy="3110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Свойства денег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643182"/>
            <a:ext cx="3744416" cy="3531096"/>
          </a:xfrm>
        </p:spPr>
        <p:txBody>
          <a:bodyPr>
            <a:normAutofit fontScale="700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сохраняемость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(деньги должны хорошо храниться, не изменяя своих физических и/или химических свойств на протяжении долгого времени);</a:t>
            </a: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портативность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(высокая стоимость, заключённая в небольшом объёме);</a:t>
            </a: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узнаваемость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(можно легко и быстро определить, что это за предмет);</a:t>
            </a: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(защищённость от хищения, подделки, изменения номинала и т. п.).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340768"/>
            <a:ext cx="8240592" cy="1440160"/>
          </a:xfrm>
        </p:spPr>
        <p:txBody>
          <a:bodyPr>
            <a:normAutofit fontScale="700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качественная однородность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(отдельные экземпляры товара, монеты, купюры не должны обладать уникальными свойствами);</a:t>
            </a: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делимость и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объединяемость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(свойство размена, деньги не должны существенно менять свои свойства, если их делить на мелкие части или объединять в одну крупную часть);</a:t>
            </a:r>
          </a:p>
          <a:p>
            <a:endParaRPr lang="ru-RU" dirty="0"/>
          </a:p>
        </p:txBody>
      </p:sp>
      <p:pic>
        <p:nvPicPr>
          <p:cNvPr id="5" name="Picture 4" descr="http://img-fotki.yandex.ru/get/5014/130439001.1e/0_61f15_c3505a18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857496"/>
            <a:ext cx="4486034" cy="2964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денег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Мера стоимости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обращения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платежа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накопления</a:t>
            </a:r>
          </a:p>
          <a:p>
            <a:pPr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524000"/>
            <a:ext cx="3207442" cy="11849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http://www.ikar-kch.ru/wp-content/uploads/2011/03/%D0%B4%D0%B5%D0%BD%D1%8C%D0%B3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645024"/>
            <a:ext cx="3635871" cy="2423915"/>
          </a:xfrm>
          <a:prstGeom prst="rect">
            <a:avLst/>
          </a:prstGeom>
          <a:noFill/>
        </p:spPr>
      </p:pic>
      <p:pic>
        <p:nvPicPr>
          <p:cNvPr id="5124" name="Picture 4" descr="&amp;Gcy;&amp;ocy;&amp;rcy;&amp;ocy;&amp;dcy; &amp;Kcy;&amp;icy;&amp;rcy;&amp;ocy;&amp;vcy;: &amp;Bcy;&amp;iecy;&amp;scy;&amp;pcy;&amp;rcy;&amp;iecy;&amp;tscy;&amp;iecy;&amp;dcy;&amp;iecy;&amp;ncy;&amp;tcy;&amp;ncy;&amp;ycy;&amp;iecy; &amp;ucy;&amp;scy;&amp;lcy;&amp;ocy;&amp;vcy;&amp;icy;&amp;yacy; &amp;kcy;&amp;rcy;&amp;iecy;&amp;dcy;&amp;icy;&amp;tcy;&amp;ocy;&amp;vcy;&amp;acy;&amp;ncy;&amp;icy;&amp;yacy; &amp;ocy;&amp;tcy; &amp;Icy;&amp;pcy;&amp;ocy;&amp;tcy;&amp;iecy;&amp;chcy;&amp;ncy;&amp;ocy;&amp;jcy; &amp;kcy;&amp;ocy;&amp;rcy;&amp;pcy;&amp;ocy;&amp;rcy;&amp;acy;&amp;tscy;&amp;icy;&amp;icy;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96752"/>
            <a:ext cx="3960440" cy="2126131"/>
          </a:xfrm>
          <a:prstGeom prst="rect">
            <a:avLst/>
          </a:prstGeom>
          <a:noFill/>
        </p:spPr>
      </p:pic>
      <p:pic>
        <p:nvPicPr>
          <p:cNvPr id="5128" name="Picture 8" descr="http://www.dela.ru/media/products-328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3963425" cy="240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Характеристики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денежной системы государства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7859216" cy="500134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наименование и официально принятые сокращения (знаки, символы и аббревиатуры) денежной единицы, её фракций (разменных денежных единиц), а также их соотношение (система денежного счисления);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денежных знаков (металлические, бумажные, проч.), их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номиналами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денежного обращения, наличие или отсутствие наличных денег, порядок осуществления безналичных расчётов, в том числе с использованием денежных суррогатов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деривативов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выпуска (эмиссии) денежных знаков, признания их утратившими платёжеспособность, а также изъятия из обращения;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использования во внутреннем денежном обращении иностранных валют, обмена национальной валюты на иностранную и установления валютных курсов;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(функции) эмиссионного центра (как правило, центрального банка страны);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создания и функциями коммерческих банков;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обязательства государства (или его эмиссионного центра) по свободному или ограниченному размену денежных знаков на благородные металлы или отсутствием такого обязательства;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 и методы денежно-кредитной (монетарной) политики;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существенные параметры.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Законодательство РФ, закрепляющее характеристики денежной системы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348917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Российской Федерации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«О Центральном банке Российской Федерации (Банке России)»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«О валютном регулировании и валютном контроле»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«О банках и банковской деятельности»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4941168"/>
            <a:ext cx="8308408" cy="132893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«О противодействии легализации (отмыванию) доходов, полученных преступным путем, и финансированию терроризма»</a:t>
            </a:r>
          </a:p>
          <a:p>
            <a:endParaRPr lang="ru-RU" dirty="0"/>
          </a:p>
        </p:txBody>
      </p:sp>
      <p:pic>
        <p:nvPicPr>
          <p:cNvPr id="3076" name="Picture 4" descr="http://img0.liveinternet.ru/images/attach/c/0/36/125/36125284_1228235691_m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44824"/>
            <a:ext cx="4186436" cy="2469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8363272" cy="324036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Денежной единицей в Российской Федерации является рубль. Денежная эмиссия осуществляется исключительно Центральным банком Российской Федерации. Введение и эмиссия других денег в Российской Федерации не допускаются.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Защита и обеспечение устойчивости рубля — основная функция Центрального банка Российской Федерации, которую он осуществляет независимо от других органов государственной власти.</a:t>
            </a:r>
          </a:p>
          <a:p>
            <a:pPr algn="r">
              <a:buNone/>
            </a:pPr>
            <a:r>
              <a:rPr lang="ru-RU" dirty="0" smtClean="0"/>
              <a:t>Ст. 75 Конституции РФ </a:t>
            </a:r>
          </a:p>
          <a:p>
            <a:pPr lvl="0">
              <a:buNone/>
            </a:pPr>
            <a:endParaRPr lang="ru-RU" dirty="0" smtClean="0"/>
          </a:p>
        </p:txBody>
      </p:sp>
      <p:pic>
        <p:nvPicPr>
          <p:cNvPr id="2050" name="Picture 2" descr="http://i4.imageban.ru/out/2011/11/08/e0b8046dd980f5011ff7e9f9c8862b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645024"/>
            <a:ext cx="6408712" cy="2865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8291264" cy="64087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27. Официальной денежной единицей (валютой) Российской Федерации является рубль. Один рубль состоит из 100 копеек. Введение на территории Российской Федерации других денежных единиц и выпуск денежных суррогатов запрещаются.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28. Официальное соотношение между рублём и золотом или другими драгоценными металлами не устанавливается.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29. Эмиссия наличных денег (банкнот и монеты), организация их обращения и изъятия из обращения на территории Российской Федерации осуществляются исключительно Банком России. Банкноты (банковские билеты) и монета Банка России являются единственным законным средством наличного платежа на территории Российской Федерации. Их подделка и незаконное изготовление преследуются по закону.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30. Банкноты и монета Банка России являются безусловными обязательствами Банка России и обеспечиваются всеми его активами. Банкноты и монета Банка России обязательны к приёму по нарицательной стоимости при осуществлении всех видов платежей, для зачисления на счета, во вклады и для перевода на всей территории Российской Федерации.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31. Банкноты и монета Банка России не могут быть объявлены недействительными (утратившими силу законного средства платежа), если не установлен достаточно продолжительный срок их обмена на банкноты и монету Банка России нового образца. Не допускаются какие-либо ограничения в отношении сумм или субъектов обмена. При обмене банкнот и монеты Банка России старого образца на банкноты и монету Банка России нового образца срок изъятия банкнот и монеты из обращения не может быть менее одного года, но не должен превышать пять лет.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32. Банк России без ограничений обменивает ветхие и поврежденные банкноты в соответствии с установленными им правилами.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33. Совет директоров принимает решения о выпуске банкнот и монеты Банка России нового образца, об изъятии из обращения банкнот и монеты Банка России старого образца, утверждает номиналы и образцы новых денежных знаков. Описание новых денежных знаков публикуется в средствах массовой информации.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VI Закона «О Центральном банке Российской Федерации (Банке России)» 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  ресурсы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219256" cy="5334000"/>
          </a:xfrm>
        </p:spPr>
        <p:txBody>
          <a:bodyPr>
            <a:normAutofit fontScale="55000" lnSpcReduction="20000"/>
          </a:bodyPr>
          <a:lstStyle/>
          <a:p>
            <a:r>
              <a:rPr lang="ru-RU" u="sng" dirty="0" smtClean="0">
                <a:hlinkClick r:id="rId2"/>
              </a:rPr>
              <a:t>http://ru.wikipedia.org/wiki/%CD%E0%F2%F3%F0%E0%EB%FC%ED%EE%E5_%F5%EE%E7%FF%E9%F1%F2%E2%EE</a:t>
            </a:r>
            <a:endParaRPr lang="ru-RU" u="sng" dirty="0" smtClean="0"/>
          </a:p>
          <a:p>
            <a:r>
              <a:rPr lang="en-US" u="sng" dirty="0" smtClean="0">
                <a:hlinkClick r:id="rId3"/>
              </a:rPr>
              <a:t>http</a:t>
            </a:r>
            <a:r>
              <a:rPr lang="en-US" u="sng" dirty="0" smtClean="0">
                <a:hlinkClick r:id="rId3"/>
              </a:rPr>
              <a:t>://ru.wikipedia.org/wiki/%C4%E5%ED%FC%E3%E8</a:t>
            </a:r>
            <a:endParaRPr lang="ru-RU" u="sng" dirty="0" smtClean="0"/>
          </a:p>
          <a:p>
            <a:r>
              <a:rPr lang="en-US" u="sng" dirty="0" smtClean="0">
                <a:hlinkClick r:id="rId4"/>
              </a:rPr>
              <a:t>http://www.tourblogger.ru/blog/33-i-3-korovy-ili-ochen-khochu-na-slet.html</a:t>
            </a:r>
            <a:endParaRPr lang="ru-RU" u="sng" dirty="0" smtClean="0"/>
          </a:p>
          <a:p>
            <a:r>
              <a:rPr lang="ru-RU" u="sng" dirty="0" smtClean="0">
                <a:hlinkClick r:id="rId5"/>
              </a:rPr>
              <a:t>http://www.paritetbank.by/moneyhistory/1/</a:t>
            </a:r>
            <a:endParaRPr lang="ru-RU" u="sng" dirty="0" smtClean="0"/>
          </a:p>
          <a:p>
            <a:r>
              <a:rPr lang="ru-RU" u="sng" dirty="0" smtClean="0">
                <a:hlinkClick r:id="rId6"/>
              </a:rPr>
              <a:t>http://works.tarefer.ru/99/101864/index.html</a:t>
            </a:r>
            <a:endParaRPr lang="ru-RU" u="sng" dirty="0" smtClean="0"/>
          </a:p>
          <a:p>
            <a:r>
              <a:rPr lang="ru-RU" u="sng" dirty="0" smtClean="0">
                <a:hlinkClick r:id="rId7"/>
              </a:rPr>
              <a:t>http://board.od.ua/images/html/6510</a:t>
            </a:r>
            <a:endParaRPr lang="ru-RU" u="sng" dirty="0" smtClean="0"/>
          </a:p>
          <a:p>
            <a:r>
              <a:rPr lang="ru-RU" u="sng" dirty="0" smtClean="0">
                <a:hlinkClick r:id="rId8"/>
              </a:rPr>
              <a:t>http://dengikakdengi.ru/proisxozhdenie-deneg/</a:t>
            </a:r>
            <a:endParaRPr lang="ru-RU" u="sng" dirty="0" smtClean="0"/>
          </a:p>
          <a:p>
            <a:r>
              <a:rPr lang="ru-RU" u="sng" dirty="0" smtClean="0">
                <a:hlinkClick r:id="rId9"/>
              </a:rPr>
              <a:t>http://i4.imageban.ru/out/2011/11/08/e0b8046dd980f5011ff7e9f9c8862ba1.jpg</a:t>
            </a:r>
            <a:endParaRPr lang="ru-RU" u="sng" dirty="0" smtClean="0"/>
          </a:p>
          <a:p>
            <a:r>
              <a:rPr lang="ru-RU" u="sng" dirty="0" smtClean="0">
                <a:hlinkClick r:id="rId10"/>
              </a:rPr>
              <a:t>http://www.ikar-kch.ru/?attachment_id=4453</a:t>
            </a:r>
            <a:endParaRPr lang="ru-RU" u="sng" dirty="0" smtClean="0"/>
          </a:p>
          <a:p>
            <a:r>
              <a:rPr lang="ru-RU" u="sng" dirty="0" smtClean="0">
                <a:hlinkClick r:id="rId11"/>
              </a:rPr>
              <a:t>http://www.liveinternet.ru/users/3923017/rubric/1899026/</a:t>
            </a:r>
            <a:endParaRPr lang="ru-RU" u="sng" dirty="0" smtClean="0"/>
          </a:p>
          <a:p>
            <a:r>
              <a:rPr lang="ru-RU" u="sng" dirty="0" smtClean="0">
                <a:hlinkClick r:id="rId12"/>
              </a:rPr>
              <a:t>http://bp0.blogger.com/_N_qCw_6GpLg/R6fLbHb3qhI/AAAAAAAAAAk/LvKWZwVXkOA/S220-h/money-stacked%5B1%5D.jpg</a:t>
            </a:r>
            <a:endParaRPr lang="ru-RU" u="sng" dirty="0" smtClean="0"/>
          </a:p>
          <a:p>
            <a:r>
              <a:rPr lang="ru-RU" u="sng" dirty="0" smtClean="0">
                <a:hlinkClick r:id="rId13"/>
              </a:rPr>
              <a:t>http://www.gorodkirov.ru/article_view?a_id=22960</a:t>
            </a:r>
            <a:endParaRPr lang="ru-RU" u="sng" dirty="0" smtClean="0"/>
          </a:p>
          <a:p>
            <a:r>
              <a:rPr lang="ru-RU" u="sng" dirty="0" smtClean="0">
                <a:hlinkClick r:id="rId14"/>
              </a:rPr>
              <a:t>http://www.red-communist.ru/vozniknovenie-i-prichiny-pervoj-mirovoj-vojny-krax-ii-internacionala.html</a:t>
            </a:r>
            <a:endParaRPr lang="ru-RU" u="sng" dirty="0" smtClean="0"/>
          </a:p>
          <a:p>
            <a:r>
              <a:rPr lang="ru-RU" u="sng" dirty="0" smtClean="0">
                <a:hlinkClick r:id="rId15"/>
              </a:rPr>
              <a:t>http://www.noni-almaty.kz/tni.html</a:t>
            </a:r>
            <a:endParaRPr lang="ru-RU" u="sng" dirty="0" smtClean="0"/>
          </a:p>
          <a:p>
            <a:r>
              <a:rPr lang="ru-RU" u="sng" dirty="0" smtClean="0">
                <a:hlinkClick r:id="rId16"/>
              </a:rPr>
              <a:t>http://www.aif-nn.ru/money/dontknow/953</a:t>
            </a:r>
            <a:endParaRPr lang="ru-RU" u="sng" dirty="0" smtClean="0"/>
          </a:p>
          <a:p>
            <a:r>
              <a:rPr lang="ru-RU" u="sng" dirty="0" smtClean="0">
                <a:hlinkClick r:id="rId17"/>
              </a:rPr>
              <a:t>http://wwwboards.auto.ru/insure/414207.html</a:t>
            </a:r>
            <a:endParaRPr lang="ru-RU" u="sng" dirty="0" smtClean="0"/>
          </a:p>
          <a:p>
            <a:r>
              <a:rPr lang="ru-RU" u="sng" dirty="0" smtClean="0">
                <a:hlinkClick r:id="rId18"/>
              </a:rPr>
              <a:t>http://forexaw.com/TERMs/Money/Coins_and_banknotes/l1027_%</a:t>
            </a:r>
            <a:r>
              <a:rPr lang="ru-RU" u="sng" dirty="0" smtClean="0">
                <a:hlinkClick r:id="rId18"/>
              </a:rPr>
              <a:t>D0%94%D0%B5%D0%BD%D1%8C%D0%B3%D0%B8_Money</a:t>
            </a:r>
            <a:endParaRPr lang="ru-RU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Деньги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это особый вид универсального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используемого в качестве всеобщего эквивалента, посредством которого выражается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стоимость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всех других товаров.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vsluh.ru/basepix/866/124866_200808301547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916832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whatithinkabout.info/uploads/ru/NduwH76mYs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653136"/>
            <a:ext cx="2880320" cy="18819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возникновения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Натуральное хозяйство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Бартерный обмен (товарные деньги)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Литые деньги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Чеканные деньги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Бумажные деньги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http://www.red-communist.ru/wp-content/gallery/ussr-money/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149081"/>
            <a:ext cx="3168352" cy="1574690"/>
          </a:xfrm>
          <a:prstGeom prst="rect">
            <a:avLst/>
          </a:prstGeom>
          <a:noFill/>
        </p:spPr>
      </p:pic>
      <p:pic>
        <p:nvPicPr>
          <p:cNvPr id="13316" name="Picture 4" descr="http://www.dejavu-home.info/kunstkamera/100rubels/100rubels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08920"/>
            <a:ext cx="3456384" cy="1534472"/>
          </a:xfrm>
          <a:prstGeom prst="rect">
            <a:avLst/>
          </a:prstGeom>
          <a:noFill/>
        </p:spPr>
      </p:pic>
      <p:pic>
        <p:nvPicPr>
          <p:cNvPr id="13320" name="Picture 8" descr="http://www.tourprom.ru/site_media/images/banknote/127/rub-100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7372" y="1412776"/>
            <a:ext cx="3353100" cy="1468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Натуральное хозяйство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8573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Натуральное хозяйство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примитивный тип хозяйствования, при котором производство направлено только на удовлетворение собственных потребностей (не на продажу). 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Все необходимое производится внутри хозяйственной единицы, при этом не возникает потребность в рынке.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1400944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2290" name="Picture 2" descr="33 &amp;icy; 3 &amp;kcy;&amp;ocy;&amp;rcy;&amp;ocy;&amp;vcy;&amp;ycy;, &amp;icy;&amp;lcy;&amp;icy; &amp;ocy;&amp;chcy;&amp;iecy;&amp;ncy;&amp;softcy; &amp;khcy;&amp;ocy;&amp;chcy;&amp;ucy; &amp;ncy;&amp;acy; &amp;scy;&amp;lcy;&amp;iecy;&amp;tcy;!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410445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Бартерный обмен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Бартер – обмен товара на товар без использования денег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59936" cy="46085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производительных сил общества и общественного разделения труда объективно подготавливают условия для смены натурального хозяйства товарным, где происходит специализация производителей на изготовлении одного какого-либо товара.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www.runews.cz/images/stories/gazeta-dengi/forw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08920"/>
            <a:ext cx="3098643" cy="3296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Товарные деньги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524000"/>
            <a:ext cx="4265616" cy="15449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Товарные (вещественные, натуральные, действительные, настоящие) деньги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деньги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роли которых выступает товар, обладающий самостоятельной стоимостью и полезностью.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островах Океании и у ряда племён индейцев Южной Америки деньгами служили ракушки и жемчужины,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Новой Зеландии в качестве денег использовались камни с отверстиями в середине,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многих странах в качестве денег использовался скот, меха и шкуры животных, эти формы денег были наиболее древними и распространёнными,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Руси помимо всего прочего могли использоваться соляные бруски,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позднее в качестве денег стали использовать бруски, слитки, обрубки из металлов.</a:t>
            </a:r>
          </a:p>
          <a:p>
            <a:endParaRPr lang="ru-RU" dirty="0"/>
          </a:p>
        </p:txBody>
      </p:sp>
      <p:pic>
        <p:nvPicPr>
          <p:cNvPr id="11266" name="Picture 2" descr="http://www.paritetbank.by/img/286/1_0x0_t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140968"/>
            <a:ext cx="2520280" cy="325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Чеканные деньги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690864" cy="49053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Монеты – денежные знаки, имеющие установленные законом форму и весовое содержание.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Монеты из природного сплава золота и серебра впервые появляются в государстве Лидия в VII веке до н.э.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Самая практичная форма монеты – круглая, хотя встречались самые разнообразные формы: квадратная, семиугольная, восьмигранник.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Первым кто изобразил свой профиль на монете был Александр Македонский.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59936" cy="1905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5" name="Рисунок 4" descr="http://upload.wikimedia.org/wikipedia/commons/thumb/a/ae/BMC_06.jpg/200px-BMC_06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708920"/>
            <a:ext cx="2880320" cy="141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darudar.org/var/files/img/70/29/702935595eee9809cf23f714b0dcbe52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764704"/>
            <a:ext cx="1944216" cy="1812982"/>
          </a:xfrm>
          <a:prstGeom prst="rect">
            <a:avLst/>
          </a:prstGeom>
          <a:noFill/>
        </p:spPr>
      </p:pic>
      <p:pic>
        <p:nvPicPr>
          <p:cNvPr id="8202" name="Picture 10" descr="http://samlib.ru/img/b/borisow_a_n/smolenskoe_napravlenie/800px-griv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221088"/>
            <a:ext cx="2896749" cy="1760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59936" cy="518728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9-10 вв. начали чеканить монеты и на Руси.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Наряду с тем, что в княжествах чеканили свои, в употреблении была и татарская серебряная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теньге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теньга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Отсюда закрепилось созвучное нам слово.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А рубль получали, когда рубили серебряный слиток на куски. Поэтому рубль – от слова рубить.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2" descr="http://marketrist.narod.ru/coins/imperia/1700/denga17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1048"/>
            <a:ext cx="3456384" cy="1789366"/>
          </a:xfrm>
          <a:prstGeom prst="rect">
            <a:avLst/>
          </a:prstGeom>
          <a:noFill/>
        </p:spPr>
      </p:pic>
      <p:pic>
        <p:nvPicPr>
          <p:cNvPr id="6" name="Picture 4" descr="http://coins-info.ru/img/drus/ivanI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628800"/>
            <a:ext cx="3461058" cy="1764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Бумажные деньги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бумажные деньги появились в Китае в 910 году нашей эры.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Самые ранние в мире выпуски банкнот были осуществлены в Стокгольме в 1661 году.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России первые бумажные деньги (ассигнации) были введены при Екатерине II (1769 г.).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1524000"/>
            <a:ext cx="3064566" cy="147295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7174" name="Picture 6" descr="&amp;ocy;&amp;scy;&amp;tcy;&amp;r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933056"/>
            <a:ext cx="3938061" cy="2461288"/>
          </a:xfrm>
          <a:prstGeom prst="rect">
            <a:avLst/>
          </a:prstGeom>
          <a:noFill/>
        </p:spPr>
      </p:pic>
      <p:pic>
        <p:nvPicPr>
          <p:cNvPr id="8194" name="Picture 2" descr="http://i060.radikal.ru/1008/7b/452be0bf81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357298"/>
            <a:ext cx="389654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572</TotalTime>
  <Words>1227</Words>
  <Application>Microsoft Office PowerPoint</Application>
  <PresentationFormat>Экран (4:3)</PresentationFormat>
  <Paragraphs>114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ДЕНЬГИ ИСТОРИЯ   ВОЗНИКНОВЕНИЯ</vt:lpstr>
      <vt:lpstr>Слайд 2</vt:lpstr>
      <vt:lpstr>История возникновения</vt:lpstr>
      <vt:lpstr>  Натуральное хозяйство</vt:lpstr>
      <vt:lpstr>  Бартерный обмен</vt:lpstr>
      <vt:lpstr>Товарные деньги</vt:lpstr>
      <vt:lpstr>  Чеканные деньги</vt:lpstr>
      <vt:lpstr>Слайд 8</vt:lpstr>
      <vt:lpstr>  Бумажные деньги</vt:lpstr>
      <vt:lpstr>Причины перехода от металлических денег к бумажным</vt:lpstr>
      <vt:lpstr>  Свойства денег</vt:lpstr>
      <vt:lpstr>Функции денег</vt:lpstr>
      <vt:lpstr>Характеристики  денежной системы государства</vt:lpstr>
      <vt:lpstr>Законодательство РФ, закрепляющее характеристики денежной системы</vt:lpstr>
      <vt:lpstr>Слайд 15</vt:lpstr>
      <vt:lpstr>Слайд 16</vt:lpstr>
      <vt:lpstr>Интернет  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</dc:title>
  <dc:creator>XTreme</dc:creator>
  <cp:lastModifiedBy>XTreme</cp:lastModifiedBy>
  <cp:revision>51</cp:revision>
  <dcterms:created xsi:type="dcterms:W3CDTF">2013-01-06T14:18:29Z</dcterms:created>
  <dcterms:modified xsi:type="dcterms:W3CDTF">2013-01-19T08:11:43Z</dcterms:modified>
</cp:coreProperties>
</file>