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2" r:id="rId6"/>
    <p:sldId id="263" r:id="rId7"/>
    <p:sldId id="257" r:id="rId8"/>
    <p:sldId id="264" r:id="rId9"/>
    <p:sldId id="266" r:id="rId10"/>
    <p:sldId id="265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445" autoAdjust="0"/>
    <p:restoredTop sz="97436" autoAdjust="0"/>
  </p:normalViewPr>
  <p:slideViewPr>
    <p:cSldViewPr>
      <p:cViewPr varScale="1">
        <p:scale>
          <a:sx n="72" d="100"/>
          <a:sy n="72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newsflash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7AA034-FDFC-4FB0-9D0F-2440DFFFB0BC}" type="datetimeFigureOut">
              <a:rPr lang="ru-RU" smtClean="0"/>
              <a:pPr/>
              <a:t>17.10.2011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FE4B7-98B7-4390-BA2C-1651B06242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newsflash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med-oboz.ru/wp-content/uploads/2009/03/dynatrope.jpg" TargetMode="External"/><Relationship Id="rId13" Type="http://schemas.openxmlformats.org/officeDocument/2006/relationships/hyperlink" Target="http://t1.gstatic.com/images?q=tbn:TdDZO_BH-fqcVM:http://nauka.bible.com.ua/gods/adrenalin.gif" TargetMode="External"/><Relationship Id="rId3" Type="http://schemas.openxmlformats.org/officeDocument/2006/relationships/hyperlink" Target="http://www.bodyattack.ru/&#1082;&#1086;&#1088;&#1090;&#1080;&#1079;&#1086;&#1085;.png" TargetMode="External"/><Relationship Id="rId7" Type="http://schemas.openxmlformats.org/officeDocument/2006/relationships/hyperlink" Target="http://upload.wikimedia.org/wikipedia/commons/5/58/Somatotropine.GIF" TargetMode="External"/><Relationship Id="rId12" Type="http://schemas.openxmlformats.org/officeDocument/2006/relationships/hyperlink" Target="http://upload.wikimedia.org/wikipedia/commons/thumb/3/33/(S)-Thyroxine_Structural_Formulae.png/300px-(S)-Thyroxine_Structural_Formulae.pn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dic.academic.ru/pictures/wiki/files/71/Glucagon.png" TargetMode="External"/><Relationship Id="rId11" Type="http://schemas.openxmlformats.org/officeDocument/2006/relationships/hyperlink" Target="http://t0.gstatic.com/images?q=tbn:8i2MoqLkrsRzrM" TargetMode="External"/><Relationship Id="rId5" Type="http://schemas.openxmlformats.org/officeDocument/2006/relationships/hyperlink" Target="http://www.momssoapbox.com/wp-content/uploads/2009/03/insulin.jpg" TargetMode="External"/><Relationship Id="rId10" Type="http://schemas.openxmlformats.org/officeDocument/2006/relationships/hyperlink" Target="http://www.mr.ru/img/photos/superbig/4101.jpg" TargetMode="External"/><Relationship Id="rId4" Type="http://schemas.openxmlformats.org/officeDocument/2006/relationships/hyperlink" Target="http://kachalka.com.ua/uploads/posts/2008-07/1215704462_140474_1_68398.jpg" TargetMode="External"/><Relationship Id="rId9" Type="http://schemas.openxmlformats.org/officeDocument/2006/relationships/hyperlink" Target="http://www.dynatrope.ru/images/photos/temp1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3116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i="1" u="sng" dirty="0" smtClean="0">
                <a:latin typeface="Georgia" pitchFamily="18" charset="0"/>
              </a:rPr>
              <a:t>Гормоны.</a:t>
            </a:r>
            <a:endParaRPr lang="ru-RU" sz="6000" b="1" i="1" u="sng" dirty="0">
              <a:latin typeface="Georgia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60" y="0"/>
            <a:ext cx="9753600" cy="7315200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428604"/>
            <a:ext cx="8501122" cy="6215106"/>
          </a:xfrm>
        </p:spPr>
        <p:txBody>
          <a:bodyPr>
            <a:normAutofit/>
          </a:bodyPr>
          <a:lstStyle/>
          <a:p>
            <a:r>
              <a:rPr lang="ru-RU" sz="3600" b="1" i="1" u="sng" dirty="0" smtClean="0">
                <a:solidFill>
                  <a:schemeClr val="tx1"/>
                </a:solidFill>
              </a:rPr>
              <a:t>По химическому строению гормоны делят на:</a:t>
            </a:r>
          </a:p>
          <a:p>
            <a:r>
              <a:rPr lang="ru-RU" sz="3600" dirty="0" smtClean="0"/>
              <a:t>    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1. </a:t>
            </a:r>
            <a:r>
              <a:rPr lang="ru-RU" dirty="0" err="1" smtClean="0">
                <a:solidFill>
                  <a:schemeClr val="tx1"/>
                </a:solidFill>
              </a:rPr>
              <a:t>Стероидные</a:t>
            </a:r>
            <a:r>
              <a:rPr lang="ru-RU" dirty="0" smtClean="0">
                <a:solidFill>
                  <a:schemeClr val="tx1"/>
                </a:solidFill>
              </a:rPr>
              <a:t> (стероиды)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</a:rPr>
              <a:t>2. </a:t>
            </a:r>
            <a:r>
              <a:rPr lang="ru-RU" dirty="0" smtClean="0">
                <a:solidFill>
                  <a:schemeClr val="tx1"/>
                </a:solidFill>
              </a:rPr>
              <a:t>Гормоны – производные аминокислот.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</a:rPr>
              <a:t>3. </a:t>
            </a:r>
            <a:r>
              <a:rPr lang="ru-RU" dirty="0" smtClean="0">
                <a:solidFill>
                  <a:schemeClr val="tx1"/>
                </a:solidFill>
              </a:rPr>
              <a:t>Пептидные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ru-RU" dirty="0" smtClean="0">
                <a:solidFill>
                  <a:schemeClr val="bg1"/>
                </a:solidFill>
              </a:rPr>
              <a:t>4. </a:t>
            </a:r>
            <a:r>
              <a:rPr lang="ru-RU" dirty="0" smtClean="0">
                <a:solidFill>
                  <a:schemeClr val="tx1"/>
                </a:solidFill>
              </a:rPr>
              <a:t>Белковые</a:t>
            </a:r>
          </a:p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0"/>
                            </p:stCondLst>
                            <p:childTnLst>
                              <p:par>
                                <p:cTn id="18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7000"/>
                            </p:stCondLst>
                            <p:childTnLst>
                              <p:par>
                                <p:cTn id="22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3" grpId="1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785926"/>
            <a:ext cx="7000892" cy="2214578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bg1">
                    <a:lumMod val="95000"/>
                  </a:schemeClr>
                </a:solidFill>
              </a:rPr>
              <a:t> С их помощью осуществляется координация и согласование работы всех органов и систем живого организма.</a:t>
            </a:r>
            <a:endParaRPr lang="ru-RU" sz="3200" b="1" i="1" u="sng" dirty="0">
              <a:solidFill>
                <a:schemeClr val="bg1">
                  <a:lumMod val="95000"/>
                </a:schemeClr>
              </a:solidFill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714356"/>
            <a:ext cx="8643998" cy="1357322"/>
          </a:xfrm>
        </p:spPr>
        <p:txBody>
          <a:bodyPr>
            <a:normAutofit/>
          </a:bodyPr>
          <a:lstStyle/>
          <a:p>
            <a:pPr>
              <a:spcBef>
                <a:spcPct val="50000"/>
              </a:spcBef>
            </a:pPr>
            <a:r>
              <a:rPr lang="ru-RU" b="1" i="1" u="sng" dirty="0" smtClean="0">
                <a:solidFill>
                  <a:schemeClr val="tx1"/>
                </a:solidFill>
              </a:rPr>
              <a:t>Гормоны имеют огромное биологическое значение: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000364" y="4000504"/>
            <a:ext cx="614363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 smtClean="0"/>
              <a:t>Гормоны подчиняют единой цепи и синхронизируют ювелирную биологическую работу каждого органа и их систем.</a:t>
            </a:r>
            <a:endParaRPr lang="ru-RU" sz="3200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14346" y="-45720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000108"/>
            <a:ext cx="4929222" cy="2143140"/>
          </a:xfrm>
          <a:effectLst>
            <a:reflection blurRad="6350" stA="50000" endA="295" endPos="92000" dist="101600" dir="5400000" sy="-100000" algn="bl" rotWithShape="0"/>
          </a:effectLst>
        </p:spPr>
        <p:txBody>
          <a:bodyPr>
            <a:normAutofit/>
          </a:bodyPr>
          <a:lstStyle/>
          <a:p>
            <a:r>
              <a:rPr lang="ru-RU" sz="6000" b="1" i="1" u="sng" dirty="0" smtClean="0">
                <a:latin typeface="Georgia" pitchFamily="18" charset="0"/>
              </a:rPr>
              <a:t>Спасибо за внимание.</a:t>
            </a:r>
            <a:endParaRPr lang="ru-RU" sz="6000" b="1" i="1" u="sng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latin typeface="Georgia" pitchFamily="18" charset="0"/>
              </a:rPr>
              <a:t>Используемые ресурсы.</a:t>
            </a:r>
            <a:endParaRPr lang="ru-RU" sz="3200" b="1" i="1" u="sng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214422"/>
            <a:ext cx="8072494" cy="5286412"/>
          </a:xfrm>
        </p:spPr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3"/>
              </a:rPr>
              <a:t>http://www.bodyattack.ru/</a:t>
            </a:r>
            <a:r>
              <a:rPr lang="ru-RU" sz="1800" dirty="0" smtClean="0">
                <a:hlinkClick r:id="rId3"/>
              </a:rPr>
              <a:t>кортизон.</a:t>
            </a:r>
            <a:r>
              <a:rPr lang="en-US" sz="1800" dirty="0" err="1" smtClean="0">
                <a:hlinkClick r:id="rId3"/>
              </a:rPr>
              <a:t>png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4"/>
              </a:rPr>
              <a:t>http://kachalka.com.ua/uploads/posts/2008-07/1215704462_140474_1_68398.jpg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5"/>
              </a:rPr>
              <a:t>http://www.momssoapbox.com/wp-content/uploads/2009/03/insulin.jpg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6"/>
              </a:rPr>
              <a:t>http://dic.academic.ru/pictures/wiki/files/71/Glucagon.png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7"/>
              </a:rPr>
              <a:t>http://upload.wikimedia.org/wikipedia/commons/5/58/Somatotropine.GIF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8"/>
              </a:rPr>
              <a:t>http://med-oboz.ru/wp-content/uploads/2009/03/dynatrope.jpg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9"/>
              </a:rPr>
              <a:t>http://www.dynatrope.ru/images/photos/temp1.png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10"/>
              </a:rPr>
              <a:t>http://www.mr.ru/img/photos/superbig/4101.jpg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11"/>
              </a:rPr>
              <a:t>http://t0.gstatic.com/images?q=tbn:8i2MoqLkrsRzrM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12"/>
              </a:rPr>
              <a:t>http://upload.wikimedia.org/wikipedia/commons/thumb/3/33/(S)-Thyroxine_Structural_Formulae.png/300px-(S)-Thyroxine_Structural_Formulae.png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>
                <a:hlinkClick r:id="rId13"/>
              </a:rPr>
              <a:t>http://t1.gstatic.com/images?q=tbn:TdDZO_BH-fqcVM:http://nauka.bible.com.ua/gods/adrenalin.gif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r>
              <a:rPr lang="en-US" sz="1800" dirty="0" smtClean="0"/>
              <a:t>http://dic.academic.ru/pictures/wiki/files/69/Epinephrine-3d-CPK.png</a:t>
            </a:r>
            <a:endParaRPr lang="ru-RU" sz="1800" dirty="0" smtClean="0"/>
          </a:p>
          <a:p>
            <a:pPr marL="514350" indent="-514350">
              <a:buFont typeface="+mj-lt"/>
              <a:buAutoNum type="arabicParenR"/>
            </a:pPr>
            <a:endParaRPr lang="ru-RU" sz="1100" dirty="0" smtClean="0"/>
          </a:p>
          <a:p>
            <a:pPr marL="514350" indent="-514350">
              <a:buFont typeface="+mj-lt"/>
              <a:buAutoNum type="arabicParenR"/>
            </a:pPr>
            <a:endParaRPr lang="ru-RU" sz="1100" dirty="0" smtClean="0"/>
          </a:p>
          <a:p>
            <a:pPr marL="514350" indent="-514350">
              <a:buFont typeface="+mj-lt"/>
              <a:buAutoNum type="arabicParenR"/>
            </a:pPr>
            <a:endParaRPr lang="ru-RU" dirty="0" smtClean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192" y="1214422"/>
            <a:ext cx="8286808" cy="3457599"/>
          </a:xfrm>
          <a:ln w="57150"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>
            <a:bevelT w="82550" h="44450" prst="angle"/>
            <a:bevelB w="82550" h="44450" prst="angle"/>
            <a:extrusionClr>
              <a:schemeClr val="bg1"/>
            </a:extrusionClr>
            <a:contourClr>
              <a:schemeClr val="bg1"/>
            </a:contourClr>
          </a:sp3d>
        </p:spPr>
        <p:txBody>
          <a:bodyPr>
            <a:noAutofit/>
          </a:bodyPr>
          <a:lstStyle/>
          <a:p>
            <a:r>
              <a:rPr lang="ru-RU" sz="4000" b="1" i="1" u="sng" dirty="0" err="1" smtClean="0">
                <a:latin typeface="Georgia" pitchFamily="18" charset="0"/>
              </a:rPr>
              <a:t>Гормоны</a:t>
            </a:r>
            <a:r>
              <a:rPr lang="ru-RU" sz="4000" dirty="0" err="1" smtClean="0"/>
              <a:t>-это</a:t>
            </a:r>
            <a:r>
              <a:rPr lang="ru-RU" sz="4000" dirty="0" smtClean="0"/>
              <a:t> органические вещества, вырабатываемые железами внутренней секреции и являющиеся регуляторами важнейших функций организма человека и животных: обмена веществ, роста, полового развития, размножения и т.д.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i="1" u="sng" dirty="0" smtClean="0"/>
              <a:t>Гормоны коры надпочечников.</a:t>
            </a:r>
            <a:endParaRPr lang="ru-RU" sz="32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7686" y="1357298"/>
            <a:ext cx="4786314" cy="6286544"/>
          </a:xfrm>
          <a:scene3d>
            <a:camera prst="orthographicFront"/>
            <a:lightRig rig="threePt" dir="t"/>
          </a:scene3d>
          <a:sp3d>
            <a:bevelT w="152400" h="50800" prst="softRound"/>
          </a:sp3d>
        </p:spPr>
        <p:txBody>
          <a:bodyPr>
            <a:noAutofit/>
          </a:bodyPr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Кортизон</a:t>
            </a:r>
            <a:r>
              <a:rPr lang="ru-RU" sz="2800" b="1" i="1" dirty="0" smtClean="0">
                <a:solidFill>
                  <a:schemeClr val="bg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- один из 20 гормонов, вырабатываемых корой надпочечников, регулирует обмен углеводов, применяется при лечении многих тяжелых болезней(ревматизм, бронхиальная астма, воспалительные процессы, аллергические заболевания).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2050" name="Picture 2" descr="C:\Documents and Settings\Алёнка\Рабочий стол\Новая папка\300px-Cortisone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857628"/>
            <a:ext cx="3702472" cy="2801536"/>
          </a:xfrm>
          <a:prstGeom prst="rect">
            <a:avLst/>
          </a:prstGeom>
          <a:noFill/>
        </p:spPr>
      </p:pic>
      <p:pic>
        <p:nvPicPr>
          <p:cNvPr id="2051" name="Picture 3" descr="C:\Documents and Settings\Алёнка\Рабочий стол\Новая папка\1215704462_140474_1_68398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71604" y="1142984"/>
            <a:ext cx="2428860" cy="2664893"/>
          </a:xfrm>
          <a:prstGeom prst="rect">
            <a:avLst/>
          </a:prstGeom>
          <a:noFill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5857892"/>
            <a:ext cx="2148427" cy="8286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latin typeface="Georgia" pitchFamily="18" charset="0"/>
              </a:rPr>
              <a:t>Гормоны вырабатываемые поджелудочной  железой.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44" y="1785926"/>
            <a:ext cx="5072098" cy="4857784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chemeClr val="bg1"/>
                </a:solidFill>
              </a:rPr>
              <a:t>Инсулин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-  гормон пептидной природы, образуется в </a:t>
            </a:r>
            <a:r>
              <a:rPr lang="ru-RU" sz="2800" dirty="0" err="1" smtClean="0">
                <a:solidFill>
                  <a:schemeClr val="tx1"/>
                </a:solidFill>
              </a:rPr>
              <a:t>бета-клетках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поджелудочной железы. Оказывает многогранное влияние на обмен практически во всех тканях. Основное действие инсулина заключается в снижении концентрации глюкозы в крови.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Documents and Settings\Алёнка\Рабочий стол\Новая папка\insuli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7338" y="2000240"/>
            <a:ext cx="3846662" cy="3571900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latin typeface="Georgia" pitchFamily="18" charset="0"/>
              </a:rPr>
              <a:t>Гормоны вырабатываемые поджелудочной  железой.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1643050"/>
            <a:ext cx="6500826" cy="2714644"/>
          </a:xfrm>
        </p:spPr>
        <p:txBody>
          <a:bodyPr>
            <a:normAutofit/>
          </a:bodyPr>
          <a:lstStyle/>
          <a:p>
            <a:r>
              <a:rPr lang="ru-RU" sz="2400" b="1" i="1" u="sng" dirty="0" smtClean="0">
                <a:solidFill>
                  <a:schemeClr val="bg1"/>
                </a:solidFill>
              </a:rPr>
              <a:t>Глюкагон</a:t>
            </a:r>
            <a:r>
              <a:rPr lang="ru-RU" sz="2400" dirty="0" smtClean="0"/>
              <a:t> </a:t>
            </a:r>
            <a:r>
              <a:rPr lang="ru-RU" sz="2400" dirty="0">
                <a:solidFill>
                  <a:schemeClr val="tx1"/>
                </a:solidFill>
              </a:rPr>
              <a:t>-</a:t>
            </a:r>
            <a:r>
              <a:rPr lang="ru-RU" sz="2400" dirty="0" smtClean="0">
                <a:solidFill>
                  <a:schemeClr val="tx1"/>
                </a:solidFill>
              </a:rPr>
              <a:t> гормон альфа-клеток поджелудочной железы. По химическому строению глюкагон является пептидным гормоном. Этот гормон повышает концентрацию сахара в крови.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286256"/>
            <a:ext cx="79295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Первичная структура молекулы глюкагона следующая:</a:t>
            </a:r>
            <a:endParaRPr lang="ru-RU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5000636"/>
            <a:ext cx="6786610" cy="72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90000" dir="5400000" sy="-100000" algn="bl" rotWithShape="0"/>
          </a:effectLst>
        </p:spPr>
      </p:pic>
      <p:pic>
        <p:nvPicPr>
          <p:cNvPr id="4099" name="Picture 3" descr="C:\Documents and Settings\Алёнка\Рабочий стол\Новая папка\200px-Glucagon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483843" y="1500174"/>
            <a:ext cx="1660157" cy="4448183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latin typeface="Georgia" pitchFamily="18" charset="0"/>
              </a:rPr>
              <a:t>Гормоны  вырабатываемые гипофизом.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00562" y="1500174"/>
            <a:ext cx="4500594" cy="5214974"/>
          </a:xfrm>
        </p:spPr>
        <p:txBody>
          <a:bodyPr>
            <a:normAutofit fontScale="92500" lnSpcReduction="10000"/>
          </a:bodyPr>
          <a:lstStyle/>
          <a:p>
            <a:r>
              <a:rPr lang="ru-RU" b="1" i="1" u="sng" dirty="0" err="1" smtClean="0">
                <a:solidFill>
                  <a:schemeClr val="bg1"/>
                </a:solidFill>
              </a:rPr>
              <a:t>Соматотропин</a:t>
            </a:r>
            <a:r>
              <a:rPr lang="ru-RU" b="1" i="1" u="sng" dirty="0" smtClean="0">
                <a:solidFill>
                  <a:schemeClr val="bg1"/>
                </a:solidFill>
              </a:rPr>
              <a:t>(соматотропный гормон, СТГ, </a:t>
            </a:r>
            <a:r>
              <a:rPr lang="ru-RU" b="1" i="1" u="sng" dirty="0" err="1" smtClean="0">
                <a:solidFill>
                  <a:schemeClr val="bg1"/>
                </a:solidFill>
              </a:rPr>
              <a:t>соматропин</a:t>
            </a:r>
            <a:r>
              <a:rPr lang="ru-RU" b="1" i="1" u="sng" dirty="0" smtClean="0">
                <a:solidFill>
                  <a:schemeClr val="bg1"/>
                </a:solidFill>
              </a:rPr>
              <a:t>, гормон роста)</a:t>
            </a:r>
            <a:r>
              <a:rPr lang="ru-RU" dirty="0" smtClean="0">
                <a:solidFill>
                  <a:schemeClr val="tx1"/>
                </a:solidFill>
              </a:rPr>
              <a:t> - один из гормонов передней доли гипофиза. Относится к         пептидным гормонам, способствует непрерывному увеличению мышечной массы и укреплению костной ткани.</a:t>
            </a:r>
          </a:p>
          <a:p>
            <a:endParaRPr lang="ru-RU" b="1" i="1" u="sng" dirty="0">
              <a:solidFill>
                <a:schemeClr val="bg1"/>
              </a:solidFill>
            </a:endParaRPr>
          </a:p>
        </p:txBody>
      </p:sp>
      <p:pic>
        <p:nvPicPr>
          <p:cNvPr id="5122" name="Picture 2" descr="C:\Documents and Settings\Алёнка\Рабочий стол\Новая папка\300px-Somatotropin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3857628"/>
            <a:ext cx="3857620" cy="2623182"/>
          </a:xfrm>
          <a:prstGeom prst="rect">
            <a:avLst/>
          </a:prstGeom>
          <a:noFill/>
          <a:effectLst>
            <a:reflection blurRad="6350" stA="50000" endA="300" endPos="55000" dir="5400000" sy="-100000" algn="bl" rotWithShape="0"/>
          </a:effectLst>
        </p:spPr>
      </p:pic>
      <p:pic>
        <p:nvPicPr>
          <p:cNvPr id="5123" name="Picture 3" descr="C:\Documents and Settings\Алёнка\Рабочий стол\Новая папка\dynatrop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1214422"/>
            <a:ext cx="1876425" cy="2345531"/>
          </a:xfrm>
          <a:prstGeom prst="rect">
            <a:avLst/>
          </a:prstGeom>
          <a:noFill/>
        </p:spPr>
      </p:pic>
      <p:pic>
        <p:nvPicPr>
          <p:cNvPr id="5124" name="Picture 4" descr="C:\Documents and Settings\Алёнка\Рабочий стол\Новая папка\temp1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08" y="2143116"/>
            <a:ext cx="2222501" cy="166687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285784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290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i="1" u="sng" dirty="0" smtClean="0"/>
              <a:t>Гормон щитовидной железы.</a:t>
            </a:r>
            <a:endParaRPr lang="ru-RU" sz="3200" b="1" i="1" u="sng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714488"/>
            <a:ext cx="6215074" cy="3924312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solidFill>
                  <a:schemeClr val="bg1"/>
                </a:solidFill>
              </a:rPr>
              <a:t>Тироксин</a:t>
            </a:r>
            <a:r>
              <a:rPr lang="ru-RU" sz="2800" dirty="0" smtClean="0"/>
              <a:t> </a:t>
            </a:r>
            <a:r>
              <a:rPr lang="ru-RU" sz="2800" dirty="0" smtClean="0">
                <a:solidFill>
                  <a:schemeClr val="tx1"/>
                </a:solidFill>
              </a:rPr>
              <a:t>- основная форма </a:t>
            </a:r>
            <a:r>
              <a:rPr lang="ru-RU" sz="2800" dirty="0" err="1" smtClean="0">
                <a:solidFill>
                  <a:schemeClr val="tx1"/>
                </a:solidFill>
              </a:rPr>
              <a:t>тиреоидных</a:t>
            </a:r>
            <a:r>
              <a:rPr lang="ru-RU" sz="2800" dirty="0" smtClean="0">
                <a:solidFill>
                  <a:schemeClr val="tx1"/>
                </a:solidFill>
              </a:rPr>
              <a:t> гормонов щитовидной железы. Гормон усиливающий все виды обмена веществ.</a:t>
            </a:r>
            <a:endParaRPr lang="ru-RU" sz="2800" dirty="0">
              <a:solidFill>
                <a:schemeClr val="tx1"/>
              </a:solidFill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4286256"/>
            <a:ext cx="2867025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2000" endA="300" endPos="35000" dir="5400000" sy="-100000" algn="bl" rotWithShape="0"/>
          </a:effectLst>
        </p:spPr>
      </p:pic>
      <p:pic>
        <p:nvPicPr>
          <p:cNvPr id="6149" name="Picture 5" descr="C:\Documents and Settings\Алёнка\Рабочий стол\Новая папка\410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86505" y="1500174"/>
            <a:ext cx="2857495" cy="2857495"/>
          </a:xfrm>
          <a:prstGeom prst="rect">
            <a:avLst/>
          </a:prstGeom>
          <a:noFill/>
        </p:spPr>
      </p:pic>
      <p:pic>
        <p:nvPicPr>
          <p:cNvPr id="6150" name="Picture 6" descr="C:\Documents and Settings\Алёнка\Рабочий стол\Новая папка\images.jpegвар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43372" y="4714884"/>
            <a:ext cx="3459640" cy="1500198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60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sz="2800" b="1" i="1" u="sng" dirty="0" smtClean="0">
                <a:latin typeface="Georgia" pitchFamily="18" charset="0"/>
              </a:rPr>
              <a:t>Гормон мозгового вещества надпочечников</a:t>
            </a:r>
            <a:r>
              <a:rPr lang="ru-RU" sz="2400" b="1" i="1" u="sng" dirty="0" smtClean="0">
                <a:latin typeface="Georgia" pitchFamily="18" charset="0"/>
              </a:rPr>
              <a:t>.</a:t>
            </a:r>
            <a:endParaRPr lang="ru-RU" sz="2400" b="1" i="1" u="sng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1571612"/>
            <a:ext cx="4057656" cy="4857784"/>
          </a:xfrm>
        </p:spPr>
        <p:txBody>
          <a:bodyPr>
            <a:normAutofit fontScale="92500" lnSpcReduction="20000"/>
          </a:bodyPr>
          <a:lstStyle/>
          <a:p>
            <a:r>
              <a:rPr lang="ru-RU" b="1" i="1" u="sng" dirty="0" smtClean="0">
                <a:solidFill>
                  <a:schemeClr val="bg1"/>
                </a:solidFill>
              </a:rPr>
              <a:t>Адреналин (</a:t>
            </a:r>
            <a:r>
              <a:rPr lang="ru-RU" b="1" i="1" u="sng" dirty="0" err="1" smtClean="0">
                <a:solidFill>
                  <a:schemeClr val="bg1"/>
                </a:solidFill>
              </a:rPr>
              <a:t>эпинефрин</a:t>
            </a:r>
            <a:r>
              <a:rPr lang="ru-RU" b="1" i="1" u="sng" dirty="0" smtClean="0">
                <a:solidFill>
                  <a:schemeClr val="bg1"/>
                </a:solidFill>
              </a:rPr>
              <a:t>)</a:t>
            </a:r>
            <a:r>
              <a:rPr lang="ru-RU" b="1" i="1" dirty="0" smtClean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</a:rPr>
              <a:t>- основной гормон мозгового вещества надпочечников, а также </a:t>
            </a:r>
            <a:r>
              <a:rPr lang="ru-RU" dirty="0" err="1" smtClean="0">
                <a:solidFill>
                  <a:schemeClr val="tx1"/>
                </a:solidFill>
              </a:rPr>
              <a:t>нейромедиатор</a:t>
            </a:r>
            <a:r>
              <a:rPr lang="ru-RU" dirty="0" smtClean="0">
                <a:solidFill>
                  <a:schemeClr val="tx1"/>
                </a:solidFill>
              </a:rPr>
              <a:t>. Адреналин содержится в разных органах и тканях, повышает кровяное давление, учащает ритм сердечных сокращений.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 descr="C:\Documents and Settings\Алёнка\Рабочий стол\Новая папка\220px-Epinephrine-3d-CPK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500174"/>
            <a:ext cx="3643338" cy="2749064"/>
          </a:xfrm>
          <a:prstGeom prst="rect">
            <a:avLst/>
          </a:prstGeom>
          <a:noFill/>
        </p:spPr>
      </p:pic>
      <p:pic>
        <p:nvPicPr>
          <p:cNvPr id="7171" name="Picture 3" descr="C:\Documents and Settings\Алёнка\Рабочий стол\Новая папка\adrenalin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500570"/>
            <a:ext cx="4895850" cy="209550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Алёнка\Рабочий стол\bv1000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-428660" y="0"/>
            <a:ext cx="9753600" cy="73152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142852"/>
            <a:ext cx="7772400" cy="1470025"/>
          </a:xfrm>
        </p:spPr>
        <p:txBody>
          <a:bodyPr>
            <a:normAutofit/>
          </a:bodyPr>
          <a:lstStyle/>
          <a:p>
            <a:r>
              <a:rPr lang="ru-RU" sz="3200" b="1" i="1" u="sng" dirty="0" smtClean="0">
                <a:latin typeface="Georgia" pitchFamily="18" charset="0"/>
              </a:rPr>
              <a:t>Свойства гормонов.</a:t>
            </a:r>
            <a:endParaRPr lang="ru-RU" sz="3200" b="1" i="1" u="sng" dirty="0">
              <a:latin typeface="Georgia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142984"/>
            <a:ext cx="9286908" cy="6143668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1) </a:t>
            </a:r>
            <a:r>
              <a:rPr lang="ru-RU" sz="2800" dirty="0" smtClean="0">
                <a:solidFill>
                  <a:schemeClr val="tx1"/>
                </a:solidFill>
              </a:rPr>
              <a:t>Чрезвычайно высокая физиологическая активность (вызывает значительные изменения в работе органов и тканей).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2) </a:t>
            </a:r>
            <a:r>
              <a:rPr lang="ru-RU" sz="2800" dirty="0" smtClean="0">
                <a:solidFill>
                  <a:schemeClr val="tx1"/>
                </a:solidFill>
              </a:rPr>
              <a:t>Дистанционное действие (способность регулировать работу органов, удаленных от железы, вырабатывающей гормон).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3) </a:t>
            </a:r>
            <a:r>
              <a:rPr lang="ru-RU" sz="2800" dirty="0" smtClean="0">
                <a:solidFill>
                  <a:schemeClr val="tx1"/>
                </a:solidFill>
              </a:rPr>
              <a:t>Быстрое разрушение в тканях (гормоны не должны в них накапливаться).</a:t>
            </a:r>
          </a:p>
          <a:p>
            <a:pPr algn="l"/>
            <a:r>
              <a:rPr lang="ru-RU" sz="2800" dirty="0" smtClean="0">
                <a:solidFill>
                  <a:srgbClr val="FFFF00"/>
                </a:solidFill>
              </a:rPr>
              <a:t>   </a:t>
            </a:r>
            <a:r>
              <a:rPr lang="ru-RU" sz="2800" dirty="0" smtClean="0">
                <a:solidFill>
                  <a:schemeClr val="bg1"/>
                </a:solidFill>
              </a:rPr>
              <a:t>4) </a:t>
            </a:r>
            <a:r>
              <a:rPr lang="ru-RU" sz="2800" dirty="0" smtClean="0">
                <a:solidFill>
                  <a:schemeClr val="tx1"/>
                </a:solidFill>
              </a:rPr>
              <a:t>Непрерывная секреция соответствующей железой (вызвано необходимостью воздействия на работу соответствующего органа в каждый момент времени).</a:t>
            </a:r>
          </a:p>
          <a:p>
            <a:pPr algn="l"/>
            <a:endParaRPr lang="ru-RU" dirty="0" smtClean="0"/>
          </a:p>
          <a:p>
            <a:pPr algn="l"/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7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3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</TotalTime>
  <Words>428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Гормоны.</vt:lpstr>
      <vt:lpstr>Гормоны-это органические вещества, вырабатываемые железами внутренней секреции и являющиеся регуляторами важнейших функций организма человека и животных: обмена веществ, роста, полового развития, размножения и т.д.</vt:lpstr>
      <vt:lpstr>Гормоны коры надпочечников.</vt:lpstr>
      <vt:lpstr>Гормоны вырабатываемые поджелудочной  железой.</vt:lpstr>
      <vt:lpstr>Гормоны вырабатываемые поджелудочной  железой.</vt:lpstr>
      <vt:lpstr>Гормоны  вырабатываемые гипофизом.</vt:lpstr>
      <vt:lpstr>Гормон щитовидной железы.</vt:lpstr>
      <vt:lpstr>Гормон мозгового вещества надпочечников.</vt:lpstr>
      <vt:lpstr>Свойства гормонов.</vt:lpstr>
      <vt:lpstr>Слайд 10</vt:lpstr>
      <vt:lpstr> С их помощью осуществляется координация и согласование работы всех органов и систем живого организма.</vt:lpstr>
      <vt:lpstr>Спасибо за внимание.</vt:lpstr>
      <vt:lpstr>Используемые ресурсы.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Гармоны.</dc:title>
  <dc:creator>Алёнка</dc:creator>
  <cp:lastModifiedBy>COMP</cp:lastModifiedBy>
  <cp:revision>42</cp:revision>
  <dcterms:created xsi:type="dcterms:W3CDTF">2010-05-13T19:04:30Z</dcterms:created>
  <dcterms:modified xsi:type="dcterms:W3CDTF">2011-10-17T09:53:43Z</dcterms:modified>
</cp:coreProperties>
</file>