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01F80-27A1-4219-83E9-AA09728C9973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F9863-A9A5-4168-A42A-3768F64ED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B5E4A-81AE-4CB0-AC3C-64130BBA4769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404-FEBF-43CA-AF1B-B576FDA41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286DD-FC08-4EFA-94F3-999D37186CBD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CA29C-B5D4-4435-98A5-8E4F0FE9C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DACF0-DB68-42AA-A0FA-A237B5EE7F49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07DDF-8003-49AE-95CC-91BC5721A1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E7A34-666D-4FD4-948D-F9234EFA2553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FADB6-03BB-4ACD-9211-3AE30062A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F6D7B-9022-4E16-BB3C-6246AF2293C2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6D637-97D1-4CD6-8654-C30EE8B9B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9A814-E550-47FB-994D-03C9D39AFE94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DCCFA-EDEB-4401-BD28-5856F5EEF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6F011-1C74-49DD-92E4-13A8C9570245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993AC-C029-4DB8-B288-E547177E6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0C49C-A348-49DC-9770-00CA9DDE23A3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DD856-4BC7-430C-8063-0229D722E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F6070-0A73-4260-B094-777327C8F2A5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D6E5-C224-409E-9960-F6FA84269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9DF4D-64FD-4553-AD5D-526043052236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72FBB-0736-410B-95CD-38110C0DF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1F11E2-6574-4A10-A6D1-192A474ACCA8}" type="datetimeFigureOut">
              <a:rPr lang="ru-RU"/>
              <a:pPr>
                <a:defRPr/>
              </a:pPr>
              <a:t>24.12.2012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C6143C-4680-4D52-8AD3-EAB812D60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7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214290"/>
            <a:ext cx="8162619" cy="31085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Циолковский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Константин   Эдуардович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1857-1935</a:t>
            </a:r>
          </a:p>
        </p:txBody>
      </p:sp>
      <p:pic>
        <p:nvPicPr>
          <p:cNvPr id="6" name="Содержимое 6" descr="Tsiolkovsky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928934"/>
            <a:ext cx="2162162" cy="248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6_clip_image02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500438"/>
            <a:ext cx="2265700" cy="17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572132" y="3857628"/>
            <a:ext cx="3008313" cy="271464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chemeClr val="accent1"/>
                </a:solidFill>
                <a:effectLst/>
              </a:rPr>
              <a:t>“</a:t>
            </a:r>
            <a:r>
              <a:rPr lang="ru-RU" sz="1800" b="1" dirty="0" smtClean="0">
                <a:solidFill>
                  <a:schemeClr val="accent1"/>
                </a:solidFill>
                <a:effectLst/>
              </a:rPr>
              <a:t>Человечество не останется вечно на Земле, но в погоне за светом и пространством, сначала робко проникнет за пределы атмосферы, а затем завоюет себе всё околосолнечное пространство</a:t>
            </a:r>
            <a:r>
              <a:rPr lang="en-US" sz="1800" b="1" dirty="0" smtClean="0">
                <a:solidFill>
                  <a:schemeClr val="accent1"/>
                </a:solidFill>
                <a:effectLst/>
              </a:rPr>
              <a:t>”</a:t>
            </a:r>
            <a:r>
              <a:rPr lang="ru-RU" sz="1800" b="1" dirty="0" smtClean="0">
                <a:solidFill>
                  <a:schemeClr val="accent1"/>
                </a:solidFill>
                <a:effectLst/>
              </a:rPr>
              <a:t>.</a:t>
            </a:r>
            <a:endParaRPr lang="ru-RU" sz="1800" b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285750"/>
            <a:ext cx="4829175" cy="5929313"/>
          </a:xfrm>
        </p:spPr>
        <p:txBody>
          <a:bodyPr/>
          <a:lstStyle/>
          <a:p>
            <a:pPr eaLnBrk="1" hangingPunct="1"/>
            <a:r>
              <a:rPr lang="ru-RU" sz="2000" smtClean="0"/>
              <a:t>Существует собственная философская концепция, которую Циолковский публиковал в серии брошюр, издаваемых за свой счёт. Согласно этой концепции будущее человечества напрямую зависело от количества рождающихся гениев, и для увеличения рождаемости последних Циолковский придумывает совершенную, на его взгляд, программу евгеники. По его мысли, в каждом населенном пункте надлежало обустроить лучшие дома, где должны были проживать лучшие гениальные представители обоих полов, на брак которых и последующее деторождение нужно было получать разрешение свыше. Таким образом, через несколько поколений доля одарённых людей и гениев в каждом городе стремительно бы возросла.</a:t>
            </a:r>
          </a:p>
        </p:txBody>
      </p:sp>
      <p:pic>
        <p:nvPicPr>
          <p:cNvPr id="12292" name="Содержимое 7" descr="_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0" y="273050"/>
            <a:ext cx="2786063" cy="3370263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57188" y="4000500"/>
            <a:ext cx="4040187" cy="23574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dirty="0" smtClean="0"/>
              <a:t>17 ноября 1919 года в дом Циолковских нагрянули пятеро людей. Обыскав дом, они забрали главу семьи и привезли в Москву, где посадили в тюрьму на Лубянке. По некоторым данным, за Циолковского ходатайствовало некое высокопоставленное лицо, в результате чего учёного отпустили.</a:t>
            </a:r>
            <a:endParaRPr lang="ru-RU" sz="16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214313"/>
            <a:ext cx="4041775" cy="2643187"/>
          </a:xfrm>
        </p:spPr>
        <p:txBody>
          <a:bodyPr>
            <a:noAutofit/>
          </a:bodyPr>
          <a:lstStyle/>
          <a:p>
            <a:pPr eaLnBrk="1" hangingPunct="1"/>
            <a:r>
              <a:rPr lang="ru-RU" sz="1600" cap="none" smtClean="0"/>
              <a:t>ЗА ШЕСТЬ ДНЕЙ ДО СВОЕЙ СМЕРТИ, 13 СЕНТЯБРЯ 1935 Г., К. Э. ЦИОЛКОВСКИЙ ПИСАЛ В ПИСЬМЕ К </a:t>
            </a:r>
            <a:endParaRPr lang="en-US" sz="1600" cap="none" smtClean="0">
              <a:latin typeface="Times New Roman" pitchFamily="18" charset="0"/>
            </a:endParaRPr>
          </a:p>
          <a:p>
            <a:pPr eaLnBrk="1" hangingPunct="1"/>
            <a:r>
              <a:rPr lang="ru-RU" sz="1600" cap="none" smtClean="0"/>
              <a:t>И. В. СТАЛИНУ:</a:t>
            </a:r>
            <a:r>
              <a:rPr lang="en-US" sz="1600" cap="none" smtClean="0">
                <a:latin typeface="Times New Roman" pitchFamily="18" charset="0"/>
              </a:rPr>
              <a:t> </a:t>
            </a:r>
            <a:r>
              <a:rPr lang="en-US" sz="1600" cap="none" smtClean="0"/>
              <a:t>”</a:t>
            </a:r>
            <a:r>
              <a:rPr lang="ru-RU" sz="1600" cap="none" smtClean="0"/>
              <a:t>ДО РЕВОЛЮЦИИ МОЯ МЕЧТА НЕ МОГЛА</a:t>
            </a:r>
            <a:r>
              <a:rPr lang="en-US" sz="1600" cap="none" smtClean="0">
                <a:latin typeface="Times New Roman" pitchFamily="18" charset="0"/>
              </a:rPr>
              <a:t> </a:t>
            </a:r>
            <a:r>
              <a:rPr lang="ru-RU" sz="1600" cap="none" smtClean="0"/>
              <a:t>ОСУЩЕСТВИТЬСЯ…</a:t>
            </a:r>
            <a:r>
              <a:rPr lang="en-US" sz="1600" cap="none" smtClean="0"/>
              <a:t>”</a:t>
            </a:r>
          </a:p>
          <a:p>
            <a:pPr eaLnBrk="1" hangingPunct="1"/>
            <a:r>
              <a:rPr lang="ru-RU" sz="1600" cap="none" smtClean="0"/>
              <a:t>В 1966 ГОДУ, СПУСТЯ 31 ГОД ПОСЛЕ СМЕРТИ УЧЕНОГО, ПРАВОСЛАВНЫЙ СВЯЩЕННИК АЛЕКСАНДР МЕНЬ СОВЕРШИЛ НАД МОГИЛОЙ ЦИОЛКОВСКОГО ОБРЯД ОТПЕВАНИЯ.</a:t>
            </a:r>
          </a:p>
        </p:txBody>
      </p:sp>
      <p:pic>
        <p:nvPicPr>
          <p:cNvPr id="13316" name="Содержимое 9" descr="item_196_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5963" y="214313"/>
            <a:ext cx="3322637" cy="3482975"/>
          </a:xfrm>
        </p:spPr>
      </p:pic>
      <p:pic>
        <p:nvPicPr>
          <p:cNvPr id="13317" name="Содержимое 10" descr="1fc0e093e4724daf401786cea4d_prev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5025" y="3124200"/>
            <a:ext cx="4041775" cy="2947988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285750"/>
            <a:ext cx="3008313" cy="6072188"/>
          </a:xfrm>
        </p:spPr>
        <p:txBody>
          <a:bodyPr>
            <a:noAutofit/>
          </a:bodyPr>
          <a:lstStyle/>
          <a:p>
            <a:pPr marL="539750" indent="-269875" eaLnBrk="1" hangingPunct="1">
              <a:lnSpc>
                <a:spcPct val="60000"/>
              </a:lnSpc>
            </a:pPr>
            <a:r>
              <a:rPr lang="ru-RU" sz="2000" smtClean="0"/>
              <a:t>Здесь Циолковский жил. Землёю этой</a:t>
            </a:r>
          </a:p>
          <a:p>
            <a:pPr marL="539750" indent="-269875" eaLnBrk="1" hangingPunct="1">
              <a:lnSpc>
                <a:spcPct val="60000"/>
              </a:lnSpc>
            </a:pPr>
            <a:r>
              <a:rPr lang="ru-RU" sz="2000" smtClean="0"/>
              <a:t>Засыпан он. Восходит лунный диск.</a:t>
            </a:r>
          </a:p>
          <a:p>
            <a:pPr marL="539750" indent="-269875" eaLnBrk="1" hangingPunct="1">
              <a:lnSpc>
                <a:spcPct val="60000"/>
              </a:lnSpc>
            </a:pPr>
            <a:r>
              <a:rPr lang="ru-RU" sz="2000" smtClean="0"/>
              <a:t>И на него космической ракетой</a:t>
            </a:r>
          </a:p>
          <a:p>
            <a:pPr marL="539750" indent="-269875" eaLnBrk="1" hangingPunct="1">
              <a:lnSpc>
                <a:spcPct val="60000"/>
              </a:lnSpc>
            </a:pPr>
            <a:r>
              <a:rPr lang="ru-RU" sz="2000" smtClean="0"/>
              <a:t>Пророчески нацелен обелиск.</a:t>
            </a:r>
          </a:p>
          <a:p>
            <a:pPr marL="539750" indent="-269875" eaLnBrk="1" hangingPunct="1">
              <a:lnSpc>
                <a:spcPct val="60000"/>
              </a:lnSpc>
            </a:pPr>
            <a:r>
              <a:rPr lang="ru-RU" sz="2000" smtClean="0"/>
              <a:t>А он не думал вечно спать в могиле.</a:t>
            </a:r>
          </a:p>
          <a:p>
            <a:pPr marL="539750" indent="-269875" eaLnBrk="1" hangingPunct="1">
              <a:lnSpc>
                <a:spcPct val="60000"/>
              </a:lnSpc>
            </a:pPr>
            <a:r>
              <a:rPr lang="ru-RU" sz="2000" smtClean="0"/>
              <a:t>Считал он: «Космос нужен для того,</a:t>
            </a:r>
          </a:p>
          <a:p>
            <a:pPr marL="539750" indent="-269875" eaLnBrk="1" hangingPunct="1">
              <a:lnSpc>
                <a:spcPct val="60000"/>
              </a:lnSpc>
            </a:pPr>
            <a:r>
              <a:rPr lang="ru-RU" sz="2000" smtClean="0"/>
              <a:t>Чтоб дружным роем люди в нём кружили,</a:t>
            </a:r>
          </a:p>
          <a:p>
            <a:pPr marL="539750" indent="-269875" eaLnBrk="1" hangingPunct="1">
              <a:lnSpc>
                <a:spcPct val="60000"/>
              </a:lnSpc>
            </a:pPr>
            <a:r>
              <a:rPr lang="ru-RU" sz="2000" smtClean="0"/>
              <a:t>Которые бессмертье заслужили, –</a:t>
            </a:r>
          </a:p>
          <a:p>
            <a:pPr marL="539750" indent="-269875" eaLnBrk="1" hangingPunct="1">
              <a:lnSpc>
                <a:spcPct val="60000"/>
              </a:lnSpc>
            </a:pPr>
            <a:r>
              <a:rPr lang="ru-RU" sz="2000" smtClean="0"/>
              <a:t>Ведь воскресят их всех до одного!»</a:t>
            </a:r>
          </a:p>
          <a:p>
            <a:pPr marL="539750" indent="-269875" eaLnBrk="1" hangingPunct="1">
              <a:lnSpc>
                <a:spcPct val="60000"/>
              </a:lnSpc>
            </a:pPr>
            <a:r>
              <a:rPr lang="ru-RU" sz="2000" smtClean="0"/>
              <a:t>Он был великим. Он был гениальным.</a:t>
            </a:r>
          </a:p>
          <a:p>
            <a:pPr marL="539750" indent="-269875" eaLnBrk="1" hangingPunct="1">
              <a:lnSpc>
                <a:spcPct val="60000"/>
              </a:lnSpc>
            </a:pPr>
            <a:r>
              <a:rPr lang="ru-RU" sz="2000" smtClean="0"/>
              <a:t>Он путь открыл в те звёздные края…</a:t>
            </a:r>
          </a:p>
          <a:p>
            <a:pPr marL="539750" indent="-269875" eaLnBrk="1" hangingPunct="1"/>
            <a:endParaRPr lang="ru-RU" sz="2000" smtClean="0"/>
          </a:p>
        </p:txBody>
      </p:sp>
      <p:pic>
        <p:nvPicPr>
          <p:cNvPr id="10" name="Содержимое 9" descr="9a1ce3920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87788" y="273050"/>
            <a:ext cx="4486275" cy="60134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8455025" y="6488113"/>
            <a:ext cx="4349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00">
                <a:solidFill>
                  <a:schemeClr val="bg2"/>
                </a:solidFill>
                <a:latin typeface="Monotype Corsiva" pitchFamily="66" charset="0"/>
              </a:rPr>
              <a:t>ДПод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43570" y="4000504"/>
            <a:ext cx="3008313" cy="1785950"/>
          </a:xfrm>
        </p:spPr>
        <p:txBody>
          <a:bodyPr/>
          <a:lstStyle/>
          <a:p>
            <a:pPr indent="269875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tx1"/>
                </a:solidFill>
              </a:rPr>
              <a:t>«Планета есть колыбель разума,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но нельзя вечно жить в колыбели»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214313"/>
            <a:ext cx="4972050" cy="5911850"/>
          </a:xfrm>
        </p:spPr>
        <p:txBody>
          <a:bodyPr/>
          <a:lstStyle/>
          <a:p>
            <a:pPr eaLnBrk="1" hangingPunct="1"/>
            <a:r>
              <a:rPr lang="ru-RU" sz="2800" smtClean="0"/>
              <a:t>Русский и советский учёный-самоучка, исследователь, школьный учитель. Основоположник современной космонавтики. Обосновал вывод уравнения реактивного движения, пришёл к выводу о необходимости использования «ракетных поездов» — прототипов многоступенчатых ракет. Автор работ по аэродинамике, воздухоплаванию и другим наукам.</a:t>
            </a:r>
          </a:p>
        </p:txBody>
      </p:sp>
      <p:pic>
        <p:nvPicPr>
          <p:cNvPr id="4100" name="Содержимое 6" descr="Tsiolkovsk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67375" y="273050"/>
            <a:ext cx="2995613" cy="34417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214313"/>
            <a:ext cx="4543425" cy="2357437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Он родился в семье лесничего. После перенесённой в детстве скарлатины почти полностью потерял слух; глухота не позволила продолжать учёбу в школе, и с 14 лет он занимался самостоятельно.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714875" y="3214688"/>
            <a:ext cx="4041775" cy="3214687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С 16 до 19 лет жил в Москве, изучал физико-математические науки по циклу средней и высшей школы. В 1879 экстерном сдал экзамены на звание учителя и в 1880 назначен учителем арифметики и геометрии в </a:t>
            </a:r>
            <a:r>
              <a:rPr lang="ru-RU" dirty="0" err="1" smtClean="0"/>
              <a:t>Боровское</a:t>
            </a:r>
            <a:r>
              <a:rPr lang="ru-RU" dirty="0" smtClean="0"/>
              <a:t> уездное училище Калужской губернии.</a:t>
            </a:r>
            <a:endParaRPr lang="ru-RU" dirty="0"/>
          </a:p>
        </p:txBody>
      </p:sp>
      <p:pic>
        <p:nvPicPr>
          <p:cNvPr id="5124" name="Содержимое 11" descr="Maria_Ciolkowskaya_(Yumasheva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2786063"/>
            <a:ext cx="1785938" cy="2786062"/>
          </a:xfrm>
        </p:spPr>
      </p:pic>
      <p:pic>
        <p:nvPicPr>
          <p:cNvPr id="5125" name="Содержимое 9" descr="Edward_Ciolkowski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67425" y="214313"/>
            <a:ext cx="1765300" cy="2643187"/>
          </a:xfrm>
        </p:spPr>
      </p:pic>
      <p:sp>
        <p:nvSpPr>
          <p:cNvPr id="5126" name="TextBox 10"/>
          <p:cNvSpPr txBox="1">
            <a:spLocks noChangeArrowheads="1"/>
          </p:cNvSpPr>
          <p:nvPr/>
        </p:nvSpPr>
        <p:spPr bwMode="auto">
          <a:xfrm>
            <a:off x="6072188" y="2857500"/>
            <a:ext cx="1714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Отец</a:t>
            </a:r>
          </a:p>
        </p:txBody>
      </p:sp>
      <p:sp>
        <p:nvSpPr>
          <p:cNvPr id="5127" name="TextBox 12"/>
          <p:cNvSpPr txBox="1">
            <a:spLocks noChangeArrowheads="1"/>
          </p:cNvSpPr>
          <p:nvPr/>
        </p:nvSpPr>
        <p:spPr bwMode="auto">
          <a:xfrm>
            <a:off x="571500" y="5786438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Мать</a:t>
            </a:r>
          </a:p>
        </p:txBody>
      </p:sp>
      <p:pic>
        <p:nvPicPr>
          <p:cNvPr id="5128" name="Рисунок 14" descr="Konstantin_Ciolkowski_(1862)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313" y="3500438"/>
            <a:ext cx="1928812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Box 15"/>
          <p:cNvSpPr txBox="1">
            <a:spLocks noChangeArrowheads="1"/>
          </p:cNvSpPr>
          <p:nvPr/>
        </p:nvSpPr>
        <p:spPr bwMode="auto">
          <a:xfrm>
            <a:off x="2643188" y="3071813"/>
            <a:ext cx="1643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Костя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800px-Borovsk_school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786314" y="285728"/>
            <a:ext cx="4206887" cy="3071834"/>
          </a:xfrm>
          <a:prstGeom prst="rect">
            <a:avLst/>
          </a:prstGeom>
        </p:spPr>
      </p:pic>
      <p:pic>
        <p:nvPicPr>
          <p:cNvPr id="13" name="Рисунок 12" descr="06_clip_image02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3571875"/>
            <a:ext cx="4071937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14313" y="428625"/>
            <a:ext cx="42862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100">
                <a:latin typeface="Times New Roman" pitchFamily="18" charset="0"/>
              </a:rPr>
              <a:t>В Боровске Константин Циолковский жил и преподавал 12 лет, создал семью, приобрёл нескольких друзей, написал свои первые научные работы. В это время начались его контакты с российским научным сообществом, вышли первые публикации.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786313" y="4071938"/>
            <a:ext cx="4143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После занятий в училище и по выходным Циолковский продолжал свои исследования дома: работал над рукописями, делал чертежи, ставил эксперименты. В доме у него сверкают электрические молнии, гремят громы, звенят колокольчики, пляшут бумажные куколки.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857750" y="3500438"/>
            <a:ext cx="4143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Боровское училище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7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700"/>
                            </p:stCondLst>
                            <p:childTnLst>
                              <p:par>
                                <p:cTn id="2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7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500063"/>
            <a:ext cx="85725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Самая первая работа Циолковского была посвящена механике в биологии. Ей стала написанная в 1880 году статья «Графическое изображение ощущений». В ней Циолковский развивал свойственную для него в то время пессимистическую теорию «взбаламученного нуля», математически обосновывал идею бессмысленности человеческой жизни. Этой теории, по позднейшему признанию учёного, суждено было сыграть роковую роль в его жизни и в жизни его семьи.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3000375"/>
            <a:ext cx="83581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Второй научной работой стала статья 1882 года «Механика подобно изменяемого организма. Профессор Анатолий Богданов занятия «механикой животного организма» назвал «сумасшедствием». Отзыв был в целом одобрительным, но к печати работу не допустили.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50" y="4714875"/>
            <a:ext cx="850106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Третьей работой, написанной в Боровске и представленной научному обществу, стала статья «Продолжительность лучеиспускания Солнца», в которой Циолковский описывал механизм действия звезды. Он рассмотрел Солнце как идеальный газовый шар, постарался определить температуру и давление в его центре, время жизни Солнца.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3643314"/>
            <a:ext cx="3508379" cy="285752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“</a:t>
            </a:r>
            <a:r>
              <a:rPr lang="ru-RU" sz="1600" dirty="0" smtClean="0"/>
              <a:t>Весьма вероятно, что аэростаты будут и металлические.</a:t>
            </a:r>
            <a:br>
              <a:rPr lang="ru-RU" sz="1600" dirty="0" smtClean="0"/>
            </a:br>
            <a:r>
              <a:rPr lang="ru-RU" sz="1600" dirty="0" smtClean="0"/>
              <a:t> Всё-таки пока металлические аэростаты устраивать очень трудно. Аэростат — игрушка ветра, а металлический материал бесполезен и неприменим…</a:t>
            </a:r>
            <a:br>
              <a:rPr lang="ru-RU" sz="1600" dirty="0" smtClean="0"/>
            </a:br>
            <a:r>
              <a:rPr lang="ru-RU" sz="1600" dirty="0" smtClean="0"/>
              <a:t> Г-ну Циолковскому оказать нравственную поддержку, сообщив ему мнение Отдела о его проекте. Просьбу же о пособии на проведение опытов отклонить</a:t>
            </a:r>
            <a:r>
              <a:rPr lang="en-US" sz="1600" dirty="0" smtClean="0"/>
              <a:t>”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8195" name="Содержимое 4" descr="LZ-126 Landung in Lakehurst USA 15-10-1924 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14938" y="285750"/>
            <a:ext cx="3571875" cy="3214688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85750"/>
            <a:ext cx="4543425" cy="6215063"/>
          </a:xfrm>
        </p:spPr>
        <p:txBody>
          <a:bodyPr/>
          <a:lstStyle/>
          <a:p>
            <a:pPr eaLnBrk="1" hangingPunct="1"/>
            <a:r>
              <a:rPr lang="ru-RU" sz="2000" smtClean="0"/>
              <a:t>Одной из главных проблем, занимавших Циолковского почти со времени приезда в Боровск, была теория аэростатов.</a:t>
            </a:r>
          </a:p>
          <a:p>
            <a:pPr eaLnBrk="1" hangingPunct="1"/>
            <a:r>
              <a:rPr lang="ru-RU" sz="2000" smtClean="0"/>
              <a:t>Циолковский разработал аэростат собственной конструкции, результатом чего стало объёмистое сочинение «Теория и опыт аэростата, имеющего в горизонтальном направлении удлинённую форму.</a:t>
            </a:r>
          </a:p>
          <a:p>
            <a:pPr eaLnBrk="1" hangingPunct="1"/>
            <a:r>
              <a:rPr lang="ru-RU" sz="2000" smtClean="0"/>
              <a:t>Циолковский пишет новую статью «О возможности построения металлического аэростата».</a:t>
            </a:r>
          </a:p>
          <a:p>
            <a:pPr eaLnBrk="1" hangingPunct="1"/>
            <a:r>
              <a:rPr lang="ru-RU" sz="2000" smtClean="0"/>
              <a:t>В 1891 году Циолковский предпринял ещё одну, последнюю, попытку защитить свой дирижабль в глазах научного сообщества. Он написал большую работу «Аэростат металлический управляемый».</a:t>
            </a:r>
          </a:p>
          <a:p>
            <a:pPr eaLnBrk="1" hangingPunct="1"/>
            <a:endParaRPr lang="ru-RU" sz="180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400"/>
                            </p:stCondLst>
                            <p:childTnLst>
                              <p:par>
                                <p:cTn id="1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600"/>
                            </p:stCondLst>
                            <p:childTnLst>
                              <p:par>
                                <p:cTn id="1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000"/>
                            </p:stCondLst>
                            <p:childTnLst>
                              <p:par>
                                <p:cTn id="2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28px-Tsiolk_na_lune_(pic_Gofman)_3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4198" b="24198"/>
          <a:stretch>
            <a:fillRect/>
          </a:stretch>
        </p:blipFill>
        <p:spPr>
          <a:xfrm>
            <a:off x="1246283" y="1831974"/>
            <a:ext cx="6540427" cy="4723642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828800" y="642938"/>
            <a:ext cx="5486400" cy="1054100"/>
          </a:xfrm>
        </p:spPr>
        <p:txBody>
          <a:bodyPr/>
          <a:lstStyle/>
          <a:p>
            <a:pPr eaLnBrk="1" hangingPunct="1"/>
            <a:r>
              <a:rPr lang="ru-RU" sz="2000" smtClean="0"/>
              <a:t>В 1887 году Циолковский написал небольшую повесть «На Луне» </a:t>
            </a:r>
            <a:r>
              <a:rPr lang="en-US" sz="2000" smtClean="0">
                <a:latin typeface="Times New Roman" pitchFamily="18" charset="0"/>
              </a:rPr>
              <a:t>-</a:t>
            </a:r>
            <a:r>
              <a:rPr lang="ru-RU" sz="2000" smtClean="0"/>
              <a:t> своё первое научно-фантастическое произведение.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59580353.jpg"/>
          <p:cNvPicPr>
            <a:picLocks noChangeAspect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4857750" y="357188"/>
            <a:ext cx="405606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56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14282" y="3286124"/>
            <a:ext cx="4286280" cy="3357562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285750"/>
            <a:ext cx="428625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900">
                <a:latin typeface="Times New Roman" pitchFamily="18" charset="0"/>
              </a:rPr>
              <a:t>В 1903 году он опубликовал статью «Исследование мировых пространств реактивными приборами», где впервые доказал, что аппаратом, способным совершить космический полет, является ракета. В этой статье и последовавших её продолжениях он разработал некоторые идеи теории ракет и использования жидкостного ракетного двигателя.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14875" y="3357563"/>
            <a:ext cx="4214813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900">
                <a:latin typeface="Times New Roman" pitchFamily="18" charset="0"/>
              </a:rPr>
              <a:t>Циолковский решает практический вопрос: сколько нужно взять топлива в ракету, чтобы получить скорость отрыва и покинуть Землю. Выяснилось, что конечная скорость ракеты зависит от скорости вытекающих из неё газов и от того, во сколько раз вес топлива превышает вес пустой ракеты. Циолковский выдвинул ряд идей, которые нашли применение в ракетостроении.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9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ant_render_0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485" b="2485"/>
          <a:stretch>
            <a:fillRect/>
          </a:stretch>
        </p:blipFill>
        <p:spPr>
          <a:xfrm>
            <a:off x="1142976" y="2143116"/>
            <a:ext cx="6643734" cy="42862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285750"/>
            <a:ext cx="5486400" cy="1411288"/>
          </a:xfrm>
        </p:spPr>
        <p:txBody>
          <a:bodyPr/>
          <a:lstStyle/>
          <a:p>
            <a:pPr eaLnBrk="1" hangingPunct="1"/>
            <a:r>
              <a:rPr lang="ru-RU" sz="2000" smtClean="0"/>
              <a:t>В качестве одной из идей Циолковский предложил старт ракеты с эстакады. В настоящее время этот способ старта ракеты не применяется: ракета стартует строго вертикально и выходит на наклонную траекторию в процессе полёта.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216</TotalTime>
  <Words>927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«Планета есть колыбель разума, но нельзя вечно жить в колыбели»</vt:lpstr>
      <vt:lpstr>Слайд 3</vt:lpstr>
      <vt:lpstr>Слайд 4</vt:lpstr>
      <vt:lpstr>Слайд 5</vt:lpstr>
      <vt:lpstr>“Весьма вероятно, что аэростаты будут и металлические.  Всё-таки пока металлические аэростаты устраивать очень трудно. Аэростат — игрушка ветра, а металлический материал бесполезен и неприменим…  Г-ну Циолковскому оказать нравственную поддержку, сообщив ему мнение Отдела о его проекте. Просьбу же о пособии на проведение опытов отклонить”.</vt:lpstr>
      <vt:lpstr>Слайд 7</vt:lpstr>
      <vt:lpstr>Слайд 8</vt:lpstr>
      <vt:lpstr>Слайд 9</vt:lpstr>
      <vt:lpstr>“Человечество не останется вечно на Земле, но в погоне за светом и пространством, сначала робко проникнет за пределы атмосферы, а затем завоюет себе всё околосолнечное пространство”.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User</cp:lastModifiedBy>
  <cp:revision>52</cp:revision>
  <dcterms:created xsi:type="dcterms:W3CDTF">2011-05-15T15:59:26Z</dcterms:created>
  <dcterms:modified xsi:type="dcterms:W3CDTF">2012-12-24T17:46:51Z</dcterms:modified>
</cp:coreProperties>
</file>