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80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 autoAdjust="0"/>
    <p:restoredTop sz="94660"/>
  </p:normalViewPr>
  <p:slideViewPr>
    <p:cSldViewPr>
      <p:cViewPr varScale="1">
        <p:scale>
          <a:sx n="81" d="100"/>
          <a:sy n="81" d="100"/>
        </p:scale>
        <p:origin x="-1013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email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3" Type="http://schemas.openxmlformats.org/officeDocument/2006/relationships/slide" Target="slide4.xml"/><Relationship Id="rId21" Type="http://schemas.openxmlformats.org/officeDocument/2006/relationships/slide" Target="slide22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23" Type="http://schemas.openxmlformats.org/officeDocument/2006/relationships/slide" Target="slide24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11960" y="1196752"/>
            <a:ext cx="4176464" cy="4680520"/>
          </a:xfrm>
        </p:spPr>
        <p:txBody>
          <a:bodyPr/>
          <a:lstStyle/>
          <a:p>
            <a:pPr algn="just"/>
            <a:r>
              <a:rPr lang="ru-RU" i="1" u="sng" dirty="0" smtClean="0">
                <a:latin typeface="Arial" pitchFamily="34" charset="0"/>
                <a:cs typeface="Arial" pitchFamily="34" charset="0"/>
              </a:rPr>
              <a:t>Игра</a:t>
            </a:r>
            <a:r>
              <a:rPr lang="ru-RU" i="1" u="sng" dirty="0" smtClean="0"/>
              <a:t> </a:t>
            </a:r>
            <a:br>
              <a:rPr lang="ru-RU" i="1" u="sng" dirty="0" smtClean="0"/>
            </a:br>
            <a:r>
              <a:rPr lang="ru-RU" i="1" u="sng" dirty="0" smtClean="0">
                <a:latin typeface="Arial" pitchFamily="34" charset="0"/>
                <a:cs typeface="Arial" pitchFamily="34" charset="0"/>
              </a:rPr>
              <a:t>«математик – банкир»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i="1" u="sng" dirty="0" smtClean="0">
                <a:latin typeface="Arial" pitchFamily="34" charset="0"/>
                <a:cs typeface="Arial" pitchFamily="34" charset="0"/>
              </a:rPr>
              <a:t>(7класс)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0"/>
            <a:ext cx="406794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	8. Какой наименьший угол составляют стрелки часов в 2 часа? (50 у. е.) </a:t>
            </a: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5652120" y="5229200"/>
            <a:ext cx="2088232" cy="129614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92896"/>
            <a:ext cx="5565998" cy="422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	9. Малыш подарил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Карлсону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весы, и тот начал взвешивать игрушки. Машину уравновесили мяч и 2 кубика, а машину с кубиком – 2 мяча. Сколько кубиков уравновесят машину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?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(200 у. е.)</a:t>
            </a:r>
          </a:p>
          <a:p>
            <a:endParaRPr lang="ru-RU" dirty="0"/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5652120" y="5229200"/>
            <a:ext cx="2088232" cy="129614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3645024"/>
            <a:ext cx="3404478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751759"/>
            <a:ext cx="4320480" cy="4106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	10. Используя все десять цифр, каждую из которых можно применить только раз, запишите возможно меньшее число. (100 у. е.)</a:t>
            </a: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5652120" y="5229200"/>
            <a:ext cx="2088232" cy="129614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	11. Часы с боем отбивают полные удары каждый час и каждые полчаса – по одному удару. Сколько ударов в сутки отобьют эти часы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?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(150 у. е.)</a:t>
            </a: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5652120" y="5229200"/>
            <a:ext cx="2088232" cy="129614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356992"/>
            <a:ext cx="53149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	12. Восстановите умножение:  </a:t>
            </a:r>
          </a:p>
          <a:p>
            <a:pPr lvl="0" algn="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* * * </a:t>
            </a:r>
          </a:p>
          <a:p>
            <a:pPr lvl="0" algn="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u="sng" dirty="0" smtClean="0">
                <a:latin typeface="Arial" pitchFamily="34" charset="0"/>
                <a:cs typeface="Arial" pitchFamily="34" charset="0"/>
              </a:rPr>
              <a:t>    * 3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* 7 3</a:t>
            </a:r>
          </a:p>
          <a:p>
            <a:pPr algn="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u="sng" dirty="0" smtClean="0">
                <a:latin typeface="Arial" pitchFamily="34" charset="0"/>
                <a:cs typeface="Arial" pitchFamily="34" charset="0"/>
              </a:rPr>
              <a:t> * * 2   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6 * 9 3.</a:t>
            </a: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5652120" y="5229200"/>
            <a:ext cx="2088232" cy="129614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060848"/>
            <a:ext cx="3888432" cy="50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537520"/>
            <a:ext cx="4348354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	13. В доме 100 квартир. Сколько раз на табличке написана цифра «9»?        (200 у. е.)</a:t>
            </a: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5652120" y="5229200"/>
            <a:ext cx="2088232" cy="129614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	14. Если в 12 часов ночи идёт дождь, то можно ли через 72 часа ожидать солнечную погоду? (150 у. е.)</a:t>
            </a: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5652120" y="5229200"/>
            <a:ext cx="2088232" cy="129614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905074"/>
            <a:ext cx="4248472" cy="3952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15. В велосипедном колесе 20 спиц. А сколько будет промежутков между спицами? (50 у. е.)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5652120" y="5229200"/>
            <a:ext cx="2088232" cy="129614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adf57feb4f3d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3214686"/>
            <a:ext cx="3355855" cy="33040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56993"/>
            <a:ext cx="4962282" cy="350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16. Вместо квадратиков поставьте такие дроби, чтобы получилось верное равенство.</a:t>
            </a:r>
          </a:p>
          <a:p>
            <a:pPr lvl="0"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(    +   )           (150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у.е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.)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5652120" y="5229200"/>
            <a:ext cx="2088232" cy="129614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169" name="Group 1"/>
          <p:cNvGrpSpPr>
            <a:grpSpLocks/>
          </p:cNvGrpSpPr>
          <p:nvPr/>
        </p:nvGrpSpPr>
        <p:grpSpPr bwMode="auto">
          <a:xfrm>
            <a:off x="2571736" y="2928934"/>
            <a:ext cx="642942" cy="357190"/>
            <a:chOff x="4580" y="14929"/>
            <a:chExt cx="647" cy="259"/>
          </a:xfrm>
        </p:grpSpPr>
        <p:sp>
          <p:nvSpPr>
            <p:cNvPr id="7170" name="Rectangle 2"/>
            <p:cNvSpPr>
              <a:spLocks noChangeArrowheads="1"/>
            </p:cNvSpPr>
            <p:nvPr/>
          </p:nvSpPr>
          <p:spPr bwMode="auto">
            <a:xfrm>
              <a:off x="5069" y="14929"/>
              <a:ext cx="158" cy="2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71" name="Rectangle 3"/>
            <p:cNvSpPr>
              <a:spLocks noChangeArrowheads="1"/>
            </p:cNvSpPr>
            <p:nvPr/>
          </p:nvSpPr>
          <p:spPr bwMode="auto">
            <a:xfrm>
              <a:off x="4580" y="14929"/>
              <a:ext cx="158" cy="2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2857496"/>
            <a:ext cx="776289" cy="6052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17. На одну чашку весов положен кусок мыла, на другую –   такого же куска и ещё гирька массой 50г. Весы оказались в равновесии. Какова масса куска мыла? (200 у. е.)</a:t>
            </a: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5652120" y="5229200"/>
            <a:ext cx="2088232" cy="129614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714833"/>
            <a:ext cx="3851920" cy="3143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124744"/>
          <a:ext cx="7283152" cy="4495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0394"/>
                <a:gridCol w="910394"/>
                <a:gridCol w="910394"/>
                <a:gridCol w="910394"/>
                <a:gridCol w="910394"/>
                <a:gridCol w="910394"/>
                <a:gridCol w="910394"/>
                <a:gridCol w="910394"/>
              </a:tblGrid>
              <a:tr h="1470522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Arial" pitchFamily="34" charset="0"/>
                          <a:cs typeface="Arial" pitchFamily="34" charset="0"/>
                          <a:hlinkClick r:id="rId2" action="ppaction://hlinksldjump"/>
                        </a:rPr>
                        <a:t>1</a:t>
                      </a:r>
                      <a:endParaRPr lang="ru-RU" sz="4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Arial" pitchFamily="34" charset="0"/>
                          <a:cs typeface="Arial" pitchFamily="34" charset="0"/>
                          <a:hlinkClick r:id="rId3" action="ppaction://hlinksldjump"/>
                        </a:rPr>
                        <a:t>2</a:t>
                      </a:r>
                      <a:endParaRPr lang="ru-RU" sz="4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Arial" pitchFamily="34" charset="0"/>
                          <a:cs typeface="Arial" pitchFamily="34" charset="0"/>
                          <a:hlinkClick r:id="rId4" action="ppaction://hlinksldjump"/>
                        </a:rPr>
                        <a:t>3</a:t>
                      </a:r>
                      <a:endParaRPr lang="ru-RU" sz="4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Arial" pitchFamily="34" charset="0"/>
                          <a:cs typeface="Arial" pitchFamily="34" charset="0"/>
                          <a:hlinkClick r:id="rId5" action="ppaction://hlinksldjump"/>
                        </a:rPr>
                        <a:t>4</a:t>
                      </a:r>
                      <a:endParaRPr lang="ru-RU" sz="4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Arial" pitchFamily="34" charset="0"/>
                          <a:cs typeface="Arial" pitchFamily="34" charset="0"/>
                          <a:hlinkClick r:id="rId6" action="ppaction://hlinksldjump"/>
                        </a:rPr>
                        <a:t>5</a:t>
                      </a:r>
                      <a:endParaRPr lang="ru-RU" sz="4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Arial" pitchFamily="34" charset="0"/>
                          <a:cs typeface="Arial" pitchFamily="34" charset="0"/>
                          <a:hlinkClick r:id="rId7" action="ppaction://hlinksldjump"/>
                        </a:rPr>
                        <a:t>6</a:t>
                      </a:r>
                      <a:endParaRPr lang="ru-RU" sz="4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Arial" pitchFamily="34" charset="0"/>
                          <a:cs typeface="Arial" pitchFamily="34" charset="0"/>
                          <a:hlinkClick r:id="rId8" action="ppaction://hlinksldjump"/>
                        </a:rPr>
                        <a:t>7</a:t>
                      </a:r>
                      <a:endParaRPr lang="ru-RU" sz="4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Arial" pitchFamily="34" charset="0"/>
                          <a:cs typeface="Arial" pitchFamily="34" charset="0"/>
                          <a:hlinkClick r:id="rId9" action="ppaction://hlinksldjump"/>
                        </a:rPr>
                        <a:t>8</a:t>
                      </a:r>
                      <a:endParaRPr lang="ru-RU" sz="4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470522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Arial" pitchFamily="34" charset="0"/>
                          <a:cs typeface="Arial" pitchFamily="34" charset="0"/>
                          <a:hlinkClick r:id="rId10" action="ppaction://hlinksldjump"/>
                        </a:rPr>
                        <a:t>9</a:t>
                      </a:r>
                      <a:endParaRPr lang="ru-RU" sz="4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Arial" pitchFamily="34" charset="0"/>
                          <a:cs typeface="Arial" pitchFamily="34" charset="0"/>
                          <a:hlinkClick r:id="rId11" action="ppaction://hlinksldjump"/>
                        </a:rPr>
                        <a:t>10</a:t>
                      </a:r>
                      <a:endParaRPr lang="ru-RU" sz="4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Arial" pitchFamily="34" charset="0"/>
                          <a:cs typeface="Arial" pitchFamily="34" charset="0"/>
                          <a:hlinkClick r:id="rId12" action="ppaction://hlinksldjump"/>
                        </a:rPr>
                        <a:t>11</a:t>
                      </a:r>
                      <a:endParaRPr lang="ru-RU" sz="4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Arial" pitchFamily="34" charset="0"/>
                          <a:cs typeface="Arial" pitchFamily="34" charset="0"/>
                          <a:hlinkClick r:id="rId13" action="ppaction://hlinksldjump"/>
                        </a:rPr>
                        <a:t>12</a:t>
                      </a:r>
                      <a:endParaRPr lang="ru-RU" sz="4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Arial" pitchFamily="34" charset="0"/>
                          <a:cs typeface="Arial" pitchFamily="34" charset="0"/>
                          <a:hlinkClick r:id="rId14" action="ppaction://hlinksldjump"/>
                        </a:rPr>
                        <a:t>13</a:t>
                      </a:r>
                      <a:endParaRPr lang="ru-RU" sz="4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Arial" pitchFamily="34" charset="0"/>
                          <a:cs typeface="Arial" pitchFamily="34" charset="0"/>
                          <a:hlinkClick r:id="rId15" action="ppaction://hlinksldjump"/>
                        </a:rPr>
                        <a:t>14</a:t>
                      </a:r>
                      <a:endParaRPr lang="ru-RU" sz="4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Arial" pitchFamily="34" charset="0"/>
                          <a:cs typeface="Arial" pitchFamily="34" charset="0"/>
                          <a:hlinkClick r:id="rId16" action="ppaction://hlinksldjump"/>
                        </a:rPr>
                        <a:t>15</a:t>
                      </a:r>
                      <a:endParaRPr lang="ru-RU" sz="4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Arial" pitchFamily="34" charset="0"/>
                          <a:cs typeface="Arial" pitchFamily="34" charset="0"/>
                          <a:hlinkClick r:id="rId17" action="ppaction://hlinksldjump"/>
                        </a:rPr>
                        <a:t>16</a:t>
                      </a:r>
                      <a:endParaRPr lang="ru-RU" sz="4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470522">
                <a:tc>
                  <a:txBody>
                    <a:bodyPr/>
                    <a:lstStyle/>
                    <a:p>
                      <a:pPr algn="ctr"/>
                      <a:endParaRPr lang="ru-RU" sz="4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Arial" pitchFamily="34" charset="0"/>
                          <a:cs typeface="Arial" pitchFamily="34" charset="0"/>
                          <a:hlinkClick r:id="rId18" action="ppaction://hlinksldjump"/>
                        </a:rPr>
                        <a:t>17</a:t>
                      </a:r>
                      <a:endParaRPr lang="ru-RU" sz="4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Arial" pitchFamily="34" charset="0"/>
                          <a:cs typeface="Arial" pitchFamily="34" charset="0"/>
                          <a:hlinkClick r:id="rId19" action="ppaction://hlinksldjump"/>
                        </a:rPr>
                        <a:t>18</a:t>
                      </a:r>
                      <a:endParaRPr lang="ru-RU" sz="4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Arial" pitchFamily="34" charset="0"/>
                          <a:cs typeface="Arial" pitchFamily="34" charset="0"/>
                          <a:hlinkClick r:id="rId20" action="ppaction://hlinksldjump"/>
                        </a:rPr>
                        <a:t>19</a:t>
                      </a:r>
                      <a:endParaRPr lang="ru-RU" sz="4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Arial" pitchFamily="34" charset="0"/>
                          <a:cs typeface="Arial" pitchFamily="34" charset="0"/>
                          <a:hlinkClick r:id="rId21" action="ppaction://hlinksldjump"/>
                        </a:rPr>
                        <a:t>20</a:t>
                      </a:r>
                      <a:endParaRPr lang="ru-RU" sz="4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latin typeface="Arial" pitchFamily="34" charset="0"/>
                          <a:cs typeface="Arial" pitchFamily="34" charset="0"/>
                          <a:hlinkClick r:id="rId22" action="ppaction://hlinksldjump"/>
                        </a:rPr>
                        <a:t>21</a:t>
                      </a:r>
                      <a:endParaRPr lang="ru-RU" sz="4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800" dirty="0" smtClean="0">
                          <a:latin typeface="Arial" pitchFamily="34" charset="0"/>
                          <a:cs typeface="Arial" pitchFamily="34" charset="0"/>
                          <a:hlinkClick r:id="rId23" action="ppaction://hlinksldjump"/>
                        </a:rPr>
                        <a:t>22</a:t>
                      </a:r>
                      <a:endParaRPr lang="ru-RU" sz="48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endParaRPr lang="ru-RU" sz="4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276872"/>
            <a:ext cx="3567218" cy="458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	18. Найдите такое целое значение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а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чтобы значение выражения  было целым числом. (50 у. е.)</a:t>
            </a: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5652120" y="5229200"/>
            <a:ext cx="2088232" cy="129614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772941"/>
            <a:ext cx="3684563" cy="4085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	19. Мальчик купил две книги, причём первая на 50 % дороже второй. На сколько процентов вторая книга дешевле первой? (200 у. е.)</a:t>
            </a: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5652120" y="5229200"/>
            <a:ext cx="2088232" cy="129614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95525"/>
            <a:ext cx="4000500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	20. Найдите число, четверть которого равна половине. (50 у. е.)</a:t>
            </a: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5652120" y="5229200"/>
            <a:ext cx="2088232" cy="129614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	21. Выход муки при размоле пшеницы – 80 %. При выпечке хлеба получается припёк в 40 %. С какой площади нужно собирать пшеницу при урожайности 15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ц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/га, чтобы получить 1 кг пшеничного хлеба? (300 у. е.)</a:t>
            </a: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5652120" y="5229200"/>
            <a:ext cx="2088232" cy="129614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645024"/>
            <a:ext cx="4457700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None/>
            </a:pPr>
            <a:r>
              <a:rPr lang="ru-RU" dirty="0" smtClean="0"/>
              <a:t> 	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22. Задуманы два числа. Их сумма равна 60, а частное при делении одного на другое равно 4. Какие числа задуманы? (100 у. е.) </a:t>
            </a: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5652120" y="5229200"/>
            <a:ext cx="2088232" cy="129614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0480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	1. Найдите дробь, числитель которой меньше знаменателя и которая не измениться, если её перевернуть «вверх ногами». (150 у. е.)</a:t>
            </a:r>
          </a:p>
          <a:p>
            <a:endParaRPr lang="ru-RU" dirty="0"/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5436096" y="5301208"/>
            <a:ext cx="2088232" cy="129614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185592"/>
            <a:ext cx="379381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	2. Найдите закономерность и запишите следующие два числа в ряду чисел: </a:t>
            </a:r>
          </a:p>
          <a:p>
            <a:pPr lvl="0"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                 (50 у. е.)</a:t>
            </a: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5580112" y="5013176"/>
            <a:ext cx="2088232" cy="129614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330016"/>
            <a:ext cx="3744986" cy="294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500306"/>
            <a:ext cx="1539886" cy="714380"/>
          </a:xfrm>
          <a:prstGeom prst="rect">
            <a:avLst/>
          </a:prstGeom>
          <a:noFill/>
        </p:spPr>
      </p:pic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6" y="2071678"/>
            <a:ext cx="571504" cy="714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	3. После того как туристы прошли 1 км и половину оставшегося пути, им ещё осталось пройти треть всего пути и 1 км. Чему равен путь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?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(300 у. е.)</a:t>
            </a: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5652120" y="5229200"/>
            <a:ext cx="2088232" cy="129614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57600"/>
            <a:ext cx="524010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	4. Найдите сумму чисел </a:t>
            </a: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0,01 + 0,02 + 0,03 + … + 0,98 + 0,99.  (300 у. е.)</a:t>
            </a: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5652120" y="5229200"/>
            <a:ext cx="2088232" cy="129614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636912"/>
            <a:ext cx="3049736" cy="422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	5. Какой знак нужно поставить между цифрами 4 и 5, чтобы получилось число, большее четырёх, но меньшее пяти? (50 у. е.)</a:t>
            </a: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5652120" y="5229200"/>
            <a:ext cx="2088232" cy="129614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954212"/>
            <a:ext cx="3798565" cy="390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	6. Масса куриного яйца – 80 г. Белок составляет 55% всей массы, а желток – 75 % массы белка. Найдите массу скорлупы. (100 у. е.)</a:t>
            </a: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5652120" y="5229200"/>
            <a:ext cx="2088232" cy="129614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284984"/>
            <a:ext cx="360040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	7. В клетке находятся фазаны и кролики. Известно, что у них 35 голов и 94 ноги. Сколько в клетке фазанов и сколько кроликов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?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(200 у. е.)</a:t>
            </a:r>
          </a:p>
          <a:p>
            <a:endParaRPr lang="ru-RU" dirty="0"/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5652120" y="5229200"/>
            <a:ext cx="2088232" cy="129614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305175"/>
            <a:ext cx="3810000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124</TotalTime>
  <Words>46</Words>
  <Application>Microsoft Office PowerPoint</Application>
  <PresentationFormat>Экран (4:3)</PresentationFormat>
  <Paragraphs>53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Изящная</vt:lpstr>
      <vt:lpstr>Игра  «математик – банкир» (7класс)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Lastey</cp:lastModifiedBy>
  <cp:revision>19</cp:revision>
  <dcterms:created xsi:type="dcterms:W3CDTF">2011-11-21T11:04:24Z</dcterms:created>
  <dcterms:modified xsi:type="dcterms:W3CDTF">2014-02-20T18:45:28Z</dcterms:modified>
</cp:coreProperties>
</file>