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Default Extension="mp4" ContentType="video/mp4"/>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7" r:id="rId2"/>
    <p:sldId id="259" r:id="rId3"/>
    <p:sldId id="261" r:id="rId4"/>
    <p:sldId id="263" r:id="rId5"/>
    <p:sldId id="264" r:id="rId6"/>
    <p:sldId id="265" r:id="rId7"/>
    <p:sldId id="266" r:id="rId8"/>
    <p:sldId id="311"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38" d="100"/>
          <a:sy n="38" d="100"/>
        </p:scale>
        <p:origin x="-88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AE4367-40A9-4CA3-88F8-B44D15D61F0B}" type="datetimeFigureOut">
              <a:rPr lang="ru-RU" smtClean="0"/>
              <a:pPr/>
              <a:t>02.04.2014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755866-5824-4572-B934-B0EAA331ABA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Амбициозная, полезная обществу цель совпадающая с </a:t>
            </a:r>
            <a:r>
              <a:rPr lang="ru-RU" dirty="0" err="1" smtClean="0"/>
              <a:t>мировозрением</a:t>
            </a:r>
            <a:endParaRPr lang="ru-RU" dirty="0" smtClean="0"/>
          </a:p>
          <a:p>
            <a:r>
              <a:rPr lang="ru-RU" dirty="0" smtClean="0"/>
              <a:t>Готовность на все ради нее, самоотречение</a:t>
            </a:r>
          </a:p>
          <a:p>
            <a:r>
              <a:rPr lang="ru-RU" dirty="0" smtClean="0"/>
              <a:t>Много работы на протяжении десятков лет</a:t>
            </a:r>
          </a:p>
          <a:p>
            <a:endParaRPr lang="ru-RU" dirty="0" smtClean="0"/>
          </a:p>
          <a:p>
            <a:r>
              <a:rPr lang="ru-RU" dirty="0" smtClean="0"/>
              <a:t>Системность</a:t>
            </a:r>
          </a:p>
          <a:p>
            <a:endParaRPr lang="ru-RU" dirty="0" smtClean="0"/>
          </a:p>
          <a:p>
            <a:r>
              <a:rPr lang="en-US" dirty="0" smtClean="0"/>
              <a:t>The best way to learn something – practice</a:t>
            </a:r>
            <a:endParaRPr lang="ru-RU" dirty="0" smtClean="0"/>
          </a:p>
          <a:p>
            <a:r>
              <a:rPr lang="ru-RU" dirty="0" smtClean="0"/>
              <a:t>Все мы люди</a:t>
            </a:r>
            <a:endParaRPr lang="en-US" dirty="0" smtClean="0"/>
          </a:p>
          <a:p>
            <a:r>
              <a:rPr lang="ru-RU" dirty="0" smtClean="0"/>
              <a:t>Хочешь быть творческим – будь им</a:t>
            </a:r>
          </a:p>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2</a:t>
            </a:fld>
            <a:endParaRPr lang="ru-RU"/>
          </a:p>
        </p:txBody>
      </p:sp>
    </p:spTree>
    <p:extLst>
      <p:ext uri="{BB962C8B-B14F-4D97-AF65-F5344CB8AC3E}">
        <p14:creationId xmlns:p14="http://schemas.microsoft.com/office/powerpoint/2010/main" xmlns="" val="45834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Самоуважение - ступень </a:t>
            </a:r>
            <a:r>
              <a:rPr lang="ru-RU" sz="1200" b="0" i="0" kern="1200" dirty="0" err="1" smtClean="0">
                <a:solidFill>
                  <a:schemeClr val="tx1"/>
                </a:solidFill>
                <a:effectLst/>
                <a:latin typeface="+mn-lt"/>
                <a:ea typeface="+mn-ea"/>
                <a:cs typeface="+mn-cs"/>
              </a:rPr>
              <a:t>удовлетвооенности</a:t>
            </a:r>
            <a:r>
              <a:rPr lang="ru-RU" sz="1200" b="0" i="0" kern="1200" dirty="0" smtClean="0">
                <a:solidFill>
                  <a:schemeClr val="tx1"/>
                </a:solidFill>
                <a:effectLst/>
                <a:latin typeface="+mn-lt"/>
                <a:ea typeface="+mn-ea"/>
                <a:cs typeface="+mn-cs"/>
              </a:rPr>
              <a:t> собой. Мы являемся продуктом собственной мысли</a:t>
            </a:r>
            <a:endParaRPr lang="ru-RU" dirty="0" smtClean="0"/>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Процесс в вхождения в поток сознания, в виртуальный мир (ант сне, просмотре </a:t>
            </a:r>
            <a:r>
              <a:rPr lang="ru-RU" dirty="0" err="1" smtClean="0"/>
              <a:t>фильма,учебе</a:t>
            </a:r>
            <a:r>
              <a:rPr lang="ru-RU" dirty="0" smtClean="0"/>
              <a:t>) развеется герменевтикой</a:t>
            </a:r>
          </a:p>
          <a:p>
            <a:endParaRPr lang="ru-RU" dirty="0" smtClean="0"/>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Невозможно стать </a:t>
            </a:r>
            <a:r>
              <a:rPr lang="ru-RU" sz="1200" b="0" i="0" kern="1200" dirty="0" err="1" smtClean="0">
                <a:solidFill>
                  <a:schemeClr val="tx1"/>
                </a:solidFill>
                <a:effectLst/>
                <a:latin typeface="+mn-lt"/>
                <a:ea typeface="+mn-ea"/>
                <a:cs typeface="+mn-cs"/>
              </a:rPr>
              <a:t>Випом</a:t>
            </a:r>
            <a:r>
              <a:rPr lang="ru-RU" sz="1200" b="0" i="0" kern="1200" dirty="0" smtClean="0">
                <a:solidFill>
                  <a:schemeClr val="tx1"/>
                </a:solidFill>
                <a:effectLst/>
                <a:latin typeface="+mn-lt"/>
                <a:ea typeface="+mn-ea"/>
                <a:cs typeface="+mn-cs"/>
              </a:rPr>
              <a:t>. Это просто придет. Или не придет. </a:t>
            </a:r>
            <a:endParaRPr lang="ru-RU" dirty="0" smtClean="0"/>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Стали ли бы вы заниматься тем, чем сейчас, если у вас было 20 мил и 10 лет жизни</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Описать</a:t>
            </a:r>
            <a:r>
              <a:rPr lang="ru-RU" baseline="0" dirty="0" smtClean="0"/>
              <a:t> 10 человек, которые достигли к цели ( в лекциях Валерия Анатольевича)</a:t>
            </a:r>
            <a:endParaRPr lang="ru-RU" dirty="0" smtClean="0"/>
          </a:p>
          <a:p>
            <a:endParaRPr lang="ru-RU" dirty="0" smtClean="0"/>
          </a:p>
          <a:p>
            <a:r>
              <a:rPr lang="ru-RU" dirty="0" smtClean="0"/>
              <a:t>Не </a:t>
            </a:r>
            <a:r>
              <a:rPr lang="ru-RU" dirty="0" err="1" smtClean="0"/>
              <a:t>дисвалифифируйте</a:t>
            </a:r>
            <a:r>
              <a:rPr lang="ru-RU" dirty="0" smtClean="0"/>
              <a:t> свои идеи фальстартом. Сначала </a:t>
            </a:r>
            <a:r>
              <a:rPr lang="ru-RU" dirty="0" err="1" smtClean="0"/>
              <a:t>подготвьтесь</a:t>
            </a:r>
            <a:r>
              <a:rPr lang="ru-RU" dirty="0" smtClean="0"/>
              <a:t>,  потом </a:t>
            </a:r>
            <a:r>
              <a:rPr lang="ru-RU" dirty="0" err="1" smtClean="0"/>
              <a:t>отправляйей</a:t>
            </a:r>
            <a:r>
              <a:rPr lang="ru-RU" dirty="0" smtClean="0"/>
              <a:t> на презентацию</a:t>
            </a:r>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Каждая секунда дорога и многие люди это не ценят.</a:t>
            </a:r>
          </a:p>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3</a:t>
            </a:fld>
            <a:endParaRPr lang="ru-RU"/>
          </a:p>
        </p:txBody>
      </p:sp>
    </p:spTree>
    <p:extLst>
      <p:ext uri="{BB962C8B-B14F-4D97-AF65-F5344CB8AC3E}">
        <p14:creationId xmlns:p14="http://schemas.microsoft.com/office/powerpoint/2010/main" xmlns="" val="1341858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Величие – результат терпения и труда</a:t>
            </a:r>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Мысль. Материальна. Нельзя сидеть и пить кофе. Нужно думать об успехе. Многие успешные люди не так. успешны, как кажутся.  самый ценный ресурс - время</a:t>
            </a:r>
            <a:endParaRPr lang="ru-RU" dirty="0" smtClean="0"/>
          </a:p>
          <a:p>
            <a:endParaRPr lang="ru-RU" dirty="0" smtClean="0"/>
          </a:p>
          <a:p>
            <a:r>
              <a:rPr lang="ru-RU" dirty="0" smtClean="0"/>
              <a:t>Когда начинать</a:t>
            </a:r>
            <a:r>
              <a:rPr lang="ru-RU" baseline="0" dirty="0" smtClean="0"/>
              <a:t> заниматься формированием себя –</a:t>
            </a:r>
            <a:r>
              <a:rPr lang="fr-FR" baseline="0" dirty="0" smtClean="0"/>
              <a:t> </a:t>
            </a:r>
            <a:r>
              <a:rPr lang="ru-RU" baseline="0" dirty="0" smtClean="0"/>
              <a:t>сейчас - </a:t>
            </a:r>
            <a:r>
              <a:rPr lang="ru-RU" baseline="0" dirty="0" err="1" smtClean="0"/>
              <a:t>карикутуры</a:t>
            </a:r>
            <a:endParaRPr lang="ru-RU" dirty="0" smtClean="0"/>
          </a:p>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8</a:t>
            </a:fld>
            <a:endParaRPr lang="ru-RU"/>
          </a:p>
        </p:txBody>
      </p:sp>
    </p:spTree>
    <p:extLst>
      <p:ext uri="{BB962C8B-B14F-4D97-AF65-F5344CB8AC3E}">
        <p14:creationId xmlns:p14="http://schemas.microsoft.com/office/powerpoint/2010/main" xmlns="" val="2433413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Каждое изобретение - результат </a:t>
            </a:r>
            <a:r>
              <a:rPr lang="ru-RU" dirty="0" err="1" smtClean="0"/>
              <a:t>кроплтливой</a:t>
            </a:r>
            <a:r>
              <a:rPr lang="ru-RU" dirty="0" smtClean="0"/>
              <a:t> работы многих ученых до нас . Многие вещи </a:t>
            </a:r>
            <a:r>
              <a:rPr lang="ru-RU" dirty="0" err="1" smtClean="0"/>
              <a:t>окутываюься</a:t>
            </a:r>
            <a:r>
              <a:rPr lang="ru-RU" dirty="0" smtClean="0"/>
              <a:t> мифом быстрее, чем сама информация достигает до общества. Мифы гораздо интереснее</a:t>
            </a:r>
          </a:p>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solidFill>
                  <a:prstClr val="black"/>
                </a:solidFill>
              </a:rPr>
              <a:pPr/>
              <a:t>13</a:t>
            </a:fld>
            <a:endParaRPr lang="ru-RU">
              <a:solidFill>
                <a:prstClr val="black"/>
              </a:solidFill>
            </a:endParaRPr>
          </a:p>
        </p:txBody>
      </p:sp>
    </p:spTree>
    <p:extLst>
      <p:ext uri="{BB962C8B-B14F-4D97-AF65-F5344CB8AC3E}">
        <p14:creationId xmlns="" xmlns:p14="http://schemas.microsoft.com/office/powerpoint/2010/main" val="40364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Через</a:t>
            </a:r>
            <a:r>
              <a:rPr lang="ru-RU" baseline="0" dirty="0" smtClean="0"/>
              <a:t> 20 лет вы будете одними из тех, кто управляет страной</a:t>
            </a:r>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14</a:t>
            </a:fld>
            <a:endParaRPr lang="ru-RU"/>
          </a:p>
        </p:txBody>
      </p:sp>
    </p:spTree>
    <p:extLst>
      <p:ext uri="{BB962C8B-B14F-4D97-AF65-F5344CB8AC3E}">
        <p14:creationId xmlns="" xmlns:p14="http://schemas.microsoft.com/office/powerpoint/2010/main" val="2842057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Диверсификация знаний. Нужно двигаться в направлении, популярном, но выбирать нишу, в которой не. Очень много специалистов.</a:t>
            </a:r>
            <a:endParaRPr lang="ru-RU" dirty="0" smtClean="0"/>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Все некультивируемые навыки быстро отмирают, </a:t>
            </a:r>
            <a:r>
              <a:rPr lang="ru-RU" sz="1200" b="0" i="0" kern="1200" dirty="0" err="1" smtClean="0">
                <a:solidFill>
                  <a:schemeClr val="tx1"/>
                </a:solidFill>
                <a:effectLst/>
                <a:latin typeface="+mn-lt"/>
                <a:ea typeface="+mn-ea"/>
                <a:cs typeface="+mn-cs"/>
              </a:rPr>
              <a:t>фгтогнафирование</a:t>
            </a:r>
            <a:endParaRPr lang="ru-R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Выбирайте сами,</a:t>
            </a:r>
            <a:r>
              <a:rPr lang="ru-RU" sz="1200" b="0" i="0" kern="1200" baseline="0" dirty="0" smtClean="0">
                <a:solidFill>
                  <a:schemeClr val="tx1"/>
                </a:solidFill>
                <a:effectLst/>
                <a:latin typeface="+mn-lt"/>
                <a:ea typeface="+mn-ea"/>
                <a:cs typeface="+mn-cs"/>
              </a:rPr>
              <a:t> ч</a:t>
            </a:r>
            <a:endParaRPr lang="ru-RU" dirty="0" smtClean="0"/>
          </a:p>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18</a:t>
            </a:fld>
            <a:endParaRPr lang="ru-RU"/>
          </a:p>
        </p:txBody>
      </p:sp>
    </p:spTree>
    <p:extLst>
      <p:ext uri="{BB962C8B-B14F-4D97-AF65-F5344CB8AC3E}">
        <p14:creationId xmlns:p14="http://schemas.microsoft.com/office/powerpoint/2010/main" xmlns="" val="3608393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20</a:t>
            </a:fld>
            <a:endParaRPr lang="ru-RU"/>
          </a:p>
        </p:txBody>
      </p:sp>
    </p:spTree>
    <p:extLst>
      <p:ext uri="{BB962C8B-B14F-4D97-AF65-F5344CB8AC3E}">
        <p14:creationId xmlns="" xmlns:p14="http://schemas.microsoft.com/office/powerpoint/2010/main" val="1316581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Дизайн</a:t>
            </a:r>
            <a:r>
              <a:rPr lang="ru-RU" baseline="0" dirty="0" smtClean="0"/>
              <a:t> всегда должен быть ориентирован на конечного потребителя</a:t>
            </a:r>
            <a:endParaRPr lang="ru-RU" dirty="0"/>
          </a:p>
        </p:txBody>
      </p:sp>
      <p:sp>
        <p:nvSpPr>
          <p:cNvPr id="4" name="Slide Number Placeholder 3"/>
          <p:cNvSpPr>
            <a:spLocks noGrp="1"/>
          </p:cNvSpPr>
          <p:nvPr>
            <p:ph type="sldNum" sz="quarter" idx="10"/>
          </p:nvPr>
        </p:nvSpPr>
        <p:spPr/>
        <p:txBody>
          <a:bodyPr/>
          <a:lstStyle/>
          <a:p>
            <a:fld id="{69395C4D-0B0D-467E-B996-030109313FAE}" type="slidenum">
              <a:rPr lang="ru-RU" smtClean="0"/>
              <a:pPr/>
              <a:t>31</a:t>
            </a:fld>
            <a:endParaRPr lang="ru-RU"/>
          </a:p>
        </p:txBody>
      </p:sp>
    </p:spTree>
    <p:extLst>
      <p:ext uri="{BB962C8B-B14F-4D97-AF65-F5344CB8AC3E}">
        <p14:creationId xmlns="" xmlns:p14="http://schemas.microsoft.com/office/powerpoint/2010/main" val="663201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9FD8731-F20B-48B4-B8F0-A64F6391FCBC}"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6A55E4-BE6A-4106-9268-21CD0994C74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FD8731-F20B-48B4-B8F0-A64F6391FCBC}" type="datetimeFigureOut">
              <a:rPr lang="ru-RU" smtClean="0"/>
              <a:pPr/>
              <a:t>02.04.2014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6A55E4-BE6A-4106-9268-21CD0994C74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14.png"/><Relationship Id="rId4" Type="http://schemas.microsoft.com/office/2007/relationships/media" Target="../media/media5.mp4"/></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xmlns="" val="1029217917"/>
              </p:ext>
            </p:extLst>
          </p:nvPr>
        </p:nvGraphicFramePr>
        <p:xfrm>
          <a:off x="-1" y="0"/>
          <a:ext cx="9119863" cy="6858000"/>
        </p:xfrm>
        <a:graphic>
          <a:graphicData uri="http://schemas.openxmlformats.org/presentationml/2006/ole">
            <p:oleObj spid="_x0000_s2050" name="Image" r:id="rId3" imgW="11796825" imgH="6653968" progId="">
              <p:embed/>
            </p:oleObj>
          </a:graphicData>
        </a:graphic>
      </p:graphicFrame>
      <p:sp>
        <p:nvSpPr>
          <p:cNvPr id="7" name="TextBox 6"/>
          <p:cNvSpPr txBox="1"/>
          <p:nvPr/>
        </p:nvSpPr>
        <p:spPr>
          <a:xfrm>
            <a:off x="5648325" y="571500"/>
            <a:ext cx="3324225" cy="2123658"/>
          </a:xfrm>
          <a:prstGeom prst="rect">
            <a:avLst/>
          </a:prstGeom>
          <a:noFill/>
        </p:spPr>
        <p:txBody>
          <a:bodyPr wrap="square" rtlCol="0">
            <a:spAutoFit/>
          </a:bodyPr>
          <a:lstStyle/>
          <a:p>
            <a:r>
              <a:rPr lang="ru-RU" sz="4400" dirty="0" smtClean="0">
                <a:solidFill>
                  <a:schemeClr val="bg1"/>
                </a:solidFill>
              </a:rPr>
              <a:t>Технологическое творчество</a:t>
            </a:r>
            <a:endParaRPr lang="ru-RU" sz="4400" dirty="0">
              <a:solidFill>
                <a:schemeClr val="bg1"/>
              </a:solidFill>
            </a:endParaRPr>
          </a:p>
        </p:txBody>
      </p:sp>
    </p:spTree>
    <p:extLst>
      <p:ext uri="{BB962C8B-B14F-4D97-AF65-F5344CB8AC3E}">
        <p14:creationId xmlns:p14="http://schemas.microsoft.com/office/powerpoint/2010/main" xmlns="" val="3821870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b="1" dirty="0" smtClean="0"/>
              <a:t>9. Неудача – шаг к удаче</a:t>
            </a:r>
            <a:r>
              <a:rPr lang="ru-RU" dirty="0" smtClean="0"/>
              <a:t/>
            </a:r>
            <a:br>
              <a:rPr lang="ru-RU" dirty="0" smtClean="0"/>
            </a:br>
            <a:endParaRPr lang="ru-RU" dirty="0"/>
          </a:p>
        </p:txBody>
      </p:sp>
      <p:sp>
        <p:nvSpPr>
          <p:cNvPr id="3" name="Содержимое 2"/>
          <p:cNvSpPr>
            <a:spLocks noGrp="1"/>
          </p:cNvSpPr>
          <p:nvPr>
            <p:ph idx="1"/>
          </p:nvPr>
        </p:nvSpPr>
        <p:spPr>
          <a:xfrm>
            <a:off x="500034" y="1714488"/>
            <a:ext cx="8229600" cy="4525963"/>
          </a:xfrm>
        </p:spPr>
        <p:txBody>
          <a:bodyPr/>
          <a:lstStyle/>
          <a:p>
            <a:pPr marL="0" indent="0" algn="just">
              <a:buNone/>
            </a:pPr>
            <a:r>
              <a:rPr lang="ru-RU" dirty="0" smtClean="0"/>
              <a:t>Кое-кто говорит, мол, неудача нехорошо выглядит. Может быть, но главное не чувствуй себя неудачником. Эдисон говорил «я не потерпел неудачу в 3 000 опытах по поиску материала нити накаливания лампочки – я только нашел, что 3 000 опробованных путей не ведут к успеху».</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lum bright="-10000"/>
          </a:blip>
          <a:srcRect/>
          <a:stretch>
            <a:fillRect/>
          </a:stretch>
        </p:blipFill>
        <p:spPr bwMode="auto">
          <a:xfrm>
            <a:off x="928662" y="2071678"/>
            <a:ext cx="7167387" cy="1928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 xmlns:p14="http://schemas.microsoft.com/office/powerpoint/2010/main" val="4089247168"/>
              </p:ext>
            </p:extLst>
          </p:nvPr>
        </p:nvGraphicFramePr>
        <p:xfrm>
          <a:off x="10886" y="90490"/>
          <a:ext cx="8876109" cy="6665913"/>
        </p:xfrm>
        <a:graphic>
          <a:graphicData uri="http://schemas.openxmlformats.org/presentationml/2006/ole">
            <p:oleObj spid="_x0000_s3074" name="Image" r:id="rId3" imgW="11834921" imgH="6666667" progId="">
              <p:embed/>
            </p:oleObj>
          </a:graphicData>
        </a:graphic>
      </p:graphicFrame>
    </p:spTree>
    <p:extLst>
      <p:ext uri="{BB962C8B-B14F-4D97-AF65-F5344CB8AC3E}">
        <p14:creationId xmlns="" xmlns:p14="http://schemas.microsoft.com/office/powerpoint/2010/main" val="40906235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7248" y="2450609"/>
            <a:ext cx="5225143" cy="1932704"/>
          </a:xfrm>
        </p:spPr>
        <p:txBody>
          <a:bodyPr>
            <a:normAutofit fontScale="92500"/>
          </a:bodyPr>
          <a:lstStyle/>
          <a:p>
            <a:pPr marL="0" indent="0" algn="ctr">
              <a:buNone/>
            </a:pPr>
            <a:r>
              <a:rPr lang="ru-RU" sz="3200" dirty="0" smtClean="0"/>
              <a:t>После</a:t>
            </a:r>
            <a:r>
              <a:rPr lang="ru-RU" sz="3200" dirty="0"/>
              <a:t>  </a:t>
            </a:r>
            <a:r>
              <a:rPr lang="ru-RU" sz="3200" b="1" dirty="0">
                <a:solidFill>
                  <a:srgbClr val="C00000"/>
                </a:solidFill>
              </a:rPr>
              <a:t>20 лет </a:t>
            </a:r>
            <a:r>
              <a:rPr lang="ru-RU" sz="3200" b="1" dirty="0" smtClean="0">
                <a:solidFill>
                  <a:srgbClr val="C00000"/>
                </a:solidFill>
              </a:rPr>
              <a:t>работы </a:t>
            </a:r>
            <a:r>
              <a:rPr lang="ru-RU" sz="3200" dirty="0"/>
              <a:t>над гравитацией, </a:t>
            </a:r>
            <a:endParaRPr lang="ru-RU" sz="3200" dirty="0" smtClean="0"/>
          </a:p>
          <a:p>
            <a:pPr marL="0" indent="0" algn="ctr">
              <a:buNone/>
            </a:pPr>
            <a:r>
              <a:rPr lang="ru-RU" sz="3200" dirty="0" smtClean="0"/>
              <a:t>яблоки </a:t>
            </a:r>
            <a:r>
              <a:rPr lang="ru-RU" sz="3200" b="1" i="1" dirty="0">
                <a:solidFill>
                  <a:srgbClr val="C00000"/>
                </a:solidFill>
              </a:rPr>
              <a:t>сами</a:t>
            </a:r>
            <a:r>
              <a:rPr lang="ru-RU" sz="3200" dirty="0"/>
              <a:t> падают на </a:t>
            </a:r>
            <a:r>
              <a:rPr lang="ru-RU" sz="3200" dirty="0" smtClean="0"/>
              <a:t>голову </a:t>
            </a:r>
            <a:endParaRPr lang="ru-RU" sz="3200" dirty="0"/>
          </a:p>
        </p:txBody>
      </p:sp>
      <p:pic>
        <p:nvPicPr>
          <p:cNvPr id="2" name="Picture 1"/>
          <p:cNvPicPr>
            <a:picLocks noChangeAspect="1"/>
          </p:cNvPicPr>
          <p:nvPr/>
        </p:nvPicPr>
        <p:blipFill>
          <a:blip r:embed="rId3"/>
          <a:stretch>
            <a:fillRect/>
          </a:stretch>
        </p:blipFill>
        <p:spPr>
          <a:xfrm>
            <a:off x="0" y="0"/>
            <a:ext cx="3582934" cy="6858000"/>
          </a:xfrm>
          <a:prstGeom prst="rect">
            <a:avLst/>
          </a:prstGeom>
        </p:spPr>
      </p:pic>
    </p:spTree>
    <p:extLst>
      <p:ext uri="{BB962C8B-B14F-4D97-AF65-F5344CB8AC3E}">
        <p14:creationId xmlns="" xmlns:p14="http://schemas.microsoft.com/office/powerpoint/2010/main" val="1696382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smtClean="0"/>
              <a:t>При постоянных тренировках, вы изменитесь</a:t>
            </a:r>
            <a:endParaRPr lang="ru-RU" dirty="0"/>
          </a:p>
        </p:txBody>
      </p:sp>
      <p:pic>
        <p:nvPicPr>
          <p:cNvPr id="4" name="Content Placeholder 3"/>
          <p:cNvPicPr>
            <a:picLocks noGrp="1" noChangeAspect="1"/>
          </p:cNvPicPr>
          <p:nvPr>
            <p:ph idx="1"/>
          </p:nvPr>
        </p:nvPicPr>
        <p:blipFill>
          <a:blip r:embed="rId3"/>
          <a:stretch>
            <a:fillRect/>
          </a:stretch>
        </p:blipFill>
        <p:spPr>
          <a:xfrm>
            <a:off x="2147972" y="1825625"/>
            <a:ext cx="4848056" cy="4351338"/>
          </a:xfrm>
          <a:prstGeom prst="rect">
            <a:avLst/>
          </a:prstGeom>
        </p:spPr>
      </p:pic>
    </p:spTree>
    <p:extLst>
      <p:ext uri="{BB962C8B-B14F-4D97-AF65-F5344CB8AC3E}">
        <p14:creationId xmlns="" xmlns:p14="http://schemas.microsoft.com/office/powerpoint/2010/main" val="1216922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Постоянные тренировки</a:t>
            </a:r>
            <a:endParaRPr lang="ru-RU" dirty="0"/>
          </a:p>
        </p:txBody>
      </p:sp>
      <p:pic>
        <p:nvPicPr>
          <p:cNvPr id="4" name="Content Placeholder 3"/>
          <p:cNvPicPr>
            <a:picLocks noGrp="1" noChangeAspect="1"/>
          </p:cNvPicPr>
          <p:nvPr>
            <p:ph idx="1"/>
          </p:nvPr>
        </p:nvPicPr>
        <p:blipFill>
          <a:blip r:embed="rId2"/>
          <a:stretch>
            <a:fillRect/>
          </a:stretch>
        </p:blipFill>
        <p:spPr>
          <a:xfrm>
            <a:off x="2045510" y="1825625"/>
            <a:ext cx="5052981" cy="4351338"/>
          </a:xfrm>
          <a:prstGeom prst="rect">
            <a:avLst/>
          </a:prstGeom>
        </p:spPr>
      </p:pic>
    </p:spTree>
    <p:extLst>
      <p:ext uri="{BB962C8B-B14F-4D97-AF65-F5344CB8AC3E}">
        <p14:creationId xmlns="" xmlns:p14="http://schemas.microsoft.com/office/powerpoint/2010/main" val="41093927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0"/>
          </a:xfrm>
        </p:spPr>
        <p:txBody>
          <a:bodyPr>
            <a:normAutofit fontScale="90000"/>
          </a:bodyPr>
          <a:lstStyle/>
          <a:p>
            <a:pPr lvl="0"/>
            <a:r>
              <a:rPr lang="ru-RU" b="1" dirty="0" smtClean="0"/>
              <a:t>10. Единственный путь потерпеть неудачу</a:t>
            </a:r>
            <a:r>
              <a:rPr lang="ru-RU" dirty="0" smtClean="0"/>
              <a:t/>
            </a:r>
            <a:br>
              <a:rPr lang="ru-RU" dirty="0" smtClean="0"/>
            </a:br>
            <a:endParaRPr lang="ru-RU" dirty="0"/>
          </a:p>
        </p:txBody>
      </p:sp>
      <p:sp>
        <p:nvSpPr>
          <p:cNvPr id="3" name="Содержимое 2"/>
          <p:cNvSpPr>
            <a:spLocks noGrp="1"/>
          </p:cNvSpPr>
          <p:nvPr>
            <p:ph idx="1"/>
          </p:nvPr>
        </p:nvSpPr>
        <p:spPr>
          <a:xfrm>
            <a:off x="428596" y="2357430"/>
            <a:ext cx="8229600" cy="4054485"/>
          </a:xfrm>
        </p:spPr>
        <p:txBody>
          <a:bodyPr/>
          <a:lstStyle/>
          <a:p>
            <a:pPr marL="0" indent="0" algn="just">
              <a:buNone/>
            </a:pPr>
            <a:r>
              <a:rPr lang="ru-RU" sz="3600" dirty="0" smtClean="0"/>
              <a:t>Мы можем потерпеть неудачу только, если остановимся. Ну не написали о Вас центральные газеты. Если Вы уверены в том, что делаете – всё будет в будущем. И это всё об этом.</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 xmlns:p14="http://schemas.microsoft.com/office/powerpoint/2010/main" val="1406163548"/>
              </p:ext>
            </p:extLst>
          </p:nvPr>
        </p:nvGraphicFramePr>
        <p:xfrm>
          <a:off x="417569" y="79830"/>
          <a:ext cx="8876109" cy="6665913"/>
        </p:xfrm>
        <a:graphic>
          <a:graphicData uri="http://schemas.openxmlformats.org/presentationml/2006/ole">
            <p:oleObj spid="_x0000_s4098" name="Image" r:id="rId3" imgW="11834921" imgH="6666667" progId="">
              <p:embed/>
            </p:oleObj>
          </a:graphicData>
        </a:graphic>
      </p:graphicFrame>
    </p:spTree>
    <p:extLst>
      <p:ext uri="{BB962C8B-B14F-4D97-AF65-F5344CB8AC3E}">
        <p14:creationId xmlns="" xmlns:p14="http://schemas.microsoft.com/office/powerpoint/2010/main" val="23025295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Плывите по своим делам!</a:t>
            </a:r>
            <a:endParaRPr lang="ru-RU" dirty="0"/>
          </a:p>
        </p:txBody>
      </p:sp>
      <p:pic>
        <p:nvPicPr>
          <p:cNvPr id="7170" name="Picture 2" descr="http://xn--90ahbluccge0a2huc.xn--p1ai/wp-content/uploads/2011/05/octopus.gif"/>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4919442" y="1813265"/>
            <a:ext cx="3865329" cy="438070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628650" y="2350296"/>
            <a:ext cx="4383881" cy="4093428"/>
          </a:xfrm>
          <a:prstGeom prst="rect">
            <a:avLst/>
          </a:prstGeom>
          <a:noFill/>
        </p:spPr>
        <p:txBody>
          <a:bodyPr wrap="square" rtlCol="0">
            <a:spAutoFit/>
          </a:bodyPr>
          <a:lstStyle/>
          <a:p>
            <a:pPr marL="285750" indent="-285750">
              <a:buFont typeface="Arial" panose="020B0604020202020204" pitchFamily="34" charset="0"/>
              <a:buChar char="•"/>
            </a:pPr>
            <a:r>
              <a:rPr lang="ru-RU" sz="2800" dirty="0" smtClean="0"/>
              <a:t>Выбирайте, чем вы желаете заниматься</a:t>
            </a:r>
          </a:p>
          <a:p>
            <a:pPr marL="285750" indent="-285750">
              <a:buFont typeface="Arial" panose="020B0604020202020204" pitchFamily="34" charset="0"/>
              <a:buChar char="•"/>
            </a:pPr>
            <a:r>
              <a:rPr lang="ru-RU" sz="2800" dirty="0" smtClean="0"/>
              <a:t>Делайте то, что у вас лучше всего получается</a:t>
            </a:r>
          </a:p>
          <a:p>
            <a:pPr marL="285750" indent="-285750">
              <a:buFont typeface="Arial" panose="020B0604020202020204" pitchFamily="34" charset="0"/>
              <a:buChar char="•"/>
            </a:pPr>
            <a:r>
              <a:rPr lang="ru-RU" sz="2800" dirty="0" smtClean="0"/>
              <a:t>Не распыляйтесь</a:t>
            </a:r>
          </a:p>
          <a:p>
            <a:pPr marL="285750" indent="-285750">
              <a:buFont typeface="Arial" panose="020B0604020202020204" pitchFamily="34" charset="0"/>
              <a:buChar char="•"/>
            </a:pPr>
            <a:r>
              <a:rPr lang="ru-RU" sz="2800" dirty="0" smtClean="0"/>
              <a:t>Достигните совершенства в выбранных умениях</a:t>
            </a:r>
          </a:p>
          <a:p>
            <a:pPr marL="285750" indent="-285750">
              <a:buFont typeface="Arial" panose="020B0604020202020204" pitchFamily="34" charset="0"/>
              <a:buChar char="•"/>
            </a:pPr>
            <a:endParaRPr lang="ru-RU" dirty="0"/>
          </a:p>
          <a:p>
            <a:endParaRPr lang="ru-RU" dirty="0"/>
          </a:p>
        </p:txBody>
      </p:sp>
    </p:spTree>
    <p:extLst>
      <p:ext uri="{BB962C8B-B14F-4D97-AF65-F5344CB8AC3E}">
        <p14:creationId xmlns:p14="http://schemas.microsoft.com/office/powerpoint/2010/main" xmlns="" val="35596474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5" y="365126"/>
            <a:ext cx="7886700" cy="1325563"/>
          </a:xfrm>
        </p:spPr>
        <p:txBody>
          <a:bodyPr/>
          <a:lstStyle/>
          <a:p>
            <a:pPr algn="ctr"/>
            <a:r>
              <a:rPr lang="ru-RU" dirty="0" smtClean="0"/>
              <a:t>Будущее в руках ученых</a:t>
            </a:r>
            <a:endParaRPr lang="ru-RU" dirty="0"/>
          </a:p>
        </p:txBody>
      </p:sp>
      <p:pic>
        <p:nvPicPr>
          <p:cNvPr id="1026" name="Picture 2" descr="http://sharilopatin.files.wordpress.com/2011/06/mad-scientist.pn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4771666" y="1915566"/>
            <a:ext cx="3486509" cy="435133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371475" y="2983240"/>
            <a:ext cx="4139628" cy="2585323"/>
          </a:xfrm>
          <a:prstGeom prst="rect">
            <a:avLst/>
          </a:prstGeom>
          <a:noFill/>
        </p:spPr>
        <p:txBody>
          <a:bodyPr wrap="square" rtlCol="0">
            <a:spAutoFit/>
          </a:bodyPr>
          <a:lstStyle/>
          <a:p>
            <a:r>
              <a:rPr lang="ru-RU" sz="2400" dirty="0" smtClean="0"/>
              <a:t>Следующий прорыв будет в:</a:t>
            </a:r>
            <a:endParaRPr lang="ru-RU" sz="2400" dirty="0"/>
          </a:p>
          <a:p>
            <a:r>
              <a:rPr lang="ru-RU" sz="2400" dirty="0" smtClean="0"/>
              <a:t>1) Космология</a:t>
            </a:r>
            <a:endParaRPr lang="ru-RU" sz="2400" dirty="0"/>
          </a:p>
          <a:p>
            <a:r>
              <a:rPr lang="ru-RU" sz="2400" dirty="0" smtClean="0"/>
              <a:t>2) Биоинженерия</a:t>
            </a:r>
            <a:endParaRPr lang="ru-RU" sz="2400" dirty="0"/>
          </a:p>
          <a:p>
            <a:r>
              <a:rPr lang="ru-RU" sz="2400" dirty="0" smtClean="0"/>
              <a:t>3) </a:t>
            </a:r>
            <a:r>
              <a:rPr lang="ru-RU" sz="2400" dirty="0" err="1" smtClean="0"/>
              <a:t>Нанотехнологиях</a:t>
            </a:r>
            <a:endParaRPr lang="ru-RU" sz="2400" dirty="0" smtClean="0"/>
          </a:p>
          <a:p>
            <a:r>
              <a:rPr lang="ru-RU" sz="2400" dirty="0" smtClean="0"/>
              <a:t>4) Системах искусственного интеллекта</a:t>
            </a:r>
            <a:endParaRPr lang="ru-RU" sz="2400" dirty="0"/>
          </a:p>
          <a:p>
            <a:endParaRPr lang="ru-RU" dirty="0"/>
          </a:p>
        </p:txBody>
      </p:sp>
      <p:sp>
        <p:nvSpPr>
          <p:cNvPr id="4" name="TextBox 3"/>
          <p:cNvSpPr txBox="1"/>
          <p:nvPr/>
        </p:nvSpPr>
        <p:spPr>
          <a:xfrm>
            <a:off x="2071867" y="1259801"/>
            <a:ext cx="4828996" cy="1354217"/>
          </a:xfrm>
          <a:prstGeom prst="rect">
            <a:avLst/>
          </a:prstGeom>
          <a:noFill/>
        </p:spPr>
        <p:txBody>
          <a:bodyPr wrap="square" rtlCol="0">
            <a:spAutoFit/>
          </a:bodyPr>
          <a:lstStyle/>
          <a:p>
            <a:r>
              <a:rPr lang="ru-RU" sz="3200" dirty="0" smtClean="0"/>
              <a:t>(1% людей </a:t>
            </a:r>
            <a:r>
              <a:rPr lang="ru-RU" sz="3200" dirty="0"/>
              <a:t>могут изменить </a:t>
            </a:r>
            <a:r>
              <a:rPr lang="ru-RU" sz="3200" dirty="0" smtClean="0"/>
              <a:t>мир)</a:t>
            </a:r>
            <a:r>
              <a:rPr lang="ru-RU" dirty="0" smtClean="0"/>
              <a:t>.</a:t>
            </a:r>
            <a:endParaRPr lang="ru-RU" dirty="0"/>
          </a:p>
          <a:p>
            <a:endParaRPr lang="ru-RU" dirty="0"/>
          </a:p>
        </p:txBody>
      </p:sp>
    </p:spTree>
    <p:extLst>
      <p:ext uri="{BB962C8B-B14F-4D97-AF65-F5344CB8AC3E}">
        <p14:creationId xmlns="" xmlns:p14="http://schemas.microsoft.com/office/powerpoint/2010/main" val="2534663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1913" y="2765426"/>
            <a:ext cx="5114925" cy="1325563"/>
          </a:xfrm>
        </p:spPr>
        <p:txBody>
          <a:bodyPr>
            <a:normAutofit fontScale="90000"/>
          </a:bodyPr>
          <a:lstStyle/>
          <a:p>
            <a:r>
              <a:rPr lang="ru-RU" b="1" dirty="0" smtClean="0"/>
              <a:t>«Выбери </a:t>
            </a:r>
            <a:r>
              <a:rPr lang="ru-RU" b="1" dirty="0"/>
              <a:t>себе работу по душе, и тебе не придется работать ни одного дня в своей </a:t>
            </a:r>
            <a:r>
              <a:rPr lang="ru-RU" b="1" dirty="0" smtClean="0"/>
              <a:t>жизни»</a:t>
            </a:r>
            <a:r>
              <a:rPr lang="ru-RU" b="1" dirty="0"/>
              <a:t/>
            </a:r>
            <a:br>
              <a:rPr lang="ru-RU" b="1" dirty="0"/>
            </a:br>
            <a:endParaRPr lang="ru-RU" dirty="0"/>
          </a:p>
        </p:txBody>
      </p:sp>
      <p:pic>
        <p:nvPicPr>
          <p:cNvPr id="26626" name="Picture 2" descr="http://citaty.su/wp-content/uploads/2011/06/konfuciy.jpg"/>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414338" y="1709738"/>
            <a:ext cx="3191778" cy="435133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7072313" y="4724401"/>
            <a:ext cx="1743075" cy="1200329"/>
          </a:xfrm>
          <a:prstGeom prst="rect">
            <a:avLst/>
          </a:prstGeom>
          <a:noFill/>
        </p:spPr>
        <p:txBody>
          <a:bodyPr wrap="square" rtlCol="0">
            <a:spAutoFit/>
          </a:bodyPr>
          <a:lstStyle/>
          <a:p>
            <a:r>
              <a:rPr lang="ru-RU" sz="3600" dirty="0" smtClean="0">
                <a:solidFill>
                  <a:srgbClr val="C00000"/>
                </a:solidFill>
              </a:rPr>
              <a:t>Конфуций</a:t>
            </a:r>
            <a:endParaRPr lang="ru-RU" sz="3600" dirty="0">
              <a:solidFill>
                <a:srgbClr val="C00000"/>
              </a:solidFill>
            </a:endParaRPr>
          </a:p>
        </p:txBody>
      </p:sp>
    </p:spTree>
    <p:extLst>
      <p:ext uri="{BB962C8B-B14F-4D97-AF65-F5344CB8AC3E}">
        <p14:creationId xmlns:p14="http://schemas.microsoft.com/office/powerpoint/2010/main" xmlns="" val="2915759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477" y="1878013"/>
            <a:ext cx="2412724" cy="1325563"/>
          </a:xfrm>
        </p:spPr>
        <p:txBody>
          <a:bodyPr>
            <a:normAutofit fontScale="90000"/>
          </a:bodyPr>
          <a:lstStyle/>
          <a:p>
            <a:r>
              <a:rPr lang="ru-RU" sz="3600" dirty="0" smtClean="0"/>
              <a:t>ПРИМЕР:</a:t>
            </a:r>
            <a:br>
              <a:rPr lang="ru-RU" sz="3600" dirty="0" smtClean="0"/>
            </a:br>
            <a:r>
              <a:rPr lang="ru-RU" sz="3600" dirty="0" smtClean="0"/>
              <a:t>РУКА </a:t>
            </a:r>
            <a:br>
              <a:rPr lang="ru-RU" sz="3600" dirty="0" smtClean="0"/>
            </a:br>
            <a:r>
              <a:rPr lang="ru-RU" sz="3600" dirty="0" smtClean="0"/>
              <a:t>ТЕРМИНАТОРА</a:t>
            </a:r>
            <a:endParaRPr lang="ru-RU" sz="3600" dirty="0"/>
          </a:p>
        </p:txBody>
      </p:sp>
      <p:pic>
        <p:nvPicPr>
          <p:cNvPr id="4" name="'Terminator' false arm ties shoelace and deals cards">
            <a:hlinkClick r:id="" action="ppaction://media"/>
          </p:cNvPr>
          <p:cNvPicPr>
            <a:picLocks noGrp="1" noChangeAspect="1"/>
          </p:cNvPicPr>
          <p:nvPr>
            <p:ph idx="1"/>
            <a:videoFile r:link="rId1"/>
            <p:extLst>
              <p:ext uri="{DAA4B4D4-6D71-4841-9C94-3DE7FCFB9230}">
                <p14:media xmlns="" xmlns:p14="http://schemas.microsoft.com/office/powerpoint/2010/main" r:embed="rId4"/>
              </p:ext>
            </p:extLst>
          </p:nvPr>
        </p:nvPicPr>
        <p:blipFill>
          <a:blip r:embed="rId5"/>
          <a:stretch>
            <a:fillRect/>
          </a:stretch>
        </p:blipFill>
        <p:spPr>
          <a:xfrm>
            <a:off x="3117781" y="1027906"/>
            <a:ext cx="5801916" cy="4351338"/>
          </a:xfrm>
        </p:spPr>
      </p:pic>
    </p:spTree>
    <p:extLst>
      <p:ext uri="{BB962C8B-B14F-4D97-AF65-F5344CB8AC3E}">
        <p14:creationId xmlns="" xmlns:p14="http://schemas.microsoft.com/office/powerpoint/2010/main" val="24490834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4964958" y="419726"/>
            <a:ext cx="3757396" cy="6102011"/>
          </a:xfrm>
          <a:prstGeom prst="rect">
            <a:avLst/>
          </a:prstGeom>
        </p:spPr>
      </p:pic>
      <p:sp>
        <p:nvSpPr>
          <p:cNvPr id="5" name="TextBox 4"/>
          <p:cNvSpPr txBox="1"/>
          <p:nvPr/>
        </p:nvSpPr>
        <p:spPr>
          <a:xfrm>
            <a:off x="342900" y="1314450"/>
            <a:ext cx="4286250" cy="4832092"/>
          </a:xfrm>
          <a:prstGeom prst="rect">
            <a:avLst/>
          </a:prstGeom>
          <a:noFill/>
        </p:spPr>
        <p:txBody>
          <a:bodyPr wrap="square" rtlCol="0">
            <a:spAutoFit/>
          </a:bodyPr>
          <a:lstStyle/>
          <a:p>
            <a:r>
              <a:rPr lang="ru-RU" sz="2800" dirty="0" smtClean="0"/>
              <a:t>Задание</a:t>
            </a:r>
          </a:p>
          <a:p>
            <a:pPr marL="285750" indent="-285750">
              <a:buFontTx/>
              <a:buChar char="-"/>
            </a:pPr>
            <a:r>
              <a:rPr lang="ru-RU" sz="2800" dirty="0" smtClean="0"/>
              <a:t>Напишите, какую профессию вы хотите получить</a:t>
            </a:r>
          </a:p>
          <a:p>
            <a:pPr marL="285750" indent="-285750">
              <a:buFontTx/>
              <a:buChar char="-"/>
            </a:pPr>
            <a:r>
              <a:rPr lang="ru-RU" sz="2800" dirty="0" smtClean="0"/>
              <a:t>Нарисуйте интеллектуальную карту своих знаний и умений</a:t>
            </a:r>
          </a:p>
          <a:p>
            <a:pPr marL="285750" indent="-285750">
              <a:buFontTx/>
              <a:buChar char="-"/>
            </a:pPr>
            <a:r>
              <a:rPr lang="ru-RU" sz="2800" dirty="0" smtClean="0"/>
              <a:t>Кем и где вы себя видите через 5 лет.</a:t>
            </a:r>
          </a:p>
          <a:p>
            <a:pPr marL="285750" indent="-285750">
              <a:buFontTx/>
              <a:buChar char="-"/>
            </a:pPr>
            <a:r>
              <a:rPr lang="ru-RU" sz="2800" dirty="0" smtClean="0"/>
              <a:t>Где и кем вы себя видите через 70 лет</a:t>
            </a:r>
            <a:endParaRPr lang="ru-RU" sz="2800" dirty="0"/>
          </a:p>
        </p:txBody>
      </p:sp>
    </p:spTree>
    <p:extLst>
      <p:ext uri="{BB962C8B-B14F-4D97-AF65-F5344CB8AC3E}">
        <p14:creationId xmlns="" xmlns:p14="http://schemas.microsoft.com/office/powerpoint/2010/main" val="913703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500174"/>
            <a:ext cx="8229600" cy="3797304"/>
          </a:xfrm>
        </p:spPr>
        <p:txBody>
          <a:bodyPr>
            <a:normAutofit fontScale="90000"/>
          </a:bodyPr>
          <a:lstStyle/>
          <a:p>
            <a:pPr lvl="0"/>
            <a:r>
              <a:rPr lang="ru-RU" b="1" dirty="0" smtClean="0"/>
              <a:t>1. Следуем четырём руководящим правилам мозгового штурма</a:t>
            </a:r>
            <a:r>
              <a:rPr lang="ru-RU" dirty="0" smtClean="0"/>
              <a:t/>
            </a:r>
            <a:br>
              <a:rPr lang="ru-RU" dirty="0" smtClean="0"/>
            </a:br>
            <a:r>
              <a:rPr lang="ru-RU" b="1" dirty="0" smtClean="0"/>
              <a:t>Сессия мозгового штурма более продуктивна, если следовать четырём простым  руководящим правилам</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554683"/>
          </a:xfrm>
        </p:spPr>
        <p:txBody>
          <a:bodyPr>
            <a:normAutofit lnSpcReduction="10000"/>
          </a:bodyPr>
          <a:lstStyle/>
          <a:p>
            <a:pPr marL="0" indent="0" algn="just">
              <a:buNone/>
            </a:pPr>
            <a:r>
              <a:rPr lang="ru-RU" dirty="0" smtClean="0"/>
              <a:t>Кажется парадоксальным, но, если следовать нижеизложенным четырем руководящим правилам,  ваш мозговой штурм будет более продуктивным.</a:t>
            </a:r>
          </a:p>
          <a:p>
            <a:pPr marL="0" lvl="0" indent="0" algn="just">
              <a:buNone/>
            </a:pPr>
            <a:r>
              <a:rPr lang="ru-RU" dirty="0" smtClean="0"/>
              <a:t>1. </a:t>
            </a:r>
            <a:r>
              <a:rPr lang="ru-RU" b="1" dirty="0" smtClean="0"/>
              <a:t>Считай количество. </a:t>
            </a:r>
            <a:r>
              <a:rPr lang="ru-RU" dirty="0" smtClean="0"/>
              <a:t>Во время сессии выдавай как можно большее количество идей, и как можно быстрее. Нобелевский лауреат </a:t>
            </a:r>
            <a:r>
              <a:rPr lang="ru-RU" dirty="0" err="1" smtClean="0"/>
              <a:t>Линус</a:t>
            </a:r>
            <a:r>
              <a:rPr lang="ru-RU" dirty="0" smtClean="0"/>
              <a:t> </a:t>
            </a:r>
            <a:r>
              <a:rPr lang="ru-RU" dirty="0" err="1" smtClean="0"/>
              <a:t>Паулинг</a:t>
            </a:r>
            <a:r>
              <a:rPr lang="ru-RU" dirty="0" smtClean="0"/>
              <a:t> делится секретом своей продуктивности: «Я генерирую массу и массу идей, а затем отбрасываю плохие». Ключ продуктивности  - масса и масса и масса идей.</a:t>
            </a:r>
          </a:p>
          <a:p>
            <a:pPr>
              <a:buNone/>
            </a:pP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8229600" cy="5411807"/>
          </a:xfrm>
        </p:spPr>
        <p:txBody>
          <a:bodyPr>
            <a:normAutofit lnSpcReduction="10000"/>
          </a:bodyPr>
          <a:lstStyle/>
          <a:p>
            <a:pPr lvl="0" algn="just">
              <a:buNone/>
            </a:pPr>
            <a:r>
              <a:rPr lang="ru-RU" dirty="0" smtClean="0"/>
              <a:t>2. </a:t>
            </a:r>
            <a:r>
              <a:rPr lang="ru-RU" b="1" dirty="0" smtClean="0"/>
              <a:t>Никакой критики.</a:t>
            </a:r>
            <a:r>
              <a:rPr lang="ru-RU" dirty="0" smtClean="0"/>
              <a:t>  Можно оценить идеи и отбросить плохие, но сессия мозгового штурма не для этого. Это труднейшая часть процесса. Кажется, мы расстроены невозможностью критики в процессе генерации идей. Если мозговой штурм совершается с группой, вы не должны оценивать идеи по мере появления их, а подбадривать соседа и стремиться генерировать идеи самому. Даже если идея кажется непрактичной или невыполнимой – держитесь.</a:t>
            </a:r>
          </a:p>
          <a:p>
            <a:pPr>
              <a:buNone/>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5340369"/>
          </a:xfrm>
        </p:spPr>
        <p:txBody>
          <a:bodyPr/>
          <a:lstStyle/>
          <a:p>
            <a:pPr lvl="0" algn="just">
              <a:buNone/>
            </a:pPr>
            <a:r>
              <a:rPr lang="ru-RU" dirty="0" smtClean="0"/>
              <a:t>3. </a:t>
            </a:r>
            <a:r>
              <a:rPr lang="ru-RU" b="1" dirty="0" smtClean="0"/>
              <a:t>Записывайте каждую идею.</a:t>
            </a:r>
            <a:r>
              <a:rPr lang="ru-RU" dirty="0" smtClean="0"/>
              <a:t> Записывать идеи и ничего другого – вот форма оценивания.  Если мозговой штурм совершается группой, полезно иметь двух записывающих идеи, каждый записывает альтернативные идеи. Часто идеи появляются слишком быстро, их не успевают записывать. В этих случаях целесообразно  притормозить мозговой штурм или использовать диктофон.</a:t>
            </a:r>
          </a:p>
          <a:p>
            <a:pPr>
              <a:buNone/>
            </a:pP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785794"/>
            <a:ext cx="8229600" cy="5554683"/>
          </a:xfrm>
        </p:spPr>
        <p:txBody>
          <a:bodyPr/>
          <a:lstStyle/>
          <a:p>
            <a:pPr lvl="0" algn="just">
              <a:buNone/>
            </a:pPr>
            <a:r>
              <a:rPr lang="ru-RU" dirty="0" smtClean="0"/>
              <a:t>4. </a:t>
            </a:r>
            <a:r>
              <a:rPr lang="ru-RU" b="1" dirty="0" smtClean="0"/>
              <a:t>Не бойтесь базироваться на уже высказанной идее –</a:t>
            </a:r>
            <a:r>
              <a:rPr lang="ru-RU" dirty="0" smtClean="0"/>
              <a:t> </a:t>
            </a:r>
            <a:r>
              <a:rPr lang="ru-RU" b="1" dirty="0" smtClean="0"/>
              <a:t> вашей или соратника. </a:t>
            </a:r>
            <a:r>
              <a:rPr lang="ru-RU" dirty="0" smtClean="0"/>
              <a:t>Иногда небольшая добавка или вариация идеи повернёт мозговой штурм к реальному успеху.</a:t>
            </a:r>
          </a:p>
          <a:p>
            <a:pPr indent="12700" algn="just">
              <a:buNone/>
            </a:pPr>
            <a:r>
              <a:rPr lang="ru-RU" dirty="0" smtClean="0"/>
              <a:t>Если следовать этим четырём руководящим правилам во время сессии мозгового штурма по окончании вы получите целый букет идей.</a:t>
            </a:r>
          </a:p>
          <a:p>
            <a:pPr>
              <a:buNone/>
            </a:pPr>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 xmlns:p14="http://schemas.microsoft.com/office/powerpoint/2010/main" val="3545583755"/>
              </p:ext>
            </p:extLst>
          </p:nvPr>
        </p:nvGraphicFramePr>
        <p:xfrm>
          <a:off x="2338657" y="385764"/>
          <a:ext cx="4864894" cy="6086475"/>
        </p:xfrm>
        <a:graphic>
          <a:graphicData uri="http://schemas.openxmlformats.org/presentationml/2006/ole">
            <p:oleObj spid="_x0000_s35842" name="Image" r:id="rId3" imgW="8647619" imgH="8114286" progId="">
              <p:embed/>
            </p:oleObj>
          </a:graphicData>
        </a:graphic>
      </p:graphicFrame>
    </p:spTree>
    <p:extLst>
      <p:ext uri="{BB962C8B-B14F-4D97-AF65-F5344CB8AC3E}">
        <p14:creationId xmlns="" xmlns:p14="http://schemas.microsoft.com/office/powerpoint/2010/main" val="12332866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571612"/>
            <a:ext cx="8229600" cy="3440114"/>
          </a:xfrm>
        </p:spPr>
        <p:txBody>
          <a:bodyPr>
            <a:normAutofit fontScale="90000"/>
          </a:bodyPr>
          <a:lstStyle/>
          <a:p>
            <a:r>
              <a:rPr lang="ru-RU" sz="4900" b="1" dirty="0" smtClean="0"/>
              <a:t>7. Начинай с конца</a:t>
            </a:r>
            <a:r>
              <a:rPr lang="ru-RU" sz="4900" dirty="0" smtClean="0"/>
              <a:t/>
            </a:r>
            <a:br>
              <a:rPr lang="ru-RU" sz="4900" dirty="0" smtClean="0"/>
            </a:br>
            <a:r>
              <a:rPr lang="ru-RU" sz="4900" b="1" dirty="0" smtClean="0"/>
              <a:t>Один из способов придти к хорошему решению – начать решение с конца</a:t>
            </a:r>
            <a:r>
              <a:rPr lang="ru-RU" dirty="0" smtClean="0"/>
              <a:t/>
            </a:r>
            <a:br>
              <a:rPr lang="ru-RU" dirty="0" smtClean="0"/>
            </a:b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57232"/>
            <a:ext cx="8229600" cy="5268931"/>
          </a:xfrm>
        </p:spPr>
        <p:txBody>
          <a:bodyPr>
            <a:normAutofit fontScale="92500" lnSpcReduction="10000"/>
          </a:bodyPr>
          <a:lstStyle/>
          <a:p>
            <a:pPr marL="0" indent="0" algn="just">
              <a:buNone/>
            </a:pPr>
            <a:r>
              <a:rPr lang="ru-RU" dirty="0" smtClean="0"/>
              <a:t>Один из самых мощных методов развития новых продуктов и услуг – начинать с конца; уяснить, что вы хотите создать с максимальным количеством деталей и двигаться от конечного продукта к  началу. Такая стратегия лежит в основе системного анализа (мы должны отчётливо представлять, что мы ищем). В работах </a:t>
            </a:r>
            <a:r>
              <a:rPr lang="ru-RU" dirty="0" err="1" smtClean="0"/>
              <a:t>Альтшулера</a:t>
            </a:r>
            <a:r>
              <a:rPr lang="ru-RU" dirty="0" smtClean="0"/>
              <a:t> по созданию автоматизированного решения изобретательских задач (АРИЗ) широко используется понятие ИДЕАЛЬНОГО КОНЕЧНОГО РЕШЕНИЯ (ИКР).</a:t>
            </a: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Человек должен стремиться…</a:t>
            </a:r>
            <a:endParaRPr lang="ru-RU" dirty="0"/>
          </a:p>
        </p:txBody>
      </p:sp>
      <p:sp>
        <p:nvSpPr>
          <p:cNvPr id="3" name="Content Placeholder 2"/>
          <p:cNvSpPr>
            <a:spLocks noGrp="1"/>
          </p:cNvSpPr>
          <p:nvPr>
            <p:ph idx="1"/>
          </p:nvPr>
        </p:nvSpPr>
        <p:spPr/>
        <p:txBody>
          <a:bodyPr/>
          <a:lstStyle/>
          <a:p>
            <a:r>
              <a:rPr lang="ru-RU" dirty="0" smtClean="0"/>
              <a:t>Во всем искать новое знание</a:t>
            </a:r>
          </a:p>
          <a:p>
            <a:r>
              <a:rPr lang="ru-RU" dirty="0" smtClean="0"/>
              <a:t>Жить, не забывая о том, что он смертен</a:t>
            </a:r>
          </a:p>
          <a:p>
            <a:r>
              <a:rPr lang="ru-RU" dirty="0" smtClean="0"/>
              <a:t>Любить трудиться </a:t>
            </a:r>
          </a:p>
          <a:p>
            <a:r>
              <a:rPr lang="ru-RU" dirty="0" smtClean="0"/>
              <a:t>Быть ответственным</a:t>
            </a:r>
          </a:p>
          <a:p>
            <a:r>
              <a:rPr lang="ru-RU" dirty="0" smtClean="0"/>
              <a:t>Делать все артистично и красиво</a:t>
            </a:r>
          </a:p>
          <a:p>
            <a:r>
              <a:rPr lang="ru-RU" dirty="0" smtClean="0"/>
              <a:t>Меньше говорить, а больше делать</a:t>
            </a:r>
            <a:endParaRPr lang="ru-RU" dirty="0"/>
          </a:p>
        </p:txBody>
      </p:sp>
      <p:sp>
        <p:nvSpPr>
          <p:cNvPr id="4" name="AutoShape 2" descr="data:image/jpeg;base64,/9j/4AAQSkZJRgABAQAAAQABAAD/2wCEAAkGBxQTEhQUExQWFRQWFh8XGRUVFxkUGBwXGBUYGBkcGBUYHCggGBwlHBsXIzEiJSkrLi4uFx8zODMsNygtLisBCgoKDA0OFQ8PFCsZFBwsKyssLDc3KzcsLCwsOCwrKywrKys3KywsLCsrKysrKysrLCsrKysrKysrKysrKysrK//AABEIAOEA4QMBIgACEQEDEQH/xAAcAAEAAgIDAQAAAAAAAAAAAAAABQYEBwEDCAL/xABDEAABAwIDBQUFAwoFBQEAAAABAAIRAyEEEjEFBkFRYQcTInGBMpGhsfBCwdEUIzM1UmJ0suHxFVNys8IkQ3OSooL/xAAWAQEBAQAAAAAAAAAAAAAAAAAAAQL/xAAXEQEBAQEAAAAAAAAAAAAAAAAAAREh/9oADAMBAAIRAxEAPwDeKIiAiIgIiICIiAix8djqdFhfVe1jBq5xgLU29fam92ZmE8A070+15gHT1QbQ2ptyhhx+dqtaeDZlx8mi5VJ2z2q0GeGmC/mbx5D6C0rjdpOc4y5zidSSST6lYD6pKuDYmN7Uaznl2dzASIazwgC03vJ4XBGui+qPazi2mz6dRvEVG39CIv8AULV75M6r4pNKo3rsjtopkgYmgW/v0iHD1Y4/IlbB2HvNhcWP+nrMedSycrx5sdDh7l5MMhZGGrlrgQcpFwQYII4gi4TB7CRaM3M7WKtEinjc1aloKgvUb1P+Y3/689FuvAY2nWptqUntfTeJa5pkELIyEREBERAREQEREBERAREQEREBERAREQFE7zbfp4Kg6tVkgWa0aucdAPxUq9wAJNgLknReeO1HfD8sxAbTnuaJLW39ozd56G0DkOqDA3v3zrY6p4yGMb7LGnwtnjP2ndSoJlJ9SzRYan+q52Rs11d4AE39I5rY2B2IGCI4fXx+a0KDS2XETb6/qjsMNANPmrzjdjXlo+rLDdsEkkCwix4a/XvQU5uC6dFx+QmdP7K4nd12UkeoidIXXQwRB8TdLHhFutkFRqbNJK+XbKMK4VcEPSeXXQ8iuTgoBCDXtRjm6hW7s934fgKpsX0H+3TnQ6BzeTgPeLco6dq7OBEFVatRyE/A/wBUHrnZO06WIpNq0Xh7HCQR8QRwI4jgsxeeuyHew4bEii935mu4AzoH3DXdOAPSOS9CArI5REQEREBERAREQEREBERAREQERcOKDXHbHvT3FEYamfzlYeLpT/Em3lK0ZRZJOs/FT29mKdiMbXqOeH+Ozm+zlFgG+WnvK6N38JnrNbzMn8FqC97m7MyUgYguv1hWpuFldezsPAA5CFPYWgFkRbdnT9fXFfbdmAXAhTYoDkuxtJBB/kIGoUVj9lgyWgT9WPQ/NXCrTUbiKI8uqCgu2fJ8+es6BcVqEBW12DBJ+KwMfhAAYCuijbQpzIVU2nh+iu+0qUEqsbVpWVFZYSx4iQZtw93Jek+yzeFuKwTGlxNWiBTfmMkgey6eII48wV5wxw0+vr+qtPZ1vCcHimVJim45KgOmRxEn0ifRKPTCL5pvBAIIIIkEXBB0IK+lkEREBERAREQEREBERAREQFX9/sX3Wz8S6SD3ZaMpgy60AqwKK3owoqYWs0x+jcZPAhpMoPMmFpEG9gb8+B/orHudQnEA/u/GyiDTMjpz5yZn1+rK17p0w108eB6EWHU2+K0NiYJtgpagovBiylqSyMpgXaF0NK+syDiusOs1ZFUrHqiyDCGvoorHhS3d68voqB2jVMmEFV2yfEVWMUZVk2pTcQbaqvYqnl8/xWhWcbqR9WXZhnWhduNoeL681j4cXjQzB90IPSPZfUcdnUMxmAQDM2zG3orYqL2Ov/6ACBAqOEjjpr1/or0sgiIgIiICIiAiIgIiICIiAofe7Etp4OuXmAabmjq54ytAHUkKYWse0feUPc7CsA8JEnV2aJMAGQADEweKDXeKHjyAACSIHAXhs8TafMq17JoDMCNIbB82j+iqdGuxtSHEZmAugcLNhXPZzpLWAaQT5RAt8VoXDANtdSjBZYOEas+msjsavqECFB1OC66jbLtevlxQY1RsDRQeKw8ySD/ZT+JMCVG4g2j6ugqm0aAIkSqbtpviI5LYmNbDddVR9s4eCVYKy4Au9I+BWBjWkPPOJ9Zv96yqzoPksbH1A4B/1yPxVG8uxDEB2Eqt4tq6dCxpEjzn3dFsZebtwd/Kezi78y6q59nEPDAGg2gQczva1jhfVehtlbQZiKNOtTMsqMD2k2MOE3HAqUZaIigIiICIiAiIgIiICIiAvP21cCXbXxJdNnOM8QS9wC9ArT+/7W4bF1agE95DrcPCPvk+qsFNx+CAfmgWPimxywQbm+l46Dle37pnO59SbEiD0ytPzJVT2ntoYkBmSHARMyD42m/IgZvirfufSNH807RwFRpPI2IPUWHqOatFmxm1RRElhcBrHDrCbO3toVHZQ6/l812lgANp6KjbXfgjVLKdF9Stplo5g2RfRjmExzkBQbQp4xjtHAnlKOqrRWK3iq0izJSa1ry4N0DpYYdIZWL23/aInhKn9l71VzEyCQCA67SD+y7Vp85nmEwbNr4qCjMRKr+yKlSvDiIA+akcYO7aXcv7qDLxtcBqhq+PbqXNHTj7lRNu75Pc402c9Z0iZJM2ACgH7SqGO7Yahc7IHPIAzHSGuIa0dXzzIborg2ZU2tTDTEkjT0VP2vtNrzcAecAx5aqvYbbbjINMSCQfDRcJGujIPou0GlXsAKb+cw0z+0CfD5gwOIAuLgwMXBJI0UVUcS0t5E+4X+vNSBplriDIIsQeBCxKzcpPN1/T6+QQYWGw17r1B2XT/heFn9l3u718fBea8KJcBzMR5r1fsHADD4ajRH/bptZPMhok+pkqUZ6IigIiICIiAiIgIiICIiAtddqezy5uYD7Mzxlsg/Nq2KoDfTDF1AOGrHg87EFpBHEGUGo9jUGHD2Hia8SY6gknn/Tqra5hFMVGtL3UjORupbIDwBx8JJjm1vJRGMwIohxY2GuAmL+KeXr8lY9i1tIVoln02uGVrwCRl1GpGaBzMcFj4Hd6jROamwB8RmOpnWSeakG4GmX95lGeZB0Ps5YMe0IJ1mMxWVl5qCl7U3KoOrGqKbgXSXAFuUkm5EyWyeRGtljU9hM74aAxGUQRA9Fc8TTlYYwrWu0lxGqDF2TWayoabQXF3ikRAaCRM8T0+S+95w/Ie7DSIuHuLT6ZQQsvA7Pa15qDV1uZ1k3N728sqxd46JDH3MQg0djdmuLi4gjO7xEXytz5YJ4S8f8AyFdtgbvg0TTd42OvHXgQbEFQVTMZbJylwzNm0icpI46uv1Vu3YYQIDo+vmtURp3UFMQGOPLQROunzVZxWyXMqQAAf2RoBGkrbxoPcNYHkojEbHY05nGT1U0a22ngshy1Ja4agi8DkONo+CiBTDnX6+5W3eemGTzdcyZ1JI+EKpsPi9JVHVs2jmrsa0TL2gDqXABetAvNfZzgxV2hhv8Ayh//AKS//ivSqlBERQEREBERAREQEREBERAWJtWgX0ajRqWmPPUfFZaINXbUM0z5RyOl/XVYuxa5ADTy+RiPeD7irjvRskNa+sCMshxZGruh6kj481RKzC2qIvlseE8/OSVYL3g6wLQsplQ+igdkvhsE6f3U1TKg5qkkrHqe1e5NgNfU8gu+o1dGWLC5QZoeJEcFg70MJpnLxCyy2IhY+8BPcAjWEGmsfiBRqHNobEcNVbN3cS1wlpEaQbH36HzVEx9EOLu8PH1mVK7nY/w927UWn4LQ2X3rgAR8SAPeVD43HNEkuD3jQD2QeEn7R6adTouXvhoMqr7bxGWSPh5cVIIHePGlzjmNzx6qHwZ8R42+vmudpVczp1nUcvrn0WTsHAuq1mUmCXPdlHqqLx2L7Mc7GOqkeGkwnN++/wALR7s/uW8FXdxt3vyLDd24gvc4vcW3EmAADxgAfFWJZBERAREQEREBERAREQEREBERBgbcpl1CoBrlJE2uLi/nC13UoC7r2+f48fRbScJELWu2KPc1HM5EkDiREiDyNpPog7tnSB5C/Hr8vuU/hnWUDh7NgmBA+f3qawh8I+roO6tUgdeC7MNSDRc3OsqMx2MDbn39Fif4mSwwb6jyEX95+KCQrYjI8zUGU6B1o8iozePbTW0nS6Mo+rKC21iQ9rTmgtObiZGYA+Rho+Kq2PxriS2q64MQTLdSTHOwH/srgo21drl7zBgT9/BT27FUNMlRe19lhrzECIkc54+9d2CqZHaiDPUgDj5XVGxDj5AHEiQefkqrtvFScvv9FxhdrSMgEtA1aNC4kTrIgg20PoFj7QqEvBAm024gax5oIqnRJJPG9ucBW3syw+faWHjgXOmJ0Y4qDxzA1wIjibaa2cOhbHxVy7HMKXY1z+DKZ95IFvTMlG8AuUCLIIiICIiAiIgIiICIiAiIgIiICrW+Gzy5mdjQXCx8uvNWVfFamHAg6FBrlla1x683RFuBM/WpUhg8QYnpa8+vko/bdH8nqObM9XFoHvN/7FRGztujMWhwcc2o+QjgL9VcDeLFluuYgm7QbmYENPCBbpJTBUMT9qk2C2JBgDxTAbBgRb0C78LgzVr5nA5W31mTblblborYCEFFxWyapP6MlvLMNCACNeh96jcVsKpmzmi4mC2JaOXW0QFsDHbUYwEkTbyUJjd4mNBswed5TRrba2Fq5iajAB5zYAehVexNGoXQbCbACLafJbO2ntSm5hMNDh9po08lTsQ8F3p9BUc7A2f4srjYgknjYT84Ui6i1sOIkBxdbUNLW8R5cevK3OFpRRc72TeD58h0++eAmGO1SXiBFhHHUGzgeBn4oPnGvzOMadPPh0/otudiez4o1a37bsoPRlv5i73LTdQgAHibDz4ekR7l6P7P2MGz8P3Zkd2Af9Qs+euaUosSIiyCIiAiIgIiICIiAiIgIiICIiAiIgpXaJQB7ous10tJki4giTMQQXaz5FUjDUTRJblEXMxlEcJeIi8wFsXtEw7X4QyYh7SPMy35En0Ws8zjDXEmJy5i5wPQgk31jS3Fagsexq2QRIIkzlB5mw1k2+tFYW1GuA98fiqpshhLYAbAF3Wc7nAH2RF9Ivqp7E0TDbwAfvn0/r6KUR+2djF5ADoBku5kk8OWup5qE2huzUmYa5oAbEaCRe/tZoGqsmJ2gLQ4ajTjPAz6+8KNxe14Hi1dy0lpM24aekp0UnaOAqAezGgyi4kRw99+p5rrw2ypaHXgam1o4wbkAcFNvxBrHKTxy9ZFmz5290LIZjW0w4DwkcTYC4Ig+RA4EZD5qiD2u+MKcrhLSRaQdY43BEAj1sqPhK51N5ME8dIv529ykNs7WLySTqTcGLiIJA6jhw4DRQeJxIiBck6/XqgysVjM75Gg9L8Vs7sd38pUDVw2JqZGOfnZUfAa13slpj2WkBtzxnSVpw1YHXkumnVIU0e3GOBAIMg3BFxC5Xnbs17WnYRjMNiW95QaYa8EmoxpvEH22jlYgaTAC23s7tK2ZWmMUxkf5s0vcXgAqC3IuvD12vaHMc17XCQ5pDmkcwRYhdiAiIgIiICIiAiIgIiICIiAiLXm/HalSwT+5osGIrCzvFlpsPIuAJc7oNOJBsgye2TFd1s7vJgtr0iBxcM8OAHE5S4+QKpmEc2qxpEFrhIOqom9m9mJx5zVnyLxTb4WNBj2W8+pk9VHbt70Pwpyu8dI6t4i+rfw08lRf/y2phSdS2YnjEyQ53ta8Rf3hWX/ABlr2Oc1wcSBNwDBm0DSwPw8lB7L2jh8S2Kb2v5tNnDzabws3ZWz20qwe4eFs34NOgJ8gTdB3f4LXc2YaLAnMTMtOa4APHrpZS2zsBRFLu3k94ZdLubjMt5xb3KfonM3lZYeNwIcI+ITRprBbZNN1anUI7wVCJIj2HAg26hYm2N5AQ5oOZzoJINgQGyLa6H8FndpG61SmXYhgLm/bgcOZ5Rz5HhC1yaiujvq1r6+i6HPXWSuFkcuMrhEQcgr7bUK61ygtm5+/mL2efzD5pm7qNSXUyeYbILXdWkTxleod19pnE4PD4hwDXVqTahaNAXNBIE8F41YF687Ov1Xgf4an/IEFiREQEREBERAREQERVfe3fvC4AEVHZ6v+TTIL/8A9cGDzvyBQWclVLeXtFwWEBHeCtVGlOkc1+Tnjwt+fRaY3t7RsXjS5ufuqJ/7VMkAj992r/W3RUyo+6uC4709oeMxZg1DSp8KdIlgj94gy71MdAqnm0+uax3uXaNFR9ErAxLLyPcs5w9y6ajUGBTeWkEEgjQgkEeR4LdvZ5gcRWwoqYupnp1B+bpkS7JpL36kHgOV5vC053a3/wBn+KbU2fhi37NMUz0dT8Lh7woJvCDucrfsaAkkxyknh1UrkWHUpgi4tHmsnCCBEyOH4SoOnG4SWmAtIb97jgF1bCsA/aotsOppjgf3fdyW/alQAXWtd4MYDVdFmwZ/1Dig0GimN5cNFVz2iGOdeNA/UjpOvvUOgIiIC+mtQBfSDleu+zr9V4H+Gp/yBeRQ1euuzr9V4H+Gp/yBBYkREBERAREQEREHTjTFN5GuU/Irxz35cAXEkkSSTJJOpJOpXsXHfo3/AOh38pXjWi2QPIKwdzSvorqau7LZUY7lkUV1ZV9taQg7x9fiuHMXAld+HpPqPZTptL6jzDWt4nU9AIuTaIQSe5WwWYvEltQkUqbc78sy4l0MYCLib6Xhp01G6dk4JtABtKiylSnRgDTJAEkNETpJknqq7uHuvUwRf3pY51SH+GYBAyxJgmJN/wB4q90aXxUo7cO2QorFYrunxMgrOqvLDYqm47FZ6rhOl/VQS+0dry0ieC17t+qbQeJlZOI2mS7oovaNQuHylakFXw+IHe1GVBNOqIIPMeyRyI59VA4/Dd3Uc3UA2PMcCpXalPxSsTaJzsa/iLHy4fH5qURq+gFYP8Fod1h3CuA6oWh5LmQ0G7/CPE3IOJ14XMLMdu1hnBpZjGDMXmXFjvDINIRma5r3NOhGocLRBgqwauwU1Os2NhmvYH4kFpa5znsywCwMeWi5klheBMS4NEHRZzN26PDGU+X2T4w9rXfbGZs94RF4DdZlBWW0l6x7O/1Xgf4an/theba+xmMa535TTcQAQ1uU5pDiYcHnSImLk6CxPpLs7/VeB/hqf+2FaLEiIoCIiAiIgIiIOjHfo3/6HfyleN8NoPL7kRWD6XcNFyio4b9y+giIO1qsfZv+sW/+F/8AxREo3WfbZ5H+VSjvZC5RZEZtD2XKhVf0j/M/IoisEFW9orHxun11RFRVNvff96jj+jf5D5hEQRw1K5d+KIsjto/cslnBcorB9Beq+zv9V4H+Gp/7YREosSIigIiICIiD/9k="/>
          <p:cNvSpPr>
            <a:spLocks noChangeAspect="1" noChangeArrowheads="1"/>
          </p:cNvSpPr>
          <p:nvPr/>
        </p:nvSpPr>
        <p:spPr bwMode="auto">
          <a:xfrm>
            <a:off x="116681" y="-144463"/>
            <a:ext cx="2286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Picture 4"/>
          <p:cNvPicPr>
            <a:picLocks noChangeAspect="1"/>
          </p:cNvPicPr>
          <p:nvPr/>
        </p:nvPicPr>
        <p:blipFill>
          <a:blip r:embed="rId3"/>
          <a:stretch>
            <a:fillRect/>
          </a:stretch>
        </p:blipFill>
        <p:spPr>
          <a:xfrm>
            <a:off x="5826578" y="1825626"/>
            <a:ext cx="3182371" cy="4243161"/>
          </a:xfrm>
          <a:prstGeom prst="rect">
            <a:avLst/>
          </a:prstGeom>
        </p:spPr>
      </p:pic>
    </p:spTree>
    <p:extLst>
      <p:ext uri="{BB962C8B-B14F-4D97-AF65-F5344CB8AC3E}">
        <p14:creationId xmlns:p14="http://schemas.microsoft.com/office/powerpoint/2010/main" xmlns="" val="36060138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736"/>
            <a:ext cx="8229600" cy="3357586"/>
          </a:xfrm>
        </p:spPr>
        <p:txBody>
          <a:bodyPr>
            <a:normAutofit fontScale="90000"/>
          </a:bodyPr>
          <a:lstStyle/>
          <a:p>
            <a:pPr lvl="0"/>
            <a:r>
              <a:rPr lang="en-US" b="1" dirty="0" smtClean="0"/>
              <a:t>8.</a:t>
            </a:r>
            <a:r>
              <a:rPr lang="en-US" dirty="0" smtClean="0"/>
              <a:t> </a:t>
            </a:r>
            <a:r>
              <a:rPr lang="ru-RU" b="1" dirty="0" smtClean="0"/>
              <a:t>Используй ваши почему, кто, что, где и другие вопросы</a:t>
            </a:r>
            <a:r>
              <a:rPr lang="ru-RU" dirty="0" smtClean="0"/>
              <a:t/>
            </a:r>
            <a:br>
              <a:rPr lang="ru-RU" dirty="0" smtClean="0"/>
            </a:br>
            <a:r>
              <a:rPr lang="ru-RU" b="1" dirty="0" smtClean="0"/>
              <a:t>Задавать вопросы – главный путь для объяснения проблемы и решения её</a:t>
            </a: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2050" y="362057"/>
            <a:ext cx="6523265" cy="1096403"/>
          </a:xfrm>
        </p:spPr>
        <p:txBody>
          <a:bodyPr>
            <a:normAutofit/>
          </a:bodyPr>
          <a:lstStyle/>
          <a:p>
            <a:pPr algn="ctr"/>
            <a:r>
              <a:rPr lang="fr-FR" dirty="0" smtClean="0"/>
              <a:t>6 </a:t>
            </a:r>
            <a:r>
              <a:rPr lang="ru-RU" dirty="0" smtClean="0"/>
              <a:t>главных вопросов</a:t>
            </a:r>
            <a:endParaRPr lang="ru-RU" dirty="0"/>
          </a:p>
        </p:txBody>
      </p:sp>
      <p:sp>
        <p:nvSpPr>
          <p:cNvPr id="3" name="Content Placeholder 2"/>
          <p:cNvSpPr>
            <a:spLocks noGrp="1"/>
          </p:cNvSpPr>
          <p:nvPr>
            <p:ph idx="1"/>
          </p:nvPr>
        </p:nvSpPr>
        <p:spPr>
          <a:xfrm>
            <a:off x="824593" y="1613012"/>
            <a:ext cx="1940378" cy="4351338"/>
          </a:xfrm>
        </p:spPr>
        <p:txBody>
          <a:bodyPr>
            <a:normAutofit fontScale="85000" lnSpcReduction="10000"/>
          </a:bodyPr>
          <a:lstStyle/>
          <a:p>
            <a:r>
              <a:rPr lang="ru-RU" sz="4400" dirty="0" smtClean="0"/>
              <a:t>КТО?</a:t>
            </a:r>
          </a:p>
          <a:p>
            <a:r>
              <a:rPr lang="ru-RU" sz="4400" dirty="0" smtClean="0"/>
              <a:t>ЧТО?</a:t>
            </a:r>
          </a:p>
          <a:p>
            <a:r>
              <a:rPr lang="ru-RU" sz="4400" dirty="0" smtClean="0"/>
              <a:t>ГДЕ?</a:t>
            </a:r>
          </a:p>
          <a:p>
            <a:r>
              <a:rPr lang="ru-RU" sz="4400" dirty="0" smtClean="0"/>
              <a:t>КОГДА</a:t>
            </a:r>
          </a:p>
          <a:p>
            <a:r>
              <a:rPr lang="ru-RU" sz="4400" dirty="0" smtClean="0"/>
              <a:t>ПОЧЕМУ?</a:t>
            </a:r>
          </a:p>
          <a:p>
            <a:r>
              <a:rPr lang="ru-RU" sz="4400" dirty="0" smtClean="0"/>
              <a:t>КАК?</a:t>
            </a:r>
          </a:p>
          <a:p>
            <a:endParaRPr lang="ru-RU" dirty="0"/>
          </a:p>
        </p:txBody>
      </p:sp>
      <p:sp>
        <p:nvSpPr>
          <p:cNvPr id="5" name="AutoShape 2" descr="data:image/jpeg;base64,/9j/4AAQSkZJRgABAQAAAQABAAD/2wCEAAkGBxQTEhUUExQVFRUVFBUWFxUUGBQXFRsVFBQdFxcXFRoYHCggGB4lGxYUITEiJSkrLi4uFyAzODMsNygtLisBCgoKDg0OGxAQGy0kHyQsLzQsLCw1LywsLCwsLCwsLCwsLC0vLCwsLCwsLCwsLCwsLCw0LCwsLCwsLCwsLCwsLP/AABEIAL4BCQMBIgACEQEDEQH/xAAcAAEAAgMBAQEAAAAAAAAAAAAABQYBAwQHAgj/xABVEAACAQMCAwIJBQcPCgcAAAABAgMABBEFEgYhMRNBBxQiMlFhcYGxI1KRocEWQlVicoKyFSQzVHN0kpSjs8LD0dLTFzQ1RVODhJOk8SVEY2Si4vD/xAAYAQEAAwEAAAAAAAAAAAAAAAAAAgMEAf/EACIRAQEAAgMAAQQDAAAAAAAAAAABAhEDITESBBMiQRRRYf/aAAwDAQACEQMRAD8A9xpSlApSlApSlApSlApSlApTNKBSmaxuFBmlY3D0isbx6RQfVKxuHppmgzSlKBSlKBSlKBSlKBSlKBSlKBSlKBSlKBSlKBSlKBSlKBSlKBUDxzqMlvYzyxHbIFVUYgHDSOqBsHrgtn3VPVVvCacabOfQYT/BnQ/ZQaxwVuUdrfX7nAzi4MYJ7+UYXFfS8B2pHOS8f23l2fhJVpHMe0fGqBwfxJBZ6faxXDbW8ZkskABY745mjGcdByGT3ZFBKnwd2J6rOfbdXh/raDwfadnHZMTjODPcE49POSqhxhqQ8faVy5hivdPt9qB3O6EPdyYRebHJjHIZ5Vz8YcaKt2Z7XtlY2Jg3PDKhDPeQqHjWRQZCod+QHUgd9Bev8nunftf+Um/v0/ye6d+1/wCUm/v1XbnSLePTbq9tzeLMtrcgS3MlysxYRkFikjcjkZBxy7qrL6usCvNpRn7NYFguXPasPGppI0jKLMfKlTdIfeM0Ho58Hmn/AOwI9ks4+D18jwd2I5qs6/k3V2PhLWjg3QrUN26QXiTJlTJeNN2jll5sQzkMPdyq50FQ4TRre9vLPfK8SJbzw9rI0jKsoZHUM5LEboyeZPWrfVUxt1v9104/yNyP8U1a6BSlKBSlKBSlKBSlKBSlKBSlKBSlKBSlKBSlKBSlKBSlKBVc8Itv2mmXijr4vIR7VXcPrFWOtN3AJEdD0dWU+xhg/Gg1aTOJIInHR4o2HsZAftqi3/g4eSa5ftlCN2slqu0/JXFwY2kd/T5UK4x85q7dHh1a0hjt1gs50hRY0kM8sbsiDClgYiAcAd9dw1TVB10+3Psu/wC2EUHFb8HypFbZdHnTUPHbh+aqzOGWTZ38lZVGe5RXbxLwl45cb3fbH4pLCNv7IsrzRyJIp6eSYgfbWf1W1P8AB0X8bX/DrB1bU/wdF/G1/wAOg4r+w1Oa1uLSZbaQSW0sa3KO8bMzIVQvEVIXJ6kNj1Vvl4PDzy78dhc2ccU6qcMZ4m8iVeXnBSfK/FWtOk8S6jcwpNFYQbHGV33ZBwCRzAhPorqN/q/dZWY9t1IfhDQbtKsdRhdEe4t7iAEAu8ciXOwekq2xmxjngeyrNVR8b1k9LawHtuJz8Iq2Z1gjppye+5b7BQfN8ca1beuwuh/LQmrZVW0fQrrxsXd5NC7pC8MaQRuigSOrsWLsSx8gDu6mrTQKUpQKUpQKUrGaDNKUoFKUoFKUoFKUoFcesagtvBLO/NYo3kIHoRSxH1V2VWvCSf8Awq9x+1pf0edBx2bavOiSdpYwK6K4QxzysoYA4Y70GRmtraXqp/1hbD2WZ+2erAAfF/J5HsvJI7js5VG8CXzz6fayyEs7wRl2PUuFwxPryDQR/wCo+q/hKH+Jr/i1kaTqv4RgPtsx9k1R/HvEE9vNIIZNoi024m24U/LNIscLcx3HdyqV1y9mik04doQss5hm5L5Re1kZT05YdAeVB8eIasOl7Zt+VaSD4T1yanqup2URnuPEpoYypk7ITRSCMsAzKG3AkA5xnuqMueJp0tXsnlK6itxFbKx2h5Ell8i5QEYYdluJwMAqQatPHkO7TL1ev60nx7RESPrFBPqcjIrNcOhzb7eF/nQxt9KA13UClKUCtVycIx9Cn4Vtrn1A4ikP4j/omgr/AIMTnSrM+mEH6STVoqteDZcaVZfvaI/SuastApSlAqq6/qFzJeJZ2sscB7AzyyvH2rBe02IqKSBkkPzOfNq1VVrMZ1m5PosLUD3zzmg1nhe7bz9Wus/+nHaoPdiM1lOD5fvtTvz+fCPhHW/Qb5/Hr+3kcsEaGaLP3sU0W3aPUHjf6a1cZ608XiqwvgyzMzMMMOwhgeaT1YO1Bn8ag+vuPPfqGof88D4JT7jz+39Q/wCf/wDWqXb+EGNLTTD44JZgyNdoGzIym3kZ1cep9g9oFd9nq8stjc6iL/tJYraWQW1u0fi8LGFmRJAAWdh1ySOY6UFjbhB+7Ub8f71D8UqM1SzubBreYX9xPG11BDJFOISpSZ+z5FUDAglT1rg0viW68Xt45ZP1xFqFvbzsAPlIpl7RGxjluRkzjvU1PeE3/NEPovLI/wDVJQW6lKUClKUClKUClKUCoPji3MmnXiDq1rMB7ezOKnK13EQdWU9GUqfYRg0HHw/cdpa28nz4Im/hRg/bXnWmzagI2sLMNDJaSXTNNJHlGQSFrSFC3I9oGGSOYC+uprh+8vbK3jtX0+acQL2azQy2xV0U4Q7XdWB27eRFdx4unHXSr/3C2PwmoKXrU5vbXU71oZI18UtoAkiOj/IuZrgYYA4Bfbn8WpvVuEYoZ9OeDt2PjiE9pNcSqsawSMTh3IXmFGfXjvqXPGUv4K1H+Bb/AONWRxhN3aVqHvW3H9dQc+nKNQ1BbsKPFrMSRQORzlnY7ZJFPXs0AZR3EknuqwcWHFldE9PFpv5s1ER8TXOMLpN2B3AtaKP56uHX7nUry2nt49PEPbRPHvnuIuQdSpIWLdk4J76Cy8JD9ZWv73h/mxUtVY4Y4kibbayI9tcRoq+LzYDEKMbomHkyry6qT6wKs2aDNKUoFVzijX1gYQyqVWeKURzZGztlQkRN81ioYgnkcY61Y6jtf0aK8geCdd0cgwfSCOYZT3EHBBoKt4Otc3wWdrEhdYrC3aebOEjkeJCkQ5eU5BJI+9AGetXqonhnQIbG3S3gXCIOp85mPnO57yTUtQKUrGaDNVS2fGtzD52nW5/g3EwP6Qqw6hqEUCGSaRY0XqzkKB7zVGXUbm4vVvrKzd4Vt2g3TsLcyhpA6vErgttXB5sFzu5UHRx3ol086yWa5NxA1nO24KY4mcOs3PqVHajA5+XXDonBVxFLNG+DbW9vcQ2R3Zci6O878nlsACDPcanTr+oDrpTn8m5tz8SKx90V/wDgmb+MWn9+gjrjhiSWx0u3kiGYjbC5UlcqkdsyPzB8ryiByz1rjvbW8gsZ9Pa1acNbTRQ3Vv2eGHYsIxcISGV+QBIyDkVONxJfDrpbj8q5tR/SqPu+ObpOung+y5ib6dqkVy2R2S3xH61w9cG702aKNtkniq3S48xrYb0dvRyMik+weirD4Sxm0jHpvbIf9UlcVlxbezDMNpa+jy7zaQfWOxzUHJr11fajb2EqWyrFMtzK0Ejy47AFhGSVUZ3FM10s09WpSlHClKUClKUClKUClKUClKUClKUClKUEbrmhQXabJ4w4Byp6OjdzRuPKRvWDVS1PVrjSV/XEvjNoeSyMyLeR9w3AkC4AyOYw3qNX+ua6sIpCpkjRyudpdVYrnrtyOXQUEN4Pb959OtZZHLu0Q3O3ViCRk+s4qV1jVIraF553CRxjLMfqAHUknkAOZJrsUY5VT7iLx3U9jc7fTwjleoe8l8pN37mgDAemQHuoMRrf3w3l20+3Pmoqq14y/OdmysOfmgE+sVuHg/tj+ySXkpPMtJd3Oc/muB9VWyq3xBcXj3CW1piFTGZJbqSMyKo3bVjiXIDOTk8zyA6cxQczcBQrzhuL2Bscil1Mw96ysyn6K1S3t9YDdP8Ar62HnSxoEuo172eNfJlUDqVweXQ1v0rUbqC7Wzu3SYSxPJDOiGIkxFd8cqZIzhwQwPPnyq1UGiyvEmjWSJldHUMrKcgg9CK844v40lt9UEQ8hFt9iPcOYbQyyEOzyNjy9iAAAc8s3TFTukxeI6i1qvK3vFe4hX71J0I7eNe4KwKyAenfVvkjDDDAEHuIyPoNBWNN4QVnW4vZTeTjyl3jFvHnn8hD5q/lHLeurSBQClBmo7UNT2eSq739GcAflGsX19jyU6+kfAf21C3NvuHlkAeju9/pqvLPXi3DDfrS0BYl2KFz1PnH2DPQeqo69tZCDiQjl3BcfCu23022bOwqT37SM/VXxNprqfk5GX1E7h9BqitOPqpazBfiAxxIj5HJwdsgU9QB0z155FSngT4eaJZrmUAM/wAkqnz1VG8vd6MsB7doNSN9qb28ZYxF25AbOQ58ssO4DlkjNTvBy+QxPnNhj7TnPxqzjz705z8f4/JZKUpV7EUpSgUpSgUpSgUpSgUpSgUpSgUpSgUpSgVUvB75Xj0h859RuQfZGVjX6kFW2qjwk3Y3uoWrYBaZbuMemK4QKxHskjcH2igt1cmq6jHbxPNK22ONSzHBPIegDmSTgADqTXXVS8JbILaNpHRI1vLVpO0bapRZgxHr6Zx+LQfPDlpPc3H6oXKGHEbR2tucb0ikILSTY6SOFTyfvRy61b6+UYEZHQ8x76+qCpcajFzpbgeUL4qPyXtZQ3wH0VbBVS1g9vqtnCOlqkt1J6AXUwQqfbukP5tW6gVD6hdknaDyHI47/afRUxVfv1IYqOpJ+jrUOS6izjm6yMKOfX/90rRLBuOW+jurbDFjr9dfE8oIIzz9XWqrel2PvTjfS064GfSOR+kVzi1kjyyOXHzHOc+w9QfqqszcUzZbaq7SSFLZDY6AkDlmpHReKhlYrgbJCOR57HA7we4+ruqrcrT9vPGbqYimSbmOo5MrciPUQehrVqWoNZwSyqR5KjaD0ySAFrZd2UUvPq3cykhvZle6uHiew7QJCCdoIZvWQMKD9JP0VOWoZSWaV2Lwj3BPm1cNE45SQfKDaar68PoB0pJpIA6VP7qr7Er02zvkkGVYGumvIYriW2bchO3vFeicN64twgP33eKtxymTPnx3FNUpSpIFKUoFKVhjgZoM0qoW3Gcsy77fTrqaM52SbrZFcA43LvkBwcd4r7+6O+7tJn99xZj4SGgtlKqn3Q3/AOCpf4za/wB6sHiO+/BM3uuLT7XoLZSqp9012Ouk3Xulsz/W0Ti+UHy9Nv0HpCRSfzchNBa6pfHfFk1k6CJbaUsvK3Z5Rcuwzns1RGyuMHJwBzya+bbVbzUlDWv6ztWzi4kCtcyAHB7GPzYuhG58n1VJ2nBtvHDNGgcPOjJLclt1y24YLGRsnPPkOg9FBv4L1xr2ziuXi7EyhiE3b/JDEK2cDqBnp31q4q0J5THcWziO7t93ZM2djq2N8M2OZRsDn96QCKmbCzWGJIoxhI0VFHoVBtA+gV0UFZ0bjGKRxBcDxS66GCYgZPphfzZV9BHP0gVNalpsNxH2c8aSxkglHUMuQcg4NY1TSobhOzniSVD97IoYe7PSoFeA4EPyE13bj5sNxJsHsR9wHuFBalGOQqC4i4ohtcJzluH5RW0XlSu3dyHmr6WPICuJ+CVflLe38g+abgqD7ezVT9dS2icOW1oCLeFIy3nMBl2/Kc5ZveaDj4R0aSFZJbghrq4ftJmXzV5YSJPxUXkPScnvqO8IHFtxZNbpBbCczmQZy3k9mAxwigs/k7mwOfknrVyrlvNPjlaNnUM0L9pGefkvtKZGPxWYe+gjuEdV8Zt1kM0MzEnLW4YIOfJSrksrAYBzg5HQV9akPlR+Tn7Psrk1fhGOSQ3Fu7Wl1/toQMP6p4z5Mo9vP0EVAXXFM8Ey297bs07IxiazUyJMqnymCE7oiMjIORz61HObiWF1VmzyqM4hvlhhJ5Bm8lcfObkPtPuqMPEk7ebpt77/ABdP0pMioniC8vJomQabMpOCGae16qcjIDE1nzl018Vm5tDTLzCjuqx6XpQkUbxnHMHvB9VVO0urpyrCyY8sHM0Q/wC1XCy1K9CjGmsfZc2/21Vx8e/Wvl59TUWSxg2DGBn0jv8AbXLLgux9fwqOm4hu0U7tMnAxzKz2jf081x6VxEjyJFJBPbvIWCdso2sVG4gMpIzgE49Rq+4sczlu025FfDx12CLFcN1c4OOVQsWSo+7tsgiuPhKYw3W3uapeQZGc1FZC3CN66lh1UOSbxeoqazWu3bKg+qtlaWIpSlArl1RsQyn0RufoU11VyauMwTfuUn6BoIfwfJt0uy5f+UhOPWYwftqS0DVVureOdAyrIu4K2Nw54IbHLIINcPALZ0yyP/tIP5parOi8Qrp8VzbtHJJJFqEscMMQHaOs5Nwm0MQMBGbnn7ygtur8QR28scThiZI55cjGFS3QM5bJ78gCtY4lj7C1nZJFW6aFFBAJVpxlN+DgDoOWetUTijUkvPHLiE7o4tEco3MHdebmII7iEiGfbW7W5b/xeyjlt7ZIhd6eFeKZ3flMm3ahjHcOfPpmgs+o8ZBJJUhtri5W3OLiSEJtjONxUb2BkYKQSEBxn01YNOvUniSWJg0cih0Yd6sMj2VXfBnjxI58/wAavO1zjPa+NPu3fV7sU8Gf+Ztt/Y/G7zssdOy8ZfZj1Y6eqgeDH/McfNubxR7FupAKtlVXwZJ/4eh+fLcv/DuXb7atVApSlAqh+Fa4vPFZhbkwxRwNLLcBhvYr5sEQB3KT1L8sDkOpxfKrHhM/0Ve/veT4UHRwe10ITHdgM0ZCpOpXE0ZXKuVByjdzA94JHKp+tNn+xp+QvwrdQKUpQKo+pjdrSZ+8sJCPz5kB+FXiqRqwxrMZ+fp8gH5lwhPxFcy8Sx9d2vah4vbTT4z2UTvg95Vcge84FRGqa8Ymt+2VVSS3mllbJ8hoo1cqvpHNvoFY8IhJ0y7A/wBjk+wOpP1A1TeONJuCIka6e6Zra5kSMxxR+QiIWx2YBYkcudVXGX1d8ri67DXZY5t81t2cNxh4/Ly6tKpaMTDGE3lSOWcE4NX7h3UFntoZ1GBLGrgHmRuGSCe/ByPdVS4ruI5raAxFXN09qsIHeVmEhP5qhifRUXb8TzWqPZwRiWS1munkVs8rJGEqlcDzikgA9amoYY9eJ8mXfq06rxArvPAoO6Jo1bOMHfGJOXfyyKpGvXrjsXOR2V3Cw/OYxn6nNSfC5Fybm6HSe5cofxI1WMfomvjjW1xbj0+MWw/l1ru+0pPx2tsV62Kj7iEyGpCCHkTWyNR3VDtdqOeKDGK5dSs9xBHcanUhrh1EYFL/AGj14muGrwkbG7qsNUrhWYl+Yq61fx3cZOfGTPopSlWKStVzHuRl+cpH0jFbaUFV8Glwp022j3KXij7JhkZDQsYyCOo82pY8P2/jXjfZL4xs7Pteedvwz3Z645VyX/BVhM5kltIWdjln2AMT6SRg5rk/ye2P3qSp+53Fyn6MlB2w8I2iQ3MEcQjS739sEJBJkXa2M+byJwByFdU+hxOsCuGYWzo8eWPnRoVUtjzuufbg1DtwDbd0t6vsvLr7XNBwLGOl1fj/AIqU/GgzqHBu6SV4Lqe2W4OZ44dm12wFLqWUmNyAASvX286lpEisrNggEcVvAxA7lWNCeZ93Wok8DR993fn/AIqT7KwPB/aH9kNxMM52z3NxIh/KQvtYeoig6/B/aNFptojecIELZ67nG4597GrBWFGBgd1ZoFKgOK9ZlgNvFAqPPczdknalgihUaR3bbzICoeQ7yK4lstXPnXdkn5FtK36UwoLZVY8Jn+ir397yfCtZ0nVfwjAPZZ/2zGuPV+FdQuYZIJdRjMcqFGAtFB2nrg9ryoLjZ/safkL8K3VUo9G1RQANRgwBjnZju/31ff6naqOl9an22jj4T0FqpVSNrrA6XFg3tgnX4Smvl9avreaBbuO2aKeUQ9pbtKGWR1JQlXHmkrjr3igt9UfjBJReW91DC06wxzwyJGUD4l2FWTeQGwU6Z76uk74Un1VFOajlU8Yp83EysjLNY3wVgVZGt+0UqRgg7SQRg18ni+2BU+LXYZVKqTZzZVTjKg7eQOBy9VWWSQjurV2pY9Mes1TbGmTram6fqOmxStNHaTpK2cutncA8+uPJwM+qpyDiu0UO3i12ZJF2swsp8lR0UnZzHM/TVm0+De34q9fWe4VNEVZhj+1GeX6eQ2XEUKDs4rS7CjzUS1dQOfcDgCteovLdtCvi00EUcyyyPPsXcIwSqqgYsSW2nJxjFXrXLHYd4qDvXyOVQy6X4X5NlowKnJrZBcBe6oeCdxyC13wxO/XlUNNFnScimBHKuO6XcwHrr4i8k4rG/wCUX20naq9drNpOmCMZ76lK1weaPZWytMmow5W27pSlK64UpSgUpSgUpSgUpSgUpSgq+vDOp6cD3LeMPaI0H9I108Y6rJbRwyIQFN3bxy5GfkpZBG2PQfKBz6q5teONT04+lbxfeY0P9E12cbac1xY3MSfshiYx/uieXH/8lWgm6pFjxXPLcxxqqdnJfXUQODnxa0hw7depnGM+juqHn4+u1h8fMOLHPY7CjeMFzFym5nzTPiLGPXWtOGHWTSYWllgfxW7LSQEK4uJNkr5yCCCTJyPXFBcvulCz3yShVSziim3DOSkkbMxb2FCBVf4c1rUbgPBK8MFy8cV3EzRF1FtNnMRXcuXQgAn8YVBa3ok0Q1FGknl8ZfTrRZpsb2Ej/KFSFAwBIRgDHWp240We0vrCd7qW5Bke1IeOJdsc0ZYH5JRny405mg2aDPqk01yvjduUtrhYTm2I3/JpI+MSeSfLx39KkvCM2LeBh1F9ZY99wo+BNbOCYWSTUdykbtRkZSQRuVoIcEZ6jkR7qgvDjrAt7GPBxK1zCY+/nE3aFvYNo+kUF4v5ByXPPqR34/71Hkc6p/gqs3Fn28zM8t03aszksxXonM+rn76uRFV5erpNR8kVxSEk8q7ZTgVwHU4opoFlbaZpOzj9b7Swz6Byx7SPTUNbqW9RZLG32IF7+p9p610UFKvZ3NfW4dCK851ifsHw3pr0+vO/CPpu7yl6iq+Sbi7hy1XMt0CuRXRFf4TNUXT9TK+S3dXZNqw24HOs922SypiTWvL51MWz7yreiqNp1rJM+cEDNX+zttiAV2RHKrvaNlB7K3VDaPqaEBNw3eipmtU8YL6UpSuuFKUoFKUoFKUoFKUoFKUoK5xfpc0jWs9sI2ltZjIEkYoro8TRsu4A4PlA9D0rmOs6oOumRt+ReIf0oxVspQVL7oL/AL9Jk91zbH4kVn7o738Ez+6e0P8AWVbKUFT+6W8/BNz/AM6z/wAWs/dLen/VNx75rQf1lWulBUjxBqB6aU/51zbj4E14t4VdXuL6XMsSRLAdm1Ze0wc4Y5CgHn3+oV77xjqDW9lPKnnKnkn0FiFB927PurwDaGGG57uR9ea1fT8Pzlpt7RwtcpJaQNHjb2MYAHdhQCPdipYV4x4MOIHguGtGy0bE7fxWHfz9Ir2ItWHKauqvrXcNXiPhb1ktfJGjEeLKvMHpK+HJ9oASvZriXGSe4E/RX5g1K+M9zLK3WSV2+ljge4YHurvFO3Mq/VHAOv8AjtlFMcb8bJAOnaJyYj1Hr76sVeOeCnXhbWjgqTlgwxjqQQfgKmtS8JWzzYz9X9tX5cdl1FL0hjyry7XddBuzGx5dKgr/AMJc7ZAGM1SbvUHkkMhPlE1OfT3KdpY3V29FutCR23Dv9Fdlhw2mckVUtA4mcYVhmvQtOu9wzisfJx3C6rTMtu22s0TkBWyYACuKfUdvdVQ4i4ofmqjFRxxtuoWuLW9YMN6jI3LPP6a9n0S+E0SuO8V+a53LNuJyas/DHHMtthMblzW/+PccP9ZsruvfaVXeHuJRcAeSQfdVg3VRZpF//9k="/>
          <p:cNvSpPr>
            <a:spLocks noChangeAspect="1" noChangeArrowheads="1"/>
          </p:cNvSpPr>
          <p:nvPr/>
        </p:nvSpPr>
        <p:spPr bwMode="auto">
          <a:xfrm>
            <a:off x="116681" y="-144463"/>
            <a:ext cx="2286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Picture 5"/>
          <p:cNvPicPr>
            <a:picLocks noChangeAspect="1"/>
          </p:cNvPicPr>
          <p:nvPr/>
        </p:nvPicPr>
        <p:blipFill>
          <a:blip r:embed="rId3"/>
          <a:stretch>
            <a:fillRect/>
          </a:stretch>
        </p:blipFill>
        <p:spPr>
          <a:xfrm>
            <a:off x="3124200" y="1107217"/>
            <a:ext cx="6019800" cy="5750783"/>
          </a:xfrm>
          <a:prstGeom prst="rect">
            <a:avLst/>
          </a:prstGeom>
        </p:spPr>
      </p:pic>
    </p:spTree>
    <p:extLst>
      <p:ext uri="{BB962C8B-B14F-4D97-AF65-F5344CB8AC3E}">
        <p14:creationId xmlns="" xmlns:p14="http://schemas.microsoft.com/office/powerpoint/2010/main" val="12568265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554683"/>
          </a:xfrm>
        </p:spPr>
        <p:txBody>
          <a:bodyPr>
            <a:normAutofit lnSpcReduction="10000"/>
          </a:bodyPr>
          <a:lstStyle/>
          <a:p>
            <a:pPr marL="0" indent="0" algn="just">
              <a:buNone/>
            </a:pPr>
            <a:r>
              <a:rPr lang="ru-RU" sz="3600" dirty="0" smtClean="0"/>
              <a:t>В первой части мы уяснили свойство задаваемых вопросов, для того, чтобы разбудить в себе любопытство, так свойственное детям. Вы также можете использовать вопросы для формирования оригинальных идей. Выяснение истины составляет основу метода Сократа. Например, мы решили найти новые пути использования визиток. Мы можем спросить:</a:t>
            </a:r>
          </a:p>
          <a:p>
            <a:pPr>
              <a:buNone/>
            </a:pP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857232"/>
            <a:ext cx="8229600" cy="5768997"/>
          </a:xfrm>
        </p:spPr>
        <p:txBody>
          <a:bodyPr/>
          <a:lstStyle/>
          <a:p>
            <a:pPr marL="0" indent="0" algn="just">
              <a:buNone/>
            </a:pPr>
            <a:r>
              <a:rPr lang="ru-RU" dirty="0" smtClean="0"/>
              <a:t>- </a:t>
            </a:r>
            <a:r>
              <a:rPr lang="ru-RU" b="1" dirty="0" smtClean="0"/>
              <a:t>Почему</a:t>
            </a:r>
            <a:r>
              <a:rPr lang="ru-RU" dirty="0" smtClean="0"/>
              <a:t> визитка бумажная?  Мы понимаем, что они могут изготавливаться из: материи, металла, дерева (помните, воздержитесь пока от суждений!) камня.</a:t>
            </a:r>
          </a:p>
          <a:p>
            <a:pPr marL="0" indent="0" algn="just">
              <a:buNone/>
            </a:pPr>
            <a:r>
              <a:rPr lang="ru-RU" dirty="0" smtClean="0"/>
              <a:t>- </a:t>
            </a:r>
            <a:r>
              <a:rPr lang="ru-RU" b="1" dirty="0" smtClean="0"/>
              <a:t>Кто </a:t>
            </a:r>
            <a:r>
              <a:rPr lang="ru-RU" dirty="0" smtClean="0"/>
              <a:t>должен быть на визитке? Обычно – это вы, но кто ещё может быть на ней?  Ваша семья? Ваши родители? Ваша собака? Люди, которые в наибольшей степени способствуют вам?  Молодец, который определил ваш путь к успеху?</a:t>
            </a: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5340369"/>
          </a:xfrm>
        </p:spPr>
        <p:txBody>
          <a:bodyPr>
            <a:normAutofit lnSpcReduction="10000"/>
          </a:bodyPr>
          <a:lstStyle/>
          <a:p>
            <a:pPr marL="0" indent="0" algn="just">
              <a:buNone/>
            </a:pPr>
            <a:r>
              <a:rPr lang="ru-RU" dirty="0" smtClean="0"/>
              <a:t>- </a:t>
            </a:r>
            <a:r>
              <a:rPr lang="ru-RU" b="1" dirty="0" smtClean="0"/>
              <a:t>Какую </a:t>
            </a:r>
            <a:r>
              <a:rPr lang="ru-RU" dirty="0" smtClean="0"/>
              <a:t>информацию должна содержать визитка? В добавление к контактной информации она может содержать загадку? Вопрос к персоне, получающей её? Дисконтный купон?</a:t>
            </a:r>
          </a:p>
          <a:p>
            <a:pPr marL="0" indent="0" algn="just">
              <a:buNone/>
            </a:pPr>
            <a:r>
              <a:rPr lang="ru-RU" b="1" dirty="0" smtClean="0"/>
              <a:t>- Где  </a:t>
            </a:r>
            <a:r>
              <a:rPr lang="ru-RU" dirty="0" smtClean="0"/>
              <a:t>вы будете использовать визитку? Да, среди сотрудников и  при деловых встречах, но где ещё вы можете отдать её или оставить? В библиотеке или книжном магазине вы можете сунуть визитку в книгу в качестве вашего продукта или сервиса.</a:t>
            </a:r>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1571612"/>
            <a:ext cx="8229600" cy="3983071"/>
          </a:xfrm>
        </p:spPr>
        <p:txBody>
          <a:bodyPr/>
          <a:lstStyle/>
          <a:p>
            <a:pPr marL="0" indent="0" algn="just">
              <a:buNone/>
            </a:pPr>
            <a:r>
              <a:rPr lang="ru-RU" sz="3600" b="1" dirty="0" smtClean="0"/>
              <a:t>- Когда  </a:t>
            </a:r>
            <a:r>
              <a:rPr lang="ru-RU" sz="3600" dirty="0" smtClean="0"/>
              <a:t>лучшее время для вручения визитки? Обычно это в начале встречи ил при окончании её. Но когда ещё? Вы можете отдать половину визитки, пообещав выслать почтой вторую половину. Вариантов множество.</a:t>
            </a:r>
          </a:p>
          <a:p>
            <a:pPr>
              <a:buNone/>
            </a:pPr>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500174"/>
            <a:ext cx="8229600" cy="3143272"/>
          </a:xfrm>
        </p:spPr>
        <p:txBody>
          <a:bodyPr>
            <a:normAutofit fontScale="90000"/>
          </a:bodyPr>
          <a:lstStyle/>
          <a:p>
            <a:pPr lvl="0"/>
            <a:r>
              <a:rPr lang="ru-RU" b="1" dirty="0" smtClean="0"/>
              <a:t>14. Варьируй атрибутами</a:t>
            </a:r>
            <a:r>
              <a:rPr lang="ru-RU" dirty="0" smtClean="0"/>
              <a:t/>
            </a:r>
            <a:br>
              <a:rPr lang="ru-RU" dirty="0" smtClean="0"/>
            </a:br>
            <a:r>
              <a:rPr lang="ru-RU" b="1" dirty="0" smtClean="0"/>
              <a:t>Начните с идеи или с предмета или услуги, такой, какие они есть, а затем варьируйте их атрибутами, чтобы найти наилучшие сочетания</a:t>
            </a:r>
            <a:endParaRPr lang="ru-RU"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Рисунок 1"/>
          <p:cNvPicPr>
            <a:picLocks noChangeAspect="1" noChangeArrowheads="1"/>
          </p:cNvPicPr>
          <p:nvPr/>
        </p:nvPicPr>
        <p:blipFill>
          <a:blip r:embed="rId2"/>
          <a:srcRect l="4254" t="77097" b="9175"/>
          <a:stretch>
            <a:fillRect/>
          </a:stretch>
        </p:blipFill>
        <p:spPr bwMode="auto">
          <a:xfrm>
            <a:off x="714348" y="197272"/>
            <a:ext cx="6786610" cy="1415608"/>
          </a:xfrm>
          <a:prstGeom prst="rect">
            <a:avLst/>
          </a:prstGeom>
          <a:noFill/>
          <a:ln w="9525">
            <a:noFill/>
            <a:miter lim="800000"/>
            <a:headEnd/>
            <a:tailEnd/>
          </a:ln>
        </p:spPr>
      </p:pic>
      <p:pic>
        <p:nvPicPr>
          <p:cNvPr id="2051" name="Рисунок 1"/>
          <p:cNvPicPr>
            <a:picLocks noChangeAspect="1" noChangeArrowheads="1"/>
          </p:cNvPicPr>
          <p:nvPr/>
        </p:nvPicPr>
        <p:blipFill>
          <a:blip r:embed="rId2"/>
          <a:srcRect l="6845" t="27383" r="7701" b="29323"/>
          <a:stretch>
            <a:fillRect/>
          </a:stretch>
        </p:blipFill>
        <p:spPr bwMode="auto">
          <a:xfrm>
            <a:off x="714348" y="1571611"/>
            <a:ext cx="7072362" cy="5142731"/>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14356"/>
            <a:ext cx="8229600" cy="5626121"/>
          </a:xfrm>
        </p:spPr>
        <p:txBody>
          <a:bodyPr>
            <a:normAutofit fontScale="85000" lnSpcReduction="20000"/>
          </a:bodyPr>
          <a:lstStyle/>
          <a:p>
            <a:pPr algn="just">
              <a:buNone/>
            </a:pPr>
            <a:r>
              <a:rPr lang="ru-RU" dirty="0" smtClean="0"/>
              <a:t>Изменяем:</a:t>
            </a:r>
          </a:p>
          <a:p>
            <a:pPr marL="0" indent="0" algn="just">
              <a:buNone/>
            </a:pPr>
            <a:r>
              <a:rPr lang="ru-RU" dirty="0" smtClean="0"/>
              <a:t>Среди множества возможных изменений  вы можете попробовать следующие:</a:t>
            </a:r>
          </a:p>
          <a:p>
            <a:pPr marL="0" indent="0" algn="just">
              <a:buNone/>
            </a:pPr>
            <a:r>
              <a:rPr lang="ru-RU" dirty="0" smtClean="0"/>
              <a:t>-  увеличь,</a:t>
            </a:r>
          </a:p>
          <a:p>
            <a:pPr marL="0" indent="0" algn="just">
              <a:buNone/>
            </a:pPr>
            <a:r>
              <a:rPr lang="ru-RU" dirty="0" smtClean="0"/>
              <a:t>-  уменьши,</a:t>
            </a:r>
          </a:p>
          <a:p>
            <a:pPr marL="0" indent="0" algn="just">
              <a:buNone/>
            </a:pPr>
            <a:r>
              <a:rPr lang="ru-RU" dirty="0" smtClean="0"/>
              <a:t>-  упрости (ликвидируй некоторые функции),</a:t>
            </a:r>
          </a:p>
          <a:p>
            <a:pPr marL="0" indent="0" algn="just">
              <a:buNone/>
            </a:pPr>
            <a:r>
              <a:rPr lang="ru-RU" dirty="0" smtClean="0"/>
              <a:t>-  усложни (добавь функции),</a:t>
            </a:r>
          </a:p>
          <a:p>
            <a:pPr marL="0" indent="0" algn="just">
              <a:buNone/>
            </a:pPr>
            <a:r>
              <a:rPr lang="ru-RU" dirty="0" smtClean="0"/>
              <a:t>-  сделай его однократным (или многократным),</a:t>
            </a:r>
          </a:p>
          <a:p>
            <a:pPr marL="0" indent="0" algn="just">
              <a:buNone/>
            </a:pPr>
            <a:r>
              <a:rPr lang="ru-RU" dirty="0" smtClean="0"/>
              <a:t>-  раскрась его,</a:t>
            </a:r>
          </a:p>
          <a:p>
            <a:pPr marL="0" indent="0" algn="just">
              <a:buNone/>
            </a:pPr>
            <a:r>
              <a:rPr lang="ru-RU" dirty="0" smtClean="0"/>
              <a:t>-  сделай его более востребованным юным/пожилым людям,</a:t>
            </a:r>
          </a:p>
          <a:p>
            <a:pPr marL="0" indent="0" algn="just">
              <a:buNone/>
            </a:pPr>
            <a:r>
              <a:rPr lang="ru-RU" dirty="0" smtClean="0"/>
              <a:t>-   сделай его более простым  в управлении,</a:t>
            </a:r>
          </a:p>
          <a:p>
            <a:pPr marL="0" indent="0" algn="just">
              <a:buNone/>
            </a:pPr>
            <a:r>
              <a:rPr lang="ru-RU" dirty="0" smtClean="0"/>
              <a:t>-  сделай его более эксклюзивным,</a:t>
            </a:r>
          </a:p>
          <a:p>
            <a:pPr marL="0" indent="0" algn="just">
              <a:buNone/>
            </a:pPr>
            <a:r>
              <a:rPr lang="ru-RU" dirty="0" smtClean="0"/>
              <a:t>-  используй с другой целью.</a:t>
            </a:r>
          </a:p>
          <a:p>
            <a:pPr>
              <a:buNone/>
            </a:pPr>
            <a:endParaRPr lang="ru-R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857916"/>
          </a:xfrm>
        </p:spPr>
        <p:txBody>
          <a:bodyPr>
            <a:normAutofit fontScale="85000" lnSpcReduction="10000"/>
          </a:bodyPr>
          <a:lstStyle/>
          <a:p>
            <a:pPr marL="0" indent="0" algn="just">
              <a:buNone/>
            </a:pPr>
            <a:r>
              <a:rPr lang="ru-RU" dirty="0" smtClean="0"/>
              <a:t>Давайте, апробируем  часть этих рекомендаций на примере будильника:</a:t>
            </a:r>
          </a:p>
          <a:p>
            <a:pPr marL="0" indent="0" algn="just">
              <a:buNone/>
            </a:pPr>
            <a:r>
              <a:rPr lang="ru-RU" dirty="0" smtClean="0"/>
              <a:t>-  вы можете сделать  его</a:t>
            </a:r>
            <a:r>
              <a:rPr lang="ru-RU" b="1" dirty="0" smtClean="0"/>
              <a:t> больше</a:t>
            </a:r>
            <a:r>
              <a:rPr lang="ru-RU" dirty="0" smtClean="0"/>
              <a:t>, чтобы,  видеть через комнату, и повернуть по направлению к спящему, чтобы он не проспал,</a:t>
            </a:r>
          </a:p>
          <a:p>
            <a:pPr marL="0" indent="0" algn="just">
              <a:buNone/>
            </a:pPr>
            <a:r>
              <a:rPr lang="ru-RU" dirty="0" smtClean="0"/>
              <a:t>-  вы можете сделать  его </a:t>
            </a:r>
            <a:r>
              <a:rPr lang="ru-RU" b="1" dirty="0" smtClean="0"/>
              <a:t>меньше</a:t>
            </a:r>
            <a:r>
              <a:rPr lang="ru-RU" dirty="0" smtClean="0"/>
              <a:t>, так, чтобы его можно было прицепить к пижаме или подушке,</a:t>
            </a:r>
          </a:p>
          <a:p>
            <a:pPr marL="0" indent="0" algn="just">
              <a:buNone/>
            </a:pPr>
            <a:r>
              <a:rPr lang="ru-RU" dirty="0" smtClean="0"/>
              <a:t>-  вы можете</a:t>
            </a:r>
            <a:r>
              <a:rPr lang="ru-RU" b="1" dirty="0" smtClean="0"/>
              <a:t> добавить</a:t>
            </a:r>
            <a:r>
              <a:rPr lang="ru-RU" dirty="0" smtClean="0"/>
              <a:t> голосовую функцию  к любому вашему устройству, которое будет ласково говорить вам доброе утро в любом месте, кроме места работы,</a:t>
            </a:r>
          </a:p>
          <a:p>
            <a:pPr marL="0" indent="0" algn="just">
              <a:buNone/>
            </a:pPr>
            <a:r>
              <a:rPr lang="ru-RU" dirty="0" smtClean="0"/>
              <a:t>- вы можете изготовить изделие </a:t>
            </a:r>
            <a:r>
              <a:rPr lang="ru-RU" b="1" dirty="0" smtClean="0"/>
              <a:t>более привлекательным для молодых</a:t>
            </a:r>
            <a:r>
              <a:rPr lang="ru-RU" dirty="0" smtClean="0"/>
              <a:t>, представив его в виде животного, которое подпрыгивает во время звона будильника;</a:t>
            </a:r>
          </a:p>
          <a:p>
            <a:pPr>
              <a:buNone/>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00042"/>
            <a:ext cx="8229600" cy="1571628"/>
          </a:xfrm>
        </p:spPr>
        <p:txBody>
          <a:bodyPr>
            <a:noAutofit/>
          </a:bodyPr>
          <a:lstStyle/>
          <a:p>
            <a:pPr algn="just"/>
            <a:r>
              <a:rPr lang="ru-RU" sz="4000" b="1" dirty="0" smtClean="0"/>
              <a:t>2. Коммерческий успех может придти в течение года или через 100 лет</a:t>
            </a:r>
            <a:endParaRPr lang="ru-RU" sz="4000" b="1" dirty="0"/>
          </a:p>
        </p:txBody>
      </p:sp>
      <p:sp>
        <p:nvSpPr>
          <p:cNvPr id="3" name="Содержимое 2"/>
          <p:cNvSpPr>
            <a:spLocks noGrp="1"/>
          </p:cNvSpPr>
          <p:nvPr>
            <p:ph idx="1"/>
          </p:nvPr>
        </p:nvSpPr>
        <p:spPr>
          <a:xfrm>
            <a:off x="928662" y="2714620"/>
            <a:ext cx="7572428" cy="3054353"/>
          </a:xfrm>
        </p:spPr>
        <p:txBody>
          <a:bodyPr/>
          <a:lstStyle/>
          <a:p>
            <a:pPr marL="0" indent="0" algn="just">
              <a:buNone/>
            </a:pPr>
            <a:r>
              <a:rPr lang="ru-RU" dirty="0" smtClean="0"/>
              <a:t>Цукерберг – создатель социальной сети «Твиттер» быстро достиг успеха, Ван Гог нет. Даже найти 100 последователей займет немало времени. Не определяй успех путешествия только его сегодняшним результатом. </a:t>
            </a:r>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fontScale="92500" lnSpcReduction="10000"/>
          </a:bodyPr>
          <a:lstStyle/>
          <a:p>
            <a:pPr marL="0" indent="0" algn="just">
              <a:buNone/>
            </a:pPr>
            <a:r>
              <a:rPr lang="ru-RU" sz="3500" dirty="0" smtClean="0"/>
              <a:t>-  вы можете изготовить изделие </a:t>
            </a:r>
            <a:r>
              <a:rPr lang="ru-RU" sz="3500" b="1" dirty="0" smtClean="0"/>
              <a:t>более привлекательным для пожилых</a:t>
            </a:r>
            <a:r>
              <a:rPr lang="ru-RU" sz="3500" dirty="0" smtClean="0"/>
              <a:t>, добавив </a:t>
            </a:r>
            <a:r>
              <a:rPr lang="ru-RU" sz="3500" dirty="0" err="1" smtClean="0"/>
              <a:t>аларм-функцию</a:t>
            </a:r>
            <a:r>
              <a:rPr lang="ru-RU" sz="3500" dirty="0" smtClean="0"/>
              <a:t> в виде голоса, сообщающие  практические указания ,  на каждый день месяца,</a:t>
            </a:r>
          </a:p>
          <a:p>
            <a:pPr marL="0" indent="0" algn="just">
              <a:buNone/>
            </a:pPr>
            <a:r>
              <a:rPr lang="ru-RU" sz="3500" dirty="0" smtClean="0"/>
              <a:t>-  вы можете изготовить его </a:t>
            </a:r>
            <a:r>
              <a:rPr lang="ru-RU" sz="3500" b="1" dirty="0" smtClean="0"/>
              <a:t>проще в управлении</a:t>
            </a:r>
            <a:r>
              <a:rPr lang="ru-RU" sz="3500" dirty="0" smtClean="0"/>
              <a:t>, обеспечив голосовой контроль включения,</a:t>
            </a:r>
          </a:p>
          <a:p>
            <a:pPr marL="0" indent="0" algn="just">
              <a:buNone/>
            </a:pPr>
            <a:r>
              <a:rPr lang="ru-RU" sz="3500" dirty="0" smtClean="0"/>
              <a:t>-  вы можете изготовить его </a:t>
            </a:r>
            <a:r>
              <a:rPr lang="ru-RU" sz="3500" b="1" dirty="0" smtClean="0"/>
              <a:t>более эксклюзивным</a:t>
            </a:r>
            <a:r>
              <a:rPr lang="ru-RU" sz="3500" dirty="0" smtClean="0"/>
              <a:t>, поместив на лицевую панель фотографии или картины Сальвадора Дали или любую  другую интересную.</a:t>
            </a:r>
          </a:p>
          <a:p>
            <a:pPr>
              <a:buNone/>
            </a:pP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1"/>
          <p:cNvPicPr>
            <a:picLocks noChangeAspect="1" noChangeArrowheads="1"/>
          </p:cNvPicPr>
          <p:nvPr/>
        </p:nvPicPr>
        <p:blipFill>
          <a:blip r:embed="rId2"/>
          <a:srcRect l="11009" t="36785" r="3669" b="22438"/>
          <a:stretch>
            <a:fillRect/>
          </a:stretch>
        </p:blipFill>
        <p:spPr bwMode="auto">
          <a:xfrm>
            <a:off x="446152" y="642918"/>
            <a:ext cx="8028605" cy="558098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857364"/>
            <a:ext cx="8515352" cy="3143272"/>
          </a:xfrm>
        </p:spPr>
        <p:txBody>
          <a:bodyPr>
            <a:noAutofit/>
          </a:bodyPr>
          <a:lstStyle/>
          <a:p>
            <a:pPr lvl="0"/>
            <a:r>
              <a:rPr lang="ru-RU" sz="4800" b="1" dirty="0" smtClean="0"/>
              <a:t>16. Сделай 1+1 равным 3</a:t>
            </a:r>
            <a:r>
              <a:rPr lang="ru-RU" sz="4800" dirty="0" smtClean="0"/>
              <a:t/>
            </a:r>
            <a:br>
              <a:rPr lang="ru-RU" sz="4800" dirty="0" smtClean="0"/>
            </a:br>
            <a:r>
              <a:rPr lang="ru-RU" sz="4800" b="1" dirty="0" smtClean="0"/>
              <a:t>Объединение может быть больше, чем сумма составляющих частей</a:t>
            </a:r>
            <a:endParaRPr lang="ru-RU" sz="48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14356"/>
            <a:ext cx="8229600" cy="5626121"/>
          </a:xfrm>
        </p:spPr>
        <p:txBody>
          <a:bodyPr>
            <a:normAutofit fontScale="92500" lnSpcReduction="20000"/>
          </a:bodyPr>
          <a:lstStyle/>
          <a:p>
            <a:pPr marL="0" indent="0" algn="just">
              <a:buNone/>
            </a:pPr>
            <a:r>
              <a:rPr lang="ru-RU" dirty="0" smtClean="0"/>
              <a:t>Много, если не большинство прорывных идей – результат работы команды. Даже, если один человек прикладывает большие  усилия, в действительности только в сказке гений может выполнить работу самостоятельно. </a:t>
            </a:r>
          </a:p>
          <a:p>
            <a:pPr marL="0" indent="0" algn="just">
              <a:buNone/>
            </a:pPr>
            <a:r>
              <a:rPr lang="ru-RU" dirty="0" smtClean="0"/>
              <a:t>   Один или в команде? Кто креативней – мыслитель-одиночка или рабочая группа?  Вот преимущества групповой работы:</a:t>
            </a:r>
          </a:p>
          <a:p>
            <a:pPr marL="0" indent="0" algn="just">
              <a:buNone/>
            </a:pPr>
            <a:r>
              <a:rPr lang="ru-RU" dirty="0" smtClean="0"/>
              <a:t>-   коллектив располагает большими знаниями,</a:t>
            </a:r>
          </a:p>
          <a:p>
            <a:pPr marL="0" indent="0" algn="just">
              <a:buNone/>
            </a:pPr>
            <a:r>
              <a:rPr lang="ru-RU" dirty="0" smtClean="0"/>
              <a:t>-   идея будет воспринята лучше, если те, кто впоследствии будет её осуществлять, примут участие в разработке,</a:t>
            </a:r>
          </a:p>
          <a:p>
            <a:pPr marL="0" indent="0" algn="just">
              <a:buNone/>
            </a:pPr>
            <a:r>
              <a:rPr lang="ru-RU" dirty="0" smtClean="0"/>
              <a:t>-   дальнейшее развитие идеи группе удаётся лучше.</a:t>
            </a:r>
          </a:p>
          <a:p>
            <a:pPr>
              <a:buNone/>
            </a:pP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428604"/>
            <a:ext cx="8229600" cy="5911873"/>
          </a:xfrm>
        </p:spPr>
        <p:txBody>
          <a:bodyPr>
            <a:normAutofit fontScale="70000" lnSpcReduction="20000"/>
          </a:bodyPr>
          <a:lstStyle/>
          <a:p>
            <a:pPr marL="0" indent="0" algn="just">
              <a:buNone/>
              <a:tabLst>
                <a:tab pos="450850" algn="l"/>
              </a:tabLst>
            </a:pPr>
            <a:r>
              <a:rPr lang="ru-RU" sz="3400" dirty="0" err="1" smtClean="0"/>
              <a:t>Краутсорсинг</a:t>
            </a:r>
            <a:r>
              <a:rPr lang="ru-RU" sz="3400" dirty="0" smtClean="0"/>
              <a:t>: Коллективный разум как инструмент развития бизнеса / </a:t>
            </a:r>
            <a:r>
              <a:rPr lang="ru-RU" sz="3400" dirty="0" err="1" smtClean="0"/>
              <a:t>Джефф</a:t>
            </a:r>
            <a:r>
              <a:rPr lang="ru-RU" sz="3400" dirty="0" smtClean="0"/>
              <a:t> </a:t>
            </a:r>
            <a:r>
              <a:rPr lang="ru-RU" sz="3400" dirty="0" err="1" smtClean="0"/>
              <a:t>Хау</a:t>
            </a:r>
            <a:r>
              <a:rPr lang="ru-RU" sz="3400" dirty="0" smtClean="0"/>
              <a:t>; Пер. с англ. – М.: </a:t>
            </a:r>
            <a:r>
              <a:rPr lang="ru-RU" sz="3400" dirty="0" err="1" smtClean="0"/>
              <a:t>Альпина</a:t>
            </a:r>
            <a:r>
              <a:rPr lang="ru-RU" sz="3400" dirty="0" smtClean="0"/>
              <a:t> </a:t>
            </a:r>
            <a:r>
              <a:rPr lang="ru-RU" sz="3400" dirty="0" err="1" smtClean="0"/>
              <a:t>Паблишер</a:t>
            </a:r>
            <a:r>
              <a:rPr lang="ru-RU" sz="3400" dirty="0" smtClean="0"/>
              <a:t>, 2012 – 288 с.</a:t>
            </a:r>
          </a:p>
          <a:p>
            <a:pPr marL="0" indent="0" algn="just">
              <a:buNone/>
              <a:tabLst>
                <a:tab pos="450850" algn="l"/>
              </a:tabLst>
            </a:pPr>
            <a:r>
              <a:rPr lang="ru-RU" sz="3400" dirty="0" smtClean="0"/>
              <a:t> </a:t>
            </a:r>
          </a:p>
          <a:p>
            <a:pPr marL="0" indent="0" algn="just">
              <a:buNone/>
              <a:tabLst>
                <a:tab pos="450850" algn="l"/>
              </a:tabLst>
            </a:pPr>
            <a:r>
              <a:rPr lang="ru-RU" sz="3400" dirty="0" smtClean="0"/>
              <a:t>В ходу  термин – </a:t>
            </a:r>
            <a:r>
              <a:rPr lang="ru-RU" sz="3400" dirty="0" err="1" smtClean="0"/>
              <a:t>краутсорсинг</a:t>
            </a:r>
            <a:r>
              <a:rPr lang="ru-RU" sz="3400" dirty="0" smtClean="0"/>
              <a:t> [  ]. </a:t>
            </a:r>
            <a:r>
              <a:rPr lang="ru-RU" sz="3400" dirty="0" err="1" smtClean="0"/>
              <a:t>Краутсорсинг</a:t>
            </a:r>
            <a:r>
              <a:rPr lang="ru-RU" sz="3400" dirty="0" smtClean="0"/>
              <a:t> основан на одной простой идее: коллективный разум более продуктивен, чем отдельный, даже самый гениальный человек. Повсеместное распространение Интернета и желание огромного числа людей решать сложные задачи дают возможность каждой компании использовать потенциал энтузиастов из самых невероятных уголков планеты. Стоит это недорого, а то и вовсе ничего, а качество решений зачастую бывает очень высоким.</a:t>
            </a:r>
          </a:p>
          <a:p>
            <a:pPr marL="0" indent="0" algn="just">
              <a:buNone/>
              <a:tabLst>
                <a:tab pos="450850" algn="l"/>
              </a:tabLst>
            </a:pPr>
            <a:r>
              <a:rPr lang="ru-RU" sz="3400" dirty="0" smtClean="0"/>
              <a:t>   Начало </a:t>
            </a:r>
            <a:r>
              <a:rPr lang="ru-RU" sz="3400" dirty="0" err="1" smtClean="0"/>
              <a:t>краутсорсингу</a:t>
            </a:r>
            <a:r>
              <a:rPr lang="ru-RU" sz="3400" dirty="0" smtClean="0"/>
              <a:t> было положено движением за открытые исходные коды в программном обеспечении [  ]. Разработка операционной системы </a:t>
            </a:r>
            <a:r>
              <a:rPr lang="en-US" sz="3400" dirty="0" smtClean="0"/>
              <a:t>Linux </a:t>
            </a:r>
            <a:r>
              <a:rPr lang="ru-RU" sz="3400" dirty="0" smtClean="0"/>
              <a:t>доказала, что сообщество единомышленников способно создать лучший продукт, чем гигантская корпорация типа  </a:t>
            </a:r>
            <a:r>
              <a:rPr lang="en-US" sz="3400" dirty="0" smtClean="0"/>
              <a:t>Microsoft</a:t>
            </a:r>
            <a:r>
              <a:rPr lang="ru-RU" sz="3400" dirty="0" smtClean="0"/>
              <a:t>.</a:t>
            </a:r>
          </a:p>
          <a:p>
            <a:pPr>
              <a:buNone/>
            </a:pP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071546"/>
            <a:ext cx="8229600" cy="3225800"/>
          </a:xfrm>
        </p:spPr>
        <p:txBody>
          <a:bodyPr>
            <a:normAutofit/>
          </a:bodyPr>
          <a:lstStyle/>
          <a:p>
            <a:pPr lvl="0"/>
            <a:r>
              <a:rPr lang="en-US" b="1" dirty="0" smtClean="0"/>
              <a:t>10. </a:t>
            </a:r>
            <a:r>
              <a:rPr lang="ru-RU" b="1" dirty="0" smtClean="0"/>
              <a:t>Сотрудничай</a:t>
            </a:r>
            <a:r>
              <a:rPr lang="ru-RU" dirty="0" smtClean="0"/>
              <a:t/>
            </a:r>
            <a:br>
              <a:rPr lang="ru-RU" dirty="0" smtClean="0"/>
            </a:br>
            <a:r>
              <a:rPr lang="ru-RU" b="1" dirty="0" smtClean="0"/>
              <a:t>Идти,  прицепившись к  кому-либо  легче, чем идти одному</a:t>
            </a:r>
            <a:endParaRPr lang="ru-RU"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285728"/>
            <a:ext cx="4643470" cy="5857916"/>
          </a:xfrm>
        </p:spPr>
        <p:txBody>
          <a:bodyPr>
            <a:normAutofit lnSpcReduction="10000"/>
          </a:bodyPr>
          <a:lstStyle/>
          <a:p>
            <a:pPr marL="0" indent="0" algn="just">
              <a:buNone/>
            </a:pPr>
            <a:r>
              <a:rPr lang="ru-RU" dirty="0" smtClean="0"/>
              <a:t>Если кто-то уже имеет имя в вашем поле деятельности, с ним целесообразно начать сотрудничество, делясь прибылью. Эффект от процесса такого сотрудничества может быть более , чем 100% по сравнению с тем, если бы вы вели бизнес в одиночку.</a:t>
            </a:r>
          </a:p>
          <a:p>
            <a:endParaRPr lang="ru-RU" dirty="0"/>
          </a:p>
        </p:txBody>
      </p:sp>
      <p:pic>
        <p:nvPicPr>
          <p:cNvPr id="6145" name="irc_mi" descr="Piggy_Back_Ride_by_ChibiKinesis"/>
          <p:cNvPicPr>
            <a:picLocks noChangeAspect="1" noChangeArrowheads="1"/>
          </p:cNvPicPr>
          <p:nvPr/>
        </p:nvPicPr>
        <p:blipFill>
          <a:blip r:embed="rId2"/>
          <a:srcRect/>
          <a:stretch>
            <a:fillRect/>
          </a:stretch>
        </p:blipFill>
        <p:spPr bwMode="auto">
          <a:xfrm>
            <a:off x="5429256" y="428604"/>
            <a:ext cx="3183328" cy="507209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4654560"/>
          </a:xfrm>
        </p:spPr>
        <p:txBody>
          <a:bodyPr>
            <a:normAutofit/>
          </a:bodyPr>
          <a:lstStyle/>
          <a:p>
            <a:pPr lvl="0"/>
            <a:r>
              <a:rPr lang="en-US" b="1" dirty="0" smtClean="0"/>
              <a:t>11.</a:t>
            </a:r>
            <a:r>
              <a:rPr lang="en-US" dirty="0" smtClean="0"/>
              <a:t> </a:t>
            </a:r>
            <a:r>
              <a:rPr lang="ru-RU" b="1" dirty="0" smtClean="0"/>
              <a:t>Аутсорсинг</a:t>
            </a:r>
            <a:r>
              <a:rPr lang="ru-RU" dirty="0" smtClean="0"/>
              <a:t/>
            </a:r>
            <a:br>
              <a:rPr lang="ru-RU" dirty="0" smtClean="0"/>
            </a:br>
            <a:r>
              <a:rPr lang="ru-RU" b="1" dirty="0" smtClean="0"/>
              <a:t>Поручи другим делать то, что ты делаешь не слишком хорошо</a:t>
            </a:r>
            <a:r>
              <a:rPr lang="ru-RU" dirty="0" smtClean="0"/>
              <a:t/>
            </a:r>
            <a:br>
              <a:rPr lang="ru-RU" dirty="0" smtClean="0"/>
            </a:br>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000108"/>
            <a:ext cx="8372476" cy="4811715"/>
          </a:xfrm>
        </p:spPr>
        <p:txBody>
          <a:bodyPr>
            <a:normAutofit fontScale="85000" lnSpcReduction="20000"/>
          </a:bodyPr>
          <a:lstStyle/>
          <a:p>
            <a:pPr marL="0" indent="0" algn="just">
              <a:buNone/>
            </a:pPr>
            <a:r>
              <a:rPr lang="ru-RU" sz="3600" dirty="0" smtClean="0"/>
              <a:t>Интернет тотально трансформировал процесс </a:t>
            </a:r>
            <a:r>
              <a:rPr lang="ru-RU" sz="3600" dirty="0" err="1" smtClean="0"/>
              <a:t>аутсорсинга</a:t>
            </a:r>
            <a:r>
              <a:rPr lang="ru-RU" sz="3600" dirty="0" smtClean="0"/>
              <a:t>. Сейчас не является проблемой найти людей, которые могут выполнить вами поставленную задачу успешней, чем вы. И они выполнят это, вопрос только в оплате.</a:t>
            </a:r>
            <a:endParaRPr lang="en-US" sz="3600" dirty="0" smtClean="0"/>
          </a:p>
          <a:p>
            <a:pPr marL="0" indent="0" algn="just">
              <a:buNone/>
            </a:pPr>
            <a:r>
              <a:rPr lang="ru-RU" sz="3600" dirty="0" smtClean="0"/>
              <a:t>Сформулируйте перечень задач, которые необходимо выполнить, для выполнения инновационного проекта, но которые вы сами не можете эффективно выполнить. Эти работы (при наличии средств)  при передаче их на аутсорсинг помогут резко сократить сроки выполнения проекта. </a:t>
            </a:r>
          </a:p>
          <a:p>
            <a:pPr marL="0" indent="0" algn="just">
              <a:buNone/>
            </a:pPr>
            <a:endParaRPr lang="ru-RU" sz="3600" dirty="0" smtClean="0"/>
          </a:p>
          <a:p>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irc_mi" descr="software-outsourcing-cartoon-4"/>
          <p:cNvPicPr>
            <a:picLocks noChangeAspect="1" noChangeArrowheads="1"/>
          </p:cNvPicPr>
          <p:nvPr/>
        </p:nvPicPr>
        <p:blipFill>
          <a:blip r:embed="rId2"/>
          <a:srcRect/>
          <a:stretch>
            <a:fillRect/>
          </a:stretch>
        </p:blipFill>
        <p:spPr bwMode="auto">
          <a:xfrm>
            <a:off x="285720" y="642918"/>
            <a:ext cx="3561247" cy="4286256"/>
          </a:xfrm>
          <a:prstGeom prst="rect">
            <a:avLst/>
          </a:prstGeom>
          <a:noFill/>
          <a:ln w="9525">
            <a:noFill/>
            <a:miter lim="800000"/>
            <a:headEnd/>
            <a:tailEnd/>
          </a:ln>
        </p:spPr>
      </p:pic>
      <p:pic>
        <p:nvPicPr>
          <p:cNvPr id="3074" name="irc_mi" descr="outsource-job"/>
          <p:cNvPicPr>
            <a:picLocks noChangeAspect="1" noChangeArrowheads="1"/>
          </p:cNvPicPr>
          <p:nvPr/>
        </p:nvPicPr>
        <p:blipFill>
          <a:blip r:embed="rId3"/>
          <a:srcRect/>
          <a:stretch>
            <a:fillRect/>
          </a:stretch>
        </p:blipFill>
        <p:spPr bwMode="auto">
          <a:xfrm>
            <a:off x="3857620" y="1500174"/>
            <a:ext cx="4853241" cy="350046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571480"/>
            <a:ext cx="8229600" cy="1785950"/>
          </a:xfrm>
        </p:spPr>
        <p:txBody>
          <a:bodyPr>
            <a:normAutofit fontScale="90000"/>
          </a:bodyPr>
          <a:lstStyle/>
          <a:p>
            <a:pPr algn="l"/>
            <a:r>
              <a:rPr lang="ru-RU" b="1" dirty="0" smtClean="0"/>
              <a:t>4. Стартуйте, если Вы нашли хоть одного человека, которому понравилось то, что Вы сделали</a:t>
            </a:r>
            <a:endParaRPr lang="ru-RU" b="1" dirty="0"/>
          </a:p>
        </p:txBody>
      </p:sp>
      <p:sp>
        <p:nvSpPr>
          <p:cNvPr id="3" name="Содержимое 2"/>
          <p:cNvSpPr>
            <a:spLocks noGrp="1"/>
          </p:cNvSpPr>
          <p:nvPr>
            <p:ph idx="1"/>
          </p:nvPr>
        </p:nvSpPr>
        <p:spPr>
          <a:xfrm>
            <a:off x="500034" y="2786058"/>
            <a:ext cx="8229600" cy="2214578"/>
          </a:xfrm>
        </p:spPr>
        <p:txBody>
          <a:bodyPr/>
          <a:lstStyle/>
          <a:p>
            <a:pPr marL="0" indent="0">
              <a:buNone/>
            </a:pPr>
            <a:r>
              <a:rPr lang="ru-RU" dirty="0" smtClean="0"/>
              <a:t>Это поможет сделать главным помощником любого, поверившего в Вас.</a:t>
            </a: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40378"/>
          </a:xfrm>
        </p:spPr>
        <p:txBody>
          <a:bodyPr>
            <a:normAutofit/>
          </a:bodyPr>
          <a:lstStyle/>
          <a:p>
            <a:pPr lvl="0"/>
            <a:r>
              <a:rPr lang="en-US" b="1" dirty="0" smtClean="0"/>
              <a:t>20. </a:t>
            </a:r>
            <a:r>
              <a:rPr lang="ru-RU" b="1" dirty="0" smtClean="0"/>
              <a:t>От «против» к  «за»</a:t>
            </a:r>
            <a:r>
              <a:rPr lang="ru-RU" dirty="0" smtClean="0"/>
              <a:t/>
            </a:r>
            <a:br>
              <a:rPr lang="ru-RU" dirty="0" smtClean="0"/>
            </a:br>
            <a:r>
              <a:rPr lang="ru-RU" b="1" dirty="0" smtClean="0"/>
              <a:t>Кооперация  создаст беспроигрышную ситуацию</a:t>
            </a:r>
            <a:r>
              <a:rPr lang="ru-RU" dirty="0" smtClean="0"/>
              <a:t/>
            </a:r>
            <a:br>
              <a:rPr lang="ru-RU" dirty="0" smtClean="0"/>
            </a:br>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irc_mi" descr="win-win-partnership-cartoon"/>
          <p:cNvPicPr>
            <a:picLocks noChangeAspect="1" noChangeArrowheads="1"/>
          </p:cNvPicPr>
          <p:nvPr/>
        </p:nvPicPr>
        <p:blipFill>
          <a:blip r:embed="rId2"/>
          <a:srcRect/>
          <a:stretch>
            <a:fillRect/>
          </a:stretch>
        </p:blipFill>
        <p:spPr bwMode="auto">
          <a:xfrm>
            <a:off x="1857356" y="428604"/>
            <a:ext cx="5786478" cy="5786478"/>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7972452" cy="5297502"/>
          </a:xfrm>
        </p:spPr>
        <p:txBody>
          <a:bodyPr>
            <a:normAutofit/>
          </a:bodyPr>
          <a:lstStyle/>
          <a:p>
            <a:pPr lvl="0"/>
            <a:r>
              <a:rPr lang="en-US" b="1" dirty="0" smtClean="0"/>
              <a:t>12. </a:t>
            </a:r>
            <a:r>
              <a:rPr lang="ru-RU" b="1" dirty="0" smtClean="0"/>
              <a:t>Имейте сундук идей (</a:t>
            </a:r>
            <a:r>
              <a:rPr lang="en-US" b="1" dirty="0" smtClean="0"/>
              <a:t>Ideas Box</a:t>
            </a:r>
            <a:r>
              <a:rPr lang="ru-RU" b="1" dirty="0" smtClean="0"/>
              <a:t>)</a:t>
            </a:r>
            <a:r>
              <a:rPr lang="ru-RU" dirty="0" smtClean="0"/>
              <a:t/>
            </a:r>
            <a:br>
              <a:rPr lang="ru-RU" dirty="0" smtClean="0"/>
            </a:br>
            <a:r>
              <a:rPr lang="ru-RU" b="1" dirty="0" smtClean="0"/>
              <a:t>Вы сосредоточены на решении текущего проекта. Имейте в запасе другие идеи</a:t>
            </a:r>
            <a:r>
              <a:rPr lang="ru-RU" dirty="0" smtClean="0"/>
              <a:t/>
            </a:r>
            <a:br>
              <a:rPr lang="ru-RU" dirty="0" smtClean="0"/>
            </a:br>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irc_mi" descr="ideas_box_ha"/>
          <p:cNvPicPr>
            <a:picLocks noChangeAspect="1" noChangeArrowheads="1"/>
          </p:cNvPicPr>
          <p:nvPr/>
        </p:nvPicPr>
        <p:blipFill>
          <a:blip r:embed="rId2"/>
          <a:srcRect/>
          <a:stretch>
            <a:fillRect/>
          </a:stretch>
        </p:blipFill>
        <p:spPr bwMode="auto">
          <a:xfrm>
            <a:off x="0" y="785794"/>
            <a:ext cx="4994956" cy="4143380"/>
          </a:xfrm>
          <a:prstGeom prst="rect">
            <a:avLst/>
          </a:prstGeom>
          <a:noFill/>
          <a:ln w="9525">
            <a:noFill/>
            <a:miter lim="800000"/>
            <a:headEnd/>
            <a:tailEnd/>
          </a:ln>
        </p:spPr>
      </p:pic>
      <p:pic>
        <p:nvPicPr>
          <p:cNvPr id="287747" name="irc_mi" descr="ideas-in-box"/>
          <p:cNvPicPr>
            <a:picLocks noChangeAspect="1" noChangeArrowheads="1"/>
          </p:cNvPicPr>
          <p:nvPr/>
        </p:nvPicPr>
        <p:blipFill>
          <a:blip r:embed="rId3"/>
          <a:srcRect/>
          <a:stretch>
            <a:fillRect/>
          </a:stretch>
        </p:blipFill>
        <p:spPr bwMode="auto">
          <a:xfrm>
            <a:off x="5000628" y="1357298"/>
            <a:ext cx="3643338" cy="3608213"/>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Номер слайда 5"/>
          <p:cNvSpPr>
            <a:spLocks noGrp="1"/>
          </p:cNvSpPr>
          <p:nvPr>
            <p:ph type="sldNum" sz="quarter" idx="12"/>
          </p:nvPr>
        </p:nvSpPr>
        <p:spPr>
          <a:noFill/>
        </p:spPr>
        <p:txBody>
          <a:bodyPr/>
          <a:lstStyle/>
          <a:p>
            <a:fld id="{9F42E541-A613-4273-AE2F-1DEE3F17F2A2}" type="slidenum">
              <a:rPr lang="ru-RU" smtClean="0"/>
              <a:pPr/>
              <a:t>54</a:t>
            </a:fld>
            <a:endParaRPr lang="ru-RU" smtClean="0"/>
          </a:p>
        </p:txBody>
      </p:sp>
      <p:sp>
        <p:nvSpPr>
          <p:cNvPr id="56323" name="Rectangle 2"/>
          <p:cNvSpPr>
            <a:spLocks noGrp="1" noChangeArrowheads="1"/>
          </p:cNvSpPr>
          <p:nvPr>
            <p:ph type="title"/>
          </p:nvPr>
        </p:nvSpPr>
        <p:spPr/>
        <p:txBody>
          <a:bodyPr/>
          <a:lstStyle/>
          <a:p>
            <a:pPr eaLnBrk="1" hangingPunct="1"/>
            <a:r>
              <a:rPr lang="ru-RU" smtClean="0"/>
              <a:t>Поиск идей</a:t>
            </a:r>
          </a:p>
        </p:txBody>
      </p:sp>
      <p:pic>
        <p:nvPicPr>
          <p:cNvPr id="56324" name="Picture 4" descr="желтый0001"/>
          <p:cNvPicPr>
            <a:picLocks noChangeAspect="1" noChangeArrowheads="1"/>
          </p:cNvPicPr>
          <p:nvPr/>
        </p:nvPicPr>
        <p:blipFill>
          <a:blip r:embed="rId2"/>
          <a:srcRect/>
          <a:stretch>
            <a:fillRect/>
          </a:stretch>
        </p:blipFill>
        <p:spPr bwMode="auto">
          <a:xfrm>
            <a:off x="1187450" y="1196975"/>
            <a:ext cx="6985000" cy="5402263"/>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Номер слайда 5"/>
          <p:cNvSpPr>
            <a:spLocks noGrp="1"/>
          </p:cNvSpPr>
          <p:nvPr>
            <p:ph type="sldNum" sz="quarter" idx="12"/>
          </p:nvPr>
        </p:nvSpPr>
        <p:spPr>
          <a:noFill/>
        </p:spPr>
        <p:txBody>
          <a:bodyPr/>
          <a:lstStyle/>
          <a:p>
            <a:fld id="{55CD2320-5125-44CF-B948-A56266F8117D}" type="slidenum">
              <a:rPr lang="ru-RU" smtClean="0"/>
              <a:pPr/>
              <a:t>55</a:t>
            </a:fld>
            <a:endParaRPr lang="ru-RU" smtClean="0"/>
          </a:p>
        </p:txBody>
      </p:sp>
      <p:sp>
        <p:nvSpPr>
          <p:cNvPr id="57347" name="Rectangle 2"/>
          <p:cNvSpPr>
            <a:spLocks noGrp="1" noChangeArrowheads="1"/>
          </p:cNvSpPr>
          <p:nvPr>
            <p:ph type="title"/>
          </p:nvPr>
        </p:nvSpPr>
        <p:spPr/>
        <p:txBody>
          <a:bodyPr/>
          <a:lstStyle/>
          <a:p>
            <a:pPr eaLnBrk="1" hangingPunct="1"/>
            <a:r>
              <a:rPr lang="ru-RU" smtClean="0"/>
              <a:t>Как найти хорошую идею</a:t>
            </a:r>
          </a:p>
        </p:txBody>
      </p:sp>
      <p:pic>
        <p:nvPicPr>
          <p:cNvPr id="57348" name="Picture 5"/>
          <p:cNvPicPr>
            <a:picLocks noChangeAspect="1" noChangeArrowheads="1"/>
          </p:cNvPicPr>
          <p:nvPr/>
        </p:nvPicPr>
        <p:blipFill>
          <a:blip r:embed="rId2"/>
          <a:srcRect/>
          <a:stretch>
            <a:fillRect/>
          </a:stretch>
        </p:blipFill>
        <p:spPr bwMode="auto">
          <a:xfrm>
            <a:off x="611188" y="1196975"/>
            <a:ext cx="7985125" cy="5059363"/>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Номер слайда 5"/>
          <p:cNvSpPr>
            <a:spLocks noGrp="1"/>
          </p:cNvSpPr>
          <p:nvPr>
            <p:ph type="sldNum" sz="quarter" idx="12"/>
          </p:nvPr>
        </p:nvSpPr>
        <p:spPr>
          <a:noFill/>
        </p:spPr>
        <p:txBody>
          <a:bodyPr/>
          <a:lstStyle/>
          <a:p>
            <a:fld id="{2394257C-BCBC-45A4-841A-663A3BFE25AC}" type="slidenum">
              <a:rPr lang="ru-RU" smtClean="0"/>
              <a:pPr/>
              <a:t>56</a:t>
            </a:fld>
            <a:endParaRPr lang="ru-RU" smtClean="0"/>
          </a:p>
        </p:txBody>
      </p:sp>
      <p:sp>
        <p:nvSpPr>
          <p:cNvPr id="64515" name="Rectangle 2"/>
          <p:cNvSpPr>
            <a:spLocks noGrp="1" noChangeArrowheads="1"/>
          </p:cNvSpPr>
          <p:nvPr>
            <p:ph type="title"/>
          </p:nvPr>
        </p:nvSpPr>
        <p:spPr/>
        <p:txBody>
          <a:bodyPr/>
          <a:lstStyle/>
          <a:p>
            <a:pPr eaLnBrk="1" hangingPunct="1"/>
            <a:r>
              <a:rPr lang="ru-RU" smtClean="0"/>
              <a:t>Синектика</a:t>
            </a:r>
          </a:p>
        </p:txBody>
      </p:sp>
      <p:sp>
        <p:nvSpPr>
          <p:cNvPr id="64516" name="Rectangle 3"/>
          <p:cNvSpPr>
            <a:spLocks noGrp="1" noChangeArrowheads="1"/>
          </p:cNvSpPr>
          <p:nvPr>
            <p:ph type="body" idx="1"/>
          </p:nvPr>
        </p:nvSpPr>
        <p:spPr/>
        <p:txBody>
          <a:bodyPr/>
          <a:lstStyle/>
          <a:p>
            <a:pPr eaLnBrk="1" hangingPunct="1"/>
            <a:r>
              <a:rPr lang="ru-RU" sz="2800" smtClean="0"/>
              <a:t>Мозговая атака с руководителем</a:t>
            </a:r>
          </a:p>
          <a:p>
            <a:pPr eaLnBrk="1" hangingPunct="1"/>
            <a:r>
              <a:rPr lang="ru-RU" sz="2800" smtClean="0"/>
              <a:t>Критика для развития и видоизменения высказанной идеи</a:t>
            </a:r>
          </a:p>
          <a:p>
            <a:pPr eaLnBrk="1" hangingPunct="1"/>
            <a:r>
              <a:rPr lang="ru-RU" sz="2800" smtClean="0"/>
              <a:t>Постоянство группы</a:t>
            </a:r>
          </a:p>
          <a:p>
            <a:pPr eaLnBrk="1" hangingPunct="1"/>
            <a:r>
              <a:rPr lang="ru-RU" sz="2800" smtClean="0"/>
              <a:t>Поиск и использование аналогий</a:t>
            </a:r>
          </a:p>
          <a:p>
            <a:pPr eaLnBrk="1" hangingPunct="1"/>
            <a:r>
              <a:rPr lang="ru-RU" sz="2800" smtClean="0"/>
              <a:t>Проектирование административного здания – пчелиный улей</a:t>
            </a:r>
          </a:p>
          <a:p>
            <a:pPr eaLnBrk="1" hangingPunct="1"/>
            <a:r>
              <a:rPr lang="en-US" sz="2800" smtClean="0"/>
              <a:t>NASA</a:t>
            </a:r>
            <a:r>
              <a:rPr lang="ru-RU" sz="2800" smtClean="0"/>
              <a:t> и сверление отверстий на орбитальной платформе (аналогия с пенопластом)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Номер слайда 5"/>
          <p:cNvSpPr>
            <a:spLocks noGrp="1"/>
          </p:cNvSpPr>
          <p:nvPr>
            <p:ph type="sldNum" sz="quarter" idx="12"/>
          </p:nvPr>
        </p:nvSpPr>
        <p:spPr>
          <a:noFill/>
        </p:spPr>
        <p:txBody>
          <a:bodyPr/>
          <a:lstStyle/>
          <a:p>
            <a:fld id="{670F9A48-D471-4EF7-93B7-AD6DF38A138E}" type="slidenum">
              <a:rPr lang="ru-RU" smtClean="0"/>
              <a:pPr/>
              <a:t>57</a:t>
            </a:fld>
            <a:endParaRPr lang="ru-RU" smtClean="0"/>
          </a:p>
        </p:txBody>
      </p:sp>
      <p:sp>
        <p:nvSpPr>
          <p:cNvPr id="65539" name="Rectangle 2"/>
          <p:cNvSpPr>
            <a:spLocks noGrp="1" noChangeArrowheads="1"/>
          </p:cNvSpPr>
          <p:nvPr>
            <p:ph type="title"/>
          </p:nvPr>
        </p:nvSpPr>
        <p:spPr>
          <a:xfrm>
            <a:off x="285750" y="214313"/>
            <a:ext cx="8229600" cy="1143000"/>
          </a:xfrm>
        </p:spPr>
        <p:txBody>
          <a:bodyPr>
            <a:normAutofit fontScale="90000"/>
          </a:bodyPr>
          <a:lstStyle/>
          <a:p>
            <a:r>
              <a:rPr lang="ru-RU" smtClean="0"/>
              <a:t>Методы фокальных объектов  (МФО)</a:t>
            </a:r>
          </a:p>
        </p:txBody>
      </p:sp>
      <p:sp>
        <p:nvSpPr>
          <p:cNvPr id="65540" name="Rectangle 3"/>
          <p:cNvSpPr>
            <a:spLocks noGrp="1" noChangeArrowheads="1"/>
          </p:cNvSpPr>
          <p:nvPr>
            <p:ph type="body" idx="1"/>
          </p:nvPr>
        </p:nvSpPr>
        <p:spPr>
          <a:xfrm>
            <a:off x="428625" y="1428750"/>
            <a:ext cx="8229600" cy="5143500"/>
          </a:xfrm>
        </p:spPr>
        <p:txBody>
          <a:bodyPr/>
          <a:lstStyle/>
          <a:p>
            <a:pPr marL="609600" indent="-609600" eaLnBrk="1" hangingPunct="1">
              <a:lnSpc>
                <a:spcPct val="80000"/>
              </a:lnSpc>
            </a:pPr>
            <a:r>
              <a:rPr lang="ru-RU" sz="2200" smtClean="0"/>
              <a:t>Из условий задачи выделить объект (прототип), подлежащий усовершенствованию (ФО),</a:t>
            </a:r>
            <a:br>
              <a:rPr lang="ru-RU" sz="2200" smtClean="0"/>
            </a:br>
            <a:r>
              <a:rPr lang="ru-RU" sz="2200" smtClean="0"/>
              <a:t>уточнить цель. Если проблема состоит в поиске новых свойств технического объекта,</a:t>
            </a:r>
            <a:br>
              <a:rPr lang="ru-RU" sz="2200" smtClean="0"/>
            </a:br>
            <a:r>
              <a:rPr lang="ru-RU" sz="2200" smtClean="0"/>
              <a:t>фокусом может быть его наименование (например, телевизор, карандаш и пр.).</a:t>
            </a:r>
          </a:p>
          <a:p>
            <a:pPr marL="609600" indent="-609600" eaLnBrk="1" hangingPunct="1">
              <a:lnSpc>
                <a:spcPct val="80000"/>
              </a:lnSpc>
            </a:pPr>
            <a:r>
              <a:rPr lang="ru-RU" sz="2200" smtClean="0"/>
              <a:t>Выбрать 3-4 случайных объекта (открыв наугад каталог, книгу, газету и т.п.). Рекомендуется</a:t>
            </a:r>
            <a:br>
              <a:rPr lang="ru-RU" sz="2200" smtClean="0"/>
            </a:br>
            <a:r>
              <a:rPr lang="ru-RU" sz="2200" smtClean="0"/>
              <a:t>использовать слова, не связанные напрямую с объектом проектирования (например,</a:t>
            </a:r>
            <a:br>
              <a:rPr lang="ru-RU" sz="2200" smtClean="0"/>
            </a:br>
            <a:r>
              <a:rPr lang="ru-RU" sz="2200" smtClean="0"/>
              <a:t>пластмасса, лампа, космос, волнение ит.п.).</a:t>
            </a:r>
          </a:p>
          <a:p>
            <a:pPr marL="609600" indent="-609600" eaLnBrk="1" hangingPunct="1">
              <a:lnSpc>
                <a:spcPct val="80000"/>
              </a:lnSpc>
            </a:pPr>
            <a:r>
              <a:rPr lang="ru-RU" sz="2200" smtClean="0"/>
              <a:t>Выписать для каждого из них несколько характерных признаков (свойств), в виде имён</a:t>
            </a:r>
            <a:br>
              <a:rPr lang="ru-RU" sz="2200" smtClean="0"/>
            </a:br>
            <a:r>
              <a:rPr lang="ru-RU" sz="2200" smtClean="0"/>
              <a:t>прилагательных (например, пластмасса - стареющая, лёгкая; лампа - ультрафиолетовая,</a:t>
            </a:r>
            <a:br>
              <a:rPr lang="ru-RU" sz="2200" smtClean="0"/>
            </a:br>
            <a:r>
              <a:rPr lang="ru-RU" sz="2200" smtClean="0"/>
              <a:t>люминесцентная; космос - безграничный, вечный). При этом рекомендуется использовать</a:t>
            </a:r>
            <a:br>
              <a:rPr lang="ru-RU" sz="2200" smtClean="0"/>
            </a:br>
            <a:r>
              <a:rPr lang="ru-RU" sz="2200" smtClean="0"/>
              <a:t>слова из разных областей: техника, поэзия, фантастика.</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Содержимое 2"/>
          <p:cNvSpPr>
            <a:spLocks noGrp="1"/>
          </p:cNvSpPr>
          <p:nvPr>
            <p:ph idx="1"/>
          </p:nvPr>
        </p:nvSpPr>
        <p:spPr>
          <a:xfrm>
            <a:off x="457200" y="0"/>
            <a:ext cx="8229600" cy="6126163"/>
          </a:xfrm>
        </p:spPr>
        <p:txBody>
          <a:bodyPr/>
          <a:lstStyle/>
          <a:p>
            <a:pPr marL="609600" indent="-609600">
              <a:lnSpc>
                <a:spcPct val="80000"/>
              </a:lnSpc>
            </a:pPr>
            <a:r>
              <a:rPr lang="ru-RU" sz="2800" smtClean="0"/>
              <a:t>Полученные признаки перенести на прототип (фокальный объект) - получить новые</a:t>
            </a:r>
            <a:br>
              <a:rPr lang="ru-RU" sz="2800" smtClean="0"/>
            </a:br>
            <a:r>
              <a:rPr lang="ru-RU" sz="2800" smtClean="0"/>
              <a:t>необычные характеристики объекта (например, стареющий телевизор, меняющий во времени</a:t>
            </a:r>
            <a:br>
              <a:rPr lang="ru-RU" sz="2800" smtClean="0"/>
            </a:br>
            <a:r>
              <a:rPr lang="ru-RU" sz="2800" smtClean="0"/>
              <a:t>цвет передачи; ультрафиолетовый телевизор - который облучает зрителей ультрафиолетовыми</a:t>
            </a:r>
            <a:br>
              <a:rPr lang="ru-RU" sz="2800" smtClean="0"/>
            </a:br>
            <a:r>
              <a:rPr lang="ru-RU" sz="2800" smtClean="0"/>
              <a:t>лучами).</a:t>
            </a:r>
          </a:p>
          <a:p>
            <a:pPr marL="609600" indent="-609600">
              <a:lnSpc>
                <a:spcPct val="80000"/>
              </a:lnSpc>
            </a:pPr>
            <a:r>
              <a:rPr lang="ru-RU" sz="2800" smtClean="0"/>
              <a:t>Новые сочетания развить путём свободных ассоциаций. Зафиксировать все интересные идеи.</a:t>
            </a:r>
          </a:p>
          <a:p>
            <a:pPr marL="609600" indent="-609600">
              <a:lnSpc>
                <a:spcPct val="80000"/>
              </a:lnSpc>
            </a:pPr>
            <a:r>
              <a:rPr lang="ru-RU" sz="2800" smtClean="0"/>
              <a:t>Оценить новые идеи и отобрать наиболее эффективные с точки зрения реализации.</a:t>
            </a:r>
            <a:br>
              <a:rPr lang="ru-RU" sz="2800" smtClean="0"/>
            </a:br>
            <a:r>
              <a:rPr lang="ru-RU" sz="2800" smtClean="0"/>
              <a:t>Сформулировать задачи на разработку новых модификаций объекта.</a:t>
            </a:r>
            <a:endParaRPr lang="ru-RU" sz="2800" i="1" smtClean="0"/>
          </a:p>
          <a:p>
            <a:pPr marL="609600" indent="-609600">
              <a:lnSpc>
                <a:spcPct val="80000"/>
              </a:lnSpc>
              <a:buFontTx/>
              <a:buNone/>
            </a:pPr>
            <a:r>
              <a:rPr lang="ru-RU" sz="2800" i="1" smtClean="0"/>
              <a:t> Результат. </a:t>
            </a:r>
            <a:r>
              <a:rPr lang="ru-RU" sz="2800" smtClean="0"/>
              <a:t>Списки идей и предложений по новым модификациям объекта.</a:t>
            </a:r>
            <a:endParaRPr lang="ru-RU" smtClean="0"/>
          </a:p>
        </p:txBody>
      </p:sp>
      <p:sp>
        <p:nvSpPr>
          <p:cNvPr id="66563" name="Номер слайда 3"/>
          <p:cNvSpPr>
            <a:spLocks noGrp="1"/>
          </p:cNvSpPr>
          <p:nvPr>
            <p:ph type="sldNum" sz="quarter" idx="12"/>
          </p:nvPr>
        </p:nvSpPr>
        <p:spPr>
          <a:noFill/>
        </p:spPr>
        <p:txBody>
          <a:bodyPr/>
          <a:lstStyle/>
          <a:p>
            <a:fld id="{BDAEEE16-F14A-4381-AA31-5BD0B4665604}" type="slidenum">
              <a:rPr lang="ru-RU" smtClean="0"/>
              <a:pPr/>
              <a:t>58</a:t>
            </a:fld>
            <a:endParaRPr lang="ru-RU"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Номер слайда 5"/>
          <p:cNvSpPr>
            <a:spLocks noGrp="1"/>
          </p:cNvSpPr>
          <p:nvPr>
            <p:ph type="sldNum" sz="quarter" idx="12"/>
          </p:nvPr>
        </p:nvSpPr>
        <p:spPr>
          <a:noFill/>
        </p:spPr>
        <p:txBody>
          <a:bodyPr/>
          <a:lstStyle/>
          <a:p>
            <a:fld id="{35A6E0A5-9D9F-4041-9D90-3170F77385C9}" type="slidenum">
              <a:rPr lang="ru-RU" smtClean="0"/>
              <a:pPr/>
              <a:t>59</a:t>
            </a:fld>
            <a:endParaRPr lang="ru-RU" smtClean="0"/>
          </a:p>
        </p:txBody>
      </p:sp>
      <p:sp>
        <p:nvSpPr>
          <p:cNvPr id="67587" name="Rectangle 3"/>
          <p:cNvSpPr>
            <a:spLocks noGrp="1" noChangeArrowheads="1"/>
          </p:cNvSpPr>
          <p:nvPr>
            <p:ph type="body" idx="1"/>
          </p:nvPr>
        </p:nvSpPr>
        <p:spPr>
          <a:xfrm>
            <a:off x="457200" y="785813"/>
            <a:ext cx="8229600" cy="5340350"/>
          </a:xfrm>
        </p:spPr>
        <p:txBody>
          <a:bodyPr>
            <a:normAutofit lnSpcReduction="10000"/>
          </a:bodyPr>
          <a:lstStyle/>
          <a:p>
            <a:pPr eaLnBrk="1" hangingPunct="1">
              <a:lnSpc>
                <a:spcPct val="80000"/>
              </a:lnSpc>
              <a:buFontTx/>
              <a:buNone/>
            </a:pPr>
            <a:r>
              <a:rPr lang="ru-RU" sz="2800" i="1" smtClean="0"/>
              <a:t>		</a:t>
            </a:r>
            <a:endParaRPr lang="en-US" sz="2800" smtClean="0"/>
          </a:p>
          <a:p>
            <a:pPr eaLnBrk="1" hangingPunct="1">
              <a:lnSpc>
                <a:spcPct val="80000"/>
              </a:lnSpc>
              <a:buFontTx/>
              <a:buNone/>
            </a:pPr>
            <a:r>
              <a:rPr lang="ru-RU" sz="2800" smtClean="0"/>
              <a:t>	</a:t>
            </a:r>
            <a:r>
              <a:rPr lang="en-US" sz="2800" smtClean="0"/>
              <a:t> </a:t>
            </a:r>
            <a:r>
              <a:rPr lang="ru-RU" i="1" smtClean="0"/>
              <a:t>Совершенствуемый объект.  </a:t>
            </a:r>
          </a:p>
          <a:p>
            <a:pPr eaLnBrk="1" hangingPunct="1">
              <a:lnSpc>
                <a:spcPct val="80000"/>
              </a:lnSpc>
              <a:buFontTx/>
              <a:buNone/>
            </a:pPr>
            <a:r>
              <a:rPr lang="ru-RU" i="1" smtClean="0"/>
              <a:t>		 </a:t>
            </a:r>
            <a:r>
              <a:rPr lang="ru-RU" smtClean="0"/>
              <a:t>Фонарик. </a:t>
            </a:r>
          </a:p>
          <a:p>
            <a:pPr eaLnBrk="1" hangingPunct="1">
              <a:lnSpc>
                <a:spcPct val="80000"/>
              </a:lnSpc>
              <a:buFontTx/>
              <a:buNone/>
            </a:pPr>
            <a:r>
              <a:rPr lang="ru-RU" smtClean="0"/>
              <a:t>	</a:t>
            </a:r>
            <a:r>
              <a:rPr lang="ru-RU" i="1" smtClean="0"/>
              <a:t>Случайные объекты. </a:t>
            </a:r>
          </a:p>
          <a:p>
            <a:pPr eaLnBrk="1" hangingPunct="1">
              <a:lnSpc>
                <a:spcPct val="80000"/>
              </a:lnSpc>
              <a:buFontTx/>
              <a:buNone/>
            </a:pPr>
            <a:r>
              <a:rPr lang="ru-RU" smtClean="0"/>
              <a:t>		Очки, валенок, парашют.</a:t>
            </a:r>
            <a:endParaRPr lang="ru-RU" i="1" smtClean="0"/>
          </a:p>
          <a:p>
            <a:pPr eaLnBrk="1" hangingPunct="1">
              <a:lnSpc>
                <a:spcPct val="80000"/>
              </a:lnSpc>
              <a:buFontTx/>
              <a:buNone/>
            </a:pPr>
            <a:r>
              <a:rPr lang="ru-RU" i="1" smtClean="0"/>
              <a:t>	Характерные свойства или признаки случайных объектов</a:t>
            </a:r>
            <a:endParaRPr lang="ru-RU" smtClean="0"/>
          </a:p>
          <a:p>
            <a:pPr eaLnBrk="1" hangingPunct="1">
              <a:lnSpc>
                <a:spcPct val="80000"/>
              </a:lnSpc>
            </a:pPr>
            <a:r>
              <a:rPr lang="ru-RU" smtClean="0"/>
              <a:t>Очки: солнечные, защитные, модные.</a:t>
            </a:r>
          </a:p>
          <a:p>
            <a:pPr eaLnBrk="1" hangingPunct="1">
              <a:lnSpc>
                <a:spcPct val="80000"/>
              </a:lnSpc>
            </a:pPr>
            <a:r>
              <a:rPr lang="ru-RU" smtClean="0"/>
              <a:t>Валенки: тёплые, мягкие, деревенские.</a:t>
            </a:r>
          </a:p>
          <a:p>
            <a:pPr eaLnBrk="1" hangingPunct="1">
              <a:lnSpc>
                <a:spcPct val="80000"/>
              </a:lnSpc>
            </a:pPr>
            <a:r>
              <a:rPr lang="ru-RU" smtClean="0"/>
              <a:t>Парашют: раскрывающийся, цветной, надёжный.</a:t>
            </a:r>
            <a:br>
              <a:rPr lang="ru-RU" smtClean="0"/>
            </a:br>
            <a:r>
              <a:rPr lang="ru-RU" sz="2800" smtClean="0"/>
              <a:t/>
            </a:r>
            <a:br>
              <a:rPr lang="ru-RU" sz="2800" smtClean="0"/>
            </a:br>
            <a:endParaRPr lang="ru-RU" sz="2800" smtClean="0"/>
          </a:p>
        </p:txBody>
      </p:sp>
      <p:sp>
        <p:nvSpPr>
          <p:cNvPr id="67588" name="Прямоугольник 3"/>
          <p:cNvSpPr>
            <a:spLocks noChangeArrowheads="1"/>
          </p:cNvSpPr>
          <p:nvPr/>
        </p:nvSpPr>
        <p:spPr bwMode="auto">
          <a:xfrm>
            <a:off x="714375" y="285750"/>
            <a:ext cx="7786688" cy="769938"/>
          </a:xfrm>
          <a:prstGeom prst="rect">
            <a:avLst/>
          </a:prstGeom>
          <a:noFill/>
          <a:ln w="9525">
            <a:noFill/>
            <a:miter lim="800000"/>
            <a:headEnd/>
            <a:tailEnd/>
          </a:ln>
        </p:spPr>
        <p:txBody>
          <a:bodyPr>
            <a:spAutoFit/>
          </a:bodyPr>
          <a:lstStyle/>
          <a:p>
            <a:r>
              <a:rPr lang="ru-RU" sz="4400" b="1"/>
              <a:t>Пример применения МФО .</a:t>
            </a:r>
            <a:endParaRPr lang="ru-RU" sz="4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7. Когда лучшее время для старта</a:t>
            </a:r>
            <a:endParaRPr lang="ru-RU" dirty="0"/>
          </a:p>
        </p:txBody>
      </p:sp>
      <p:sp>
        <p:nvSpPr>
          <p:cNvPr id="3" name="Содержимое 2"/>
          <p:cNvSpPr>
            <a:spLocks noGrp="1"/>
          </p:cNvSpPr>
          <p:nvPr>
            <p:ph idx="1"/>
          </p:nvPr>
        </p:nvSpPr>
        <p:spPr>
          <a:xfrm>
            <a:off x="500034" y="2143116"/>
            <a:ext cx="8229600" cy="1757362"/>
          </a:xfrm>
        </p:spPr>
        <p:txBody>
          <a:bodyPr/>
          <a:lstStyle/>
          <a:p>
            <a:pPr marL="0" indent="0" algn="just">
              <a:buNone/>
            </a:pPr>
            <a:r>
              <a:rPr lang="ru-RU" dirty="0" smtClean="0"/>
              <a:t>Лучшее время начинать творческую работу было десять лет назад. Посмотрите на часы. </a:t>
            </a:r>
          </a:p>
          <a:p>
            <a:pPr>
              <a:buNone/>
            </a:pPr>
            <a:endParaRPr lang="ru-RU" dirty="0" smtClean="0"/>
          </a:p>
          <a:p>
            <a:endParaRPr lang="ru-RU"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Номер слайда 5"/>
          <p:cNvSpPr>
            <a:spLocks noGrp="1"/>
          </p:cNvSpPr>
          <p:nvPr>
            <p:ph type="sldNum" sz="quarter" idx="12"/>
          </p:nvPr>
        </p:nvSpPr>
        <p:spPr>
          <a:noFill/>
        </p:spPr>
        <p:txBody>
          <a:bodyPr/>
          <a:lstStyle/>
          <a:p>
            <a:fld id="{924E620B-152B-42E1-80EB-5444794BBD8F}" type="slidenum">
              <a:rPr lang="ru-RU" smtClean="0"/>
              <a:pPr/>
              <a:t>60</a:t>
            </a:fld>
            <a:endParaRPr lang="ru-RU" smtClean="0"/>
          </a:p>
        </p:txBody>
      </p:sp>
      <p:sp>
        <p:nvSpPr>
          <p:cNvPr id="68611" name="Rectangle 3"/>
          <p:cNvSpPr>
            <a:spLocks noGrp="1" noChangeArrowheads="1"/>
          </p:cNvSpPr>
          <p:nvPr>
            <p:ph type="body" idx="1"/>
          </p:nvPr>
        </p:nvSpPr>
        <p:spPr>
          <a:xfrm>
            <a:off x="457200" y="476250"/>
            <a:ext cx="8229600" cy="5649913"/>
          </a:xfrm>
        </p:spPr>
        <p:txBody>
          <a:bodyPr>
            <a:normAutofit lnSpcReduction="10000"/>
          </a:bodyPr>
          <a:lstStyle/>
          <a:p>
            <a:pPr marL="609600" indent="-609600" eaLnBrk="1" hangingPunct="1">
              <a:lnSpc>
                <a:spcPct val="80000"/>
              </a:lnSpc>
              <a:buFontTx/>
              <a:buNone/>
            </a:pPr>
            <a:r>
              <a:rPr lang="ru-RU" sz="2400" i="1" smtClean="0"/>
              <a:t>				</a:t>
            </a:r>
            <a:r>
              <a:rPr lang="ru-RU" sz="2600" i="1" smtClean="0"/>
              <a:t>Новые сочетания</a:t>
            </a:r>
            <a:endParaRPr lang="ru-RU" sz="2600" smtClean="0"/>
          </a:p>
          <a:p>
            <a:pPr marL="609600" indent="-609600" eaLnBrk="1" hangingPunct="1">
              <a:lnSpc>
                <a:spcPct val="80000"/>
              </a:lnSpc>
            </a:pPr>
            <a:r>
              <a:rPr lang="ru-RU" sz="2600" smtClean="0"/>
              <a:t>Фонарик солнечный, фонарик защитный, фонарик модный.</a:t>
            </a:r>
          </a:p>
          <a:p>
            <a:pPr marL="609600" indent="-609600" eaLnBrk="1" hangingPunct="1">
              <a:lnSpc>
                <a:spcPct val="80000"/>
              </a:lnSpc>
            </a:pPr>
            <a:r>
              <a:rPr lang="ru-RU" sz="2600" smtClean="0"/>
              <a:t>Фонарик тёплый, фонарик мягкий, фонарик деревенский.</a:t>
            </a:r>
          </a:p>
          <a:p>
            <a:pPr marL="609600" indent="-609600" eaLnBrk="1" hangingPunct="1">
              <a:lnSpc>
                <a:spcPct val="80000"/>
              </a:lnSpc>
            </a:pPr>
            <a:r>
              <a:rPr lang="ru-RU" sz="2600" smtClean="0"/>
              <a:t>Фонарик раскрывающийся, фонарик цветной, фонарик надёжный.</a:t>
            </a:r>
            <a:endParaRPr lang="ru-RU" sz="2600" i="1" smtClean="0"/>
          </a:p>
          <a:p>
            <a:pPr marL="609600" indent="-609600" eaLnBrk="1" hangingPunct="1">
              <a:lnSpc>
                <a:spcPct val="80000"/>
              </a:lnSpc>
              <a:buFontTx/>
              <a:buNone/>
            </a:pPr>
            <a:r>
              <a:rPr lang="ru-RU" sz="2600" i="1" smtClean="0"/>
              <a:t>				Новые идеи</a:t>
            </a:r>
            <a:endParaRPr lang="ru-RU" sz="2600" smtClean="0"/>
          </a:p>
          <a:p>
            <a:pPr marL="609600" indent="-609600" eaLnBrk="1" hangingPunct="1">
              <a:lnSpc>
                <a:spcPct val="80000"/>
              </a:lnSpc>
            </a:pPr>
            <a:r>
              <a:rPr lang="ru-RU" sz="2600" smtClean="0"/>
              <a:t>Фонарик с подзарядкой от солнечного света, фонарик с электрошоком, фонарик в виде</a:t>
            </a:r>
            <a:br>
              <a:rPr lang="ru-RU" sz="2600" smtClean="0"/>
            </a:br>
            <a:r>
              <a:rPr lang="ru-RU" sz="2600" smtClean="0"/>
              <a:t>украшения.</a:t>
            </a:r>
          </a:p>
          <a:p>
            <a:pPr marL="609600" indent="-609600" eaLnBrk="1" hangingPunct="1">
              <a:lnSpc>
                <a:spcPct val="80000"/>
              </a:lnSpc>
            </a:pPr>
            <a:r>
              <a:rPr lang="ru-RU" sz="2600" smtClean="0"/>
              <a:t>Фонарик, способный обогреть, фонарик в виде мягкой игрушки, фонарик - мячик для</a:t>
            </a:r>
            <a:br>
              <a:rPr lang="ru-RU" sz="2600" smtClean="0"/>
            </a:br>
            <a:r>
              <a:rPr lang="ru-RU" sz="2600" smtClean="0"/>
              <a:t>домашних животных.</a:t>
            </a:r>
          </a:p>
          <a:p>
            <a:pPr marL="609600" indent="-609600" eaLnBrk="1" hangingPunct="1">
              <a:lnSpc>
                <a:spcPct val="80000"/>
              </a:lnSpc>
            </a:pPr>
            <a:r>
              <a:rPr lang="ru-RU" sz="2600" smtClean="0"/>
              <a:t>Фонарик складной, фонарик с цветными фильтрами, фонарик ударопрочный</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Номер слайда 5"/>
          <p:cNvSpPr>
            <a:spLocks noGrp="1"/>
          </p:cNvSpPr>
          <p:nvPr>
            <p:ph type="sldNum" sz="quarter" idx="12"/>
          </p:nvPr>
        </p:nvSpPr>
        <p:spPr>
          <a:noFill/>
        </p:spPr>
        <p:txBody>
          <a:bodyPr/>
          <a:lstStyle/>
          <a:p>
            <a:fld id="{12E6ECA3-88F2-41BB-8C49-917E27C6B375}" type="slidenum">
              <a:rPr lang="ru-RU" smtClean="0"/>
              <a:pPr/>
              <a:t>61</a:t>
            </a:fld>
            <a:endParaRPr lang="ru-RU" smtClean="0"/>
          </a:p>
        </p:txBody>
      </p:sp>
      <p:sp>
        <p:nvSpPr>
          <p:cNvPr id="69635" name="Rectangle 2"/>
          <p:cNvSpPr>
            <a:spLocks noGrp="1" noChangeArrowheads="1"/>
          </p:cNvSpPr>
          <p:nvPr>
            <p:ph type="title"/>
          </p:nvPr>
        </p:nvSpPr>
        <p:spPr/>
        <p:txBody>
          <a:bodyPr/>
          <a:lstStyle/>
          <a:p>
            <a:pPr eaLnBrk="1" hangingPunct="1"/>
            <a:r>
              <a:rPr lang="ru-RU" smtClean="0"/>
              <a:t>Достоинства</a:t>
            </a:r>
          </a:p>
        </p:txBody>
      </p:sp>
      <p:sp>
        <p:nvSpPr>
          <p:cNvPr id="69636" name="Rectangle 3"/>
          <p:cNvSpPr>
            <a:spLocks noGrp="1" noChangeArrowheads="1"/>
          </p:cNvSpPr>
          <p:nvPr>
            <p:ph type="body" idx="1"/>
          </p:nvPr>
        </p:nvSpPr>
        <p:spPr>
          <a:xfrm>
            <a:off x="457200" y="1600200"/>
            <a:ext cx="8229600" cy="1181100"/>
          </a:xfrm>
        </p:spPr>
        <p:txBody>
          <a:bodyPr>
            <a:normAutofit fontScale="70000" lnSpcReduction="20000"/>
          </a:bodyPr>
          <a:lstStyle/>
          <a:p>
            <a:pPr eaLnBrk="1" hangingPunct="1">
              <a:lnSpc>
                <a:spcPct val="80000"/>
              </a:lnSpc>
            </a:pPr>
            <a:r>
              <a:rPr lang="ru-RU" sz="2400" smtClean="0"/>
              <a:t>Простота освоения и неограниченные возможности поиска новых подходов к проблеме.</a:t>
            </a:r>
          </a:p>
          <a:p>
            <a:pPr eaLnBrk="1" hangingPunct="1">
              <a:lnSpc>
                <a:spcPct val="80000"/>
              </a:lnSpc>
            </a:pPr>
            <a:r>
              <a:rPr lang="ru-RU" sz="2400" smtClean="0"/>
              <a:t>Нешаблонность выдвигаемых идей.</a:t>
            </a:r>
          </a:p>
          <a:p>
            <a:pPr eaLnBrk="1" hangingPunct="1">
              <a:lnSpc>
                <a:spcPct val="80000"/>
              </a:lnSpc>
            </a:pPr>
            <a:r>
              <a:rPr lang="ru-RU" sz="2400" smtClean="0"/>
              <a:t>Универсальность метода.</a:t>
            </a:r>
            <a:br>
              <a:rPr lang="ru-RU" sz="2400" smtClean="0"/>
            </a:br>
            <a:r>
              <a:rPr lang="ru-RU" sz="2400" smtClean="0"/>
              <a:t/>
            </a:r>
            <a:br>
              <a:rPr lang="ru-RU" sz="2400" smtClean="0"/>
            </a:br>
            <a:endParaRPr lang="ru-RU" sz="2400" smtClean="0"/>
          </a:p>
        </p:txBody>
      </p:sp>
      <p:sp>
        <p:nvSpPr>
          <p:cNvPr id="69637" name="Rectangle 4"/>
          <p:cNvSpPr>
            <a:spLocks noChangeArrowheads="1"/>
          </p:cNvSpPr>
          <p:nvPr/>
        </p:nvSpPr>
        <p:spPr bwMode="auto">
          <a:xfrm>
            <a:off x="395288" y="3068638"/>
            <a:ext cx="8229600" cy="1143000"/>
          </a:xfrm>
          <a:prstGeom prst="rect">
            <a:avLst/>
          </a:prstGeom>
          <a:noFill/>
          <a:ln w="9525">
            <a:noFill/>
            <a:miter lim="800000"/>
            <a:headEnd/>
            <a:tailEnd/>
          </a:ln>
        </p:spPr>
        <p:txBody>
          <a:bodyPr anchor="ctr"/>
          <a:lstStyle/>
          <a:p>
            <a:pPr algn="ctr"/>
            <a:r>
              <a:rPr lang="ru-RU" sz="4400">
                <a:solidFill>
                  <a:schemeClr val="tx2"/>
                </a:solidFill>
              </a:rPr>
              <a:t>Недостатки</a:t>
            </a:r>
          </a:p>
        </p:txBody>
      </p:sp>
      <p:sp>
        <p:nvSpPr>
          <p:cNvPr id="69638" name="Rectangle 5"/>
          <p:cNvSpPr>
            <a:spLocks noChangeArrowheads="1"/>
          </p:cNvSpPr>
          <p:nvPr/>
        </p:nvSpPr>
        <p:spPr bwMode="auto">
          <a:xfrm>
            <a:off x="468313" y="4221163"/>
            <a:ext cx="8229600" cy="1181100"/>
          </a:xfrm>
          <a:prstGeom prst="rect">
            <a:avLst/>
          </a:prstGeom>
          <a:noFill/>
          <a:ln w="9525">
            <a:noFill/>
            <a:miter lim="800000"/>
            <a:headEnd/>
            <a:tailEnd/>
          </a:ln>
        </p:spPr>
        <p:txBody>
          <a:bodyPr/>
          <a:lstStyle/>
          <a:p>
            <a:pPr marL="342900" indent="-342900">
              <a:spcBef>
                <a:spcPct val="20000"/>
              </a:spcBef>
              <a:buFontTx/>
              <a:buChar char="•"/>
            </a:pPr>
            <a:r>
              <a:rPr lang="ru-RU" sz="2400"/>
              <a:t>Непригодность при решении сложных задач.</a:t>
            </a:r>
          </a:p>
          <a:p>
            <a:pPr marL="342900" indent="-342900">
              <a:spcBef>
                <a:spcPct val="20000"/>
              </a:spcBef>
              <a:buFontTx/>
              <a:buChar char="•"/>
            </a:pPr>
            <a:r>
              <a:rPr lang="ru-RU" sz="2400"/>
              <a:t>МФО и все его разновидности дают только простые сочетания.</a:t>
            </a:r>
          </a:p>
          <a:p>
            <a:pPr marL="342900" indent="-342900">
              <a:spcBef>
                <a:spcPct val="20000"/>
              </a:spcBef>
              <a:buFontTx/>
              <a:buChar char="•"/>
            </a:pPr>
            <a:r>
              <a:rPr lang="ru-RU" sz="2400"/>
              <a:t>Отсутствие правил отбора и внутренних критериев оценки полученных идей.</a:t>
            </a:r>
            <a:br>
              <a:rPr lang="ru-RU" sz="2400"/>
            </a:br>
            <a:endParaRPr lang="ru-RU" sz="24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Номер слайда 5"/>
          <p:cNvSpPr>
            <a:spLocks noGrp="1"/>
          </p:cNvSpPr>
          <p:nvPr>
            <p:ph type="sldNum" sz="quarter" idx="12"/>
          </p:nvPr>
        </p:nvSpPr>
        <p:spPr>
          <a:noFill/>
        </p:spPr>
        <p:txBody>
          <a:bodyPr/>
          <a:lstStyle/>
          <a:p>
            <a:fld id="{77649EFD-8192-4004-A816-71659AAE741A}" type="slidenum">
              <a:rPr lang="ru-RU" smtClean="0"/>
              <a:pPr/>
              <a:t>62</a:t>
            </a:fld>
            <a:endParaRPr lang="ru-RU" smtClean="0"/>
          </a:p>
        </p:txBody>
      </p:sp>
      <p:pic>
        <p:nvPicPr>
          <p:cNvPr id="76803" name="Picture 4" descr="10001"/>
          <p:cNvPicPr>
            <a:picLocks noChangeAspect="1" noChangeArrowheads="1"/>
          </p:cNvPicPr>
          <p:nvPr/>
        </p:nvPicPr>
        <p:blipFill>
          <a:blip r:embed="rId2"/>
          <a:srcRect/>
          <a:stretch>
            <a:fillRect/>
          </a:stretch>
        </p:blipFill>
        <p:spPr bwMode="auto">
          <a:xfrm>
            <a:off x="323850" y="1052513"/>
            <a:ext cx="8496300" cy="4357687"/>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Номер слайда 5"/>
          <p:cNvSpPr>
            <a:spLocks noGrp="1"/>
          </p:cNvSpPr>
          <p:nvPr>
            <p:ph type="sldNum" sz="quarter" idx="12"/>
          </p:nvPr>
        </p:nvSpPr>
        <p:spPr>
          <a:noFill/>
        </p:spPr>
        <p:txBody>
          <a:bodyPr/>
          <a:lstStyle/>
          <a:p>
            <a:fld id="{BA11E82B-2EB1-45A5-BF05-3AD2B4C66EFB}" type="slidenum">
              <a:rPr lang="ru-RU" smtClean="0"/>
              <a:pPr/>
              <a:t>63</a:t>
            </a:fld>
            <a:endParaRPr lang="ru-RU" smtClean="0"/>
          </a:p>
        </p:txBody>
      </p:sp>
      <p:pic>
        <p:nvPicPr>
          <p:cNvPr id="77827" name="Picture 4" descr="10002"/>
          <p:cNvPicPr>
            <a:picLocks noChangeAspect="1" noChangeArrowheads="1"/>
          </p:cNvPicPr>
          <p:nvPr/>
        </p:nvPicPr>
        <p:blipFill>
          <a:blip r:embed="rId2"/>
          <a:srcRect/>
          <a:stretch>
            <a:fillRect/>
          </a:stretch>
        </p:blipFill>
        <p:spPr bwMode="auto">
          <a:xfrm>
            <a:off x="250825" y="1052513"/>
            <a:ext cx="8713788" cy="4551362"/>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Номер слайда 5"/>
          <p:cNvSpPr>
            <a:spLocks noGrp="1"/>
          </p:cNvSpPr>
          <p:nvPr>
            <p:ph type="sldNum" sz="quarter" idx="12"/>
          </p:nvPr>
        </p:nvSpPr>
        <p:spPr>
          <a:noFill/>
        </p:spPr>
        <p:txBody>
          <a:bodyPr/>
          <a:lstStyle/>
          <a:p>
            <a:fld id="{3BD8984B-DCD1-4EA9-B350-D95152E9F7B2}" type="slidenum">
              <a:rPr lang="ru-RU" smtClean="0"/>
              <a:pPr/>
              <a:t>64</a:t>
            </a:fld>
            <a:endParaRPr lang="ru-RU" smtClean="0"/>
          </a:p>
        </p:txBody>
      </p:sp>
      <p:sp>
        <p:nvSpPr>
          <p:cNvPr id="63490" name="Rectangle 2"/>
          <p:cNvSpPr>
            <a:spLocks noGrp="1" noChangeArrowheads="1"/>
          </p:cNvSpPr>
          <p:nvPr>
            <p:ph type="title"/>
          </p:nvPr>
        </p:nvSpPr>
        <p:spPr/>
        <p:txBody>
          <a:bodyPr/>
          <a:lstStyle/>
          <a:p>
            <a:pPr eaLnBrk="1" hangingPunct="1">
              <a:defRPr/>
            </a:pPr>
            <a:r>
              <a:rPr lang="ru-RU" sz="3200" b="1" dirty="0" smtClean="0">
                <a:solidFill>
                  <a:srgbClr val="333399"/>
                </a:solidFill>
                <a:effectLst>
                  <a:outerShdw blurRad="38100" dist="38100" dir="2700000" algn="tl">
                    <a:srgbClr val="C0C0C0"/>
                  </a:outerShdw>
                </a:effectLst>
              </a:rPr>
              <a:t>МЕТОДЫ  ЛОГИЧЕСКОГО  ПОИСКА</a:t>
            </a:r>
            <a:r>
              <a:rPr lang="ru-RU" sz="3200" dirty="0" smtClean="0">
                <a:solidFill>
                  <a:schemeClr val="tx1"/>
                </a:solidFill>
              </a:rPr>
              <a:t/>
            </a:r>
            <a:br>
              <a:rPr lang="ru-RU" sz="3200" dirty="0" smtClean="0">
                <a:solidFill>
                  <a:schemeClr val="tx1"/>
                </a:solidFill>
              </a:rPr>
            </a:br>
            <a:endParaRPr lang="ru-RU" sz="3200" dirty="0" smtClean="0">
              <a:solidFill>
                <a:schemeClr val="tx1"/>
              </a:solidFill>
            </a:endParaRPr>
          </a:p>
        </p:txBody>
      </p:sp>
      <p:sp>
        <p:nvSpPr>
          <p:cNvPr id="63491" name="Rectangle 3"/>
          <p:cNvSpPr>
            <a:spLocks noGrp="1" noChangeArrowheads="1"/>
          </p:cNvSpPr>
          <p:nvPr>
            <p:ph type="body" idx="1"/>
          </p:nvPr>
        </p:nvSpPr>
        <p:spPr>
          <a:xfrm>
            <a:off x="457200" y="1000125"/>
            <a:ext cx="8229600" cy="5572125"/>
          </a:xfrm>
        </p:spPr>
        <p:txBody>
          <a:bodyPr/>
          <a:lstStyle/>
          <a:p>
            <a:pPr algn="ctr" eaLnBrk="1" hangingPunct="1">
              <a:lnSpc>
                <a:spcPct val="80000"/>
              </a:lnSpc>
              <a:buFontTx/>
              <a:buNone/>
              <a:defRPr/>
            </a:pPr>
            <a:r>
              <a:rPr lang="ru-RU" sz="2400" b="1" dirty="0" smtClean="0">
                <a:solidFill>
                  <a:srgbClr val="003399"/>
                </a:solidFill>
                <a:effectLst>
                  <a:outerShdw blurRad="38100" dist="38100" dir="2700000" algn="tl">
                    <a:srgbClr val="C0C0C0"/>
                  </a:outerShdw>
                </a:effectLst>
              </a:rPr>
              <a:t>Метод </a:t>
            </a:r>
            <a:r>
              <a:rPr lang="ru-RU" sz="2400" b="1" dirty="0" err="1" smtClean="0">
                <a:solidFill>
                  <a:srgbClr val="003399"/>
                </a:solidFill>
                <a:effectLst>
                  <a:outerShdw blurRad="38100" dist="38100" dir="2700000" algn="tl">
                    <a:srgbClr val="C0C0C0"/>
                  </a:outerShdw>
                </a:effectLst>
              </a:rPr>
              <a:t>Бартини</a:t>
            </a:r>
            <a:r>
              <a:rPr lang="ru-RU" sz="2400" b="1" dirty="0" smtClean="0">
                <a:solidFill>
                  <a:srgbClr val="003399"/>
                </a:solidFill>
                <a:effectLst>
                  <a:outerShdw blurRad="38100" dist="38100" dir="2700000" algn="tl">
                    <a:srgbClr val="C0C0C0"/>
                  </a:outerShdw>
                </a:effectLst>
              </a:rPr>
              <a:t> </a:t>
            </a:r>
          </a:p>
          <a:p>
            <a:pPr eaLnBrk="1" hangingPunct="1">
              <a:lnSpc>
                <a:spcPct val="80000"/>
              </a:lnSpc>
              <a:defRPr/>
            </a:pPr>
            <a:endParaRPr lang="ru-RU" sz="2400" b="1" dirty="0" smtClean="0">
              <a:solidFill>
                <a:srgbClr val="003399"/>
              </a:solidFill>
              <a:effectLst>
                <a:outerShdw blurRad="38100" dist="38100" dir="2700000" algn="tl">
                  <a:srgbClr val="C0C0C0"/>
                </a:outerShdw>
              </a:effectLst>
            </a:endParaRPr>
          </a:p>
          <a:p>
            <a:pPr eaLnBrk="1" hangingPunct="1">
              <a:lnSpc>
                <a:spcPct val="80000"/>
              </a:lnSpc>
              <a:buFontTx/>
              <a:buNone/>
              <a:defRPr/>
            </a:pPr>
            <a:r>
              <a:rPr lang="en-US" sz="2400" dirty="0" smtClean="0">
                <a:solidFill>
                  <a:srgbClr val="003399"/>
                </a:solidFill>
                <a:effectLst>
                  <a:outerShdw blurRad="38100" dist="38100" dir="2700000" algn="tl">
                    <a:srgbClr val="C0C0C0"/>
                  </a:outerShdw>
                </a:effectLst>
              </a:rPr>
              <a:t>	</a:t>
            </a:r>
            <a:r>
              <a:rPr lang="ru-RU" sz="2400" dirty="0" smtClean="0">
                <a:solidFill>
                  <a:srgbClr val="003399"/>
                </a:solidFill>
                <a:effectLst>
                  <a:outerShdw blurRad="38100" dist="38100" dir="2700000" algn="tl">
                    <a:srgbClr val="C0C0C0"/>
                  </a:outerShdw>
                </a:effectLst>
              </a:rPr>
              <a:t>	В 30-е годы советский авиаконструктор Р.Л. </a:t>
            </a:r>
            <a:r>
              <a:rPr lang="ru-RU" sz="2400" dirty="0" err="1" smtClean="0">
                <a:solidFill>
                  <a:srgbClr val="003399"/>
                </a:solidFill>
                <a:effectLst>
                  <a:outerShdw blurRad="38100" dist="38100" dir="2700000" algn="tl">
                    <a:srgbClr val="C0C0C0"/>
                  </a:outerShdw>
                </a:effectLst>
              </a:rPr>
              <a:t>Бартини</a:t>
            </a:r>
            <a:r>
              <a:rPr lang="ru-RU" sz="2400" dirty="0" smtClean="0">
                <a:solidFill>
                  <a:srgbClr val="003399"/>
                </a:solidFill>
                <a:effectLst>
                  <a:outerShdw blurRad="38100" dist="38100" dir="2700000" algn="tl">
                    <a:srgbClr val="C0C0C0"/>
                  </a:outerShdw>
                </a:effectLst>
              </a:rPr>
              <a:t> разработал метод, ставший логически предшественником широко распространенных сейчас алгоритмических методов. Базовыми понятиями метода явились понятия функциональной модели разрабатываемой технической системы и диалектического разрешения противоречий. </a:t>
            </a:r>
          </a:p>
          <a:p>
            <a:pPr eaLnBrk="1" hangingPunct="1">
              <a:lnSpc>
                <a:spcPct val="80000"/>
              </a:lnSpc>
              <a:buFontTx/>
              <a:buNone/>
              <a:defRPr/>
            </a:pPr>
            <a:r>
              <a:rPr lang="en-US" sz="2400" dirty="0" smtClean="0">
                <a:solidFill>
                  <a:srgbClr val="003399"/>
                </a:solidFill>
                <a:effectLst>
                  <a:outerShdw blurRad="38100" dist="38100" dir="2700000" algn="tl">
                    <a:srgbClr val="C0C0C0"/>
                  </a:outerShdw>
                </a:effectLst>
              </a:rPr>
              <a:t>	</a:t>
            </a:r>
            <a:r>
              <a:rPr lang="ru-RU" sz="2400" dirty="0" smtClean="0">
                <a:solidFill>
                  <a:srgbClr val="003399"/>
                </a:solidFill>
                <a:effectLst>
                  <a:outerShdw blurRad="38100" dist="38100" dir="2700000" algn="tl">
                    <a:srgbClr val="C0C0C0"/>
                  </a:outerShdw>
                </a:effectLst>
              </a:rPr>
              <a:t>	Р.Л. </a:t>
            </a:r>
            <a:r>
              <a:rPr lang="ru-RU" sz="2400" dirty="0" err="1" smtClean="0">
                <a:solidFill>
                  <a:srgbClr val="003399"/>
                </a:solidFill>
                <a:effectLst>
                  <a:outerShdw blurRad="38100" dist="38100" dir="2700000" algn="tl">
                    <a:srgbClr val="C0C0C0"/>
                  </a:outerShdw>
                </a:effectLst>
              </a:rPr>
              <a:t>Бартини</a:t>
            </a:r>
            <a:r>
              <a:rPr lang="ru-RU" sz="2400" dirty="0" smtClean="0">
                <a:solidFill>
                  <a:srgbClr val="003399"/>
                </a:solidFill>
                <a:effectLst>
                  <a:outerShdw blurRad="38100" dist="38100" dir="2700000" algn="tl">
                    <a:srgbClr val="C0C0C0"/>
                  </a:outerShdw>
                </a:effectLst>
              </a:rPr>
              <a:t> рекомендовал начинать процесс проектирования с мысленного представления себе, что же требуется при отсутствии ограничений по конструкторским материалам и энергии. Снятие ограничений, по разъяснению </a:t>
            </a:r>
            <a:r>
              <a:rPr lang="ru-RU" sz="2400" dirty="0" err="1" smtClean="0">
                <a:solidFill>
                  <a:srgbClr val="003399"/>
                </a:solidFill>
                <a:effectLst>
                  <a:outerShdw blurRad="38100" dist="38100" dir="2700000" algn="tl">
                    <a:srgbClr val="C0C0C0"/>
                  </a:outerShdw>
                </a:effectLst>
              </a:rPr>
              <a:t>Бартини</a:t>
            </a:r>
            <a:r>
              <a:rPr lang="ru-RU" sz="2400" dirty="0" smtClean="0">
                <a:solidFill>
                  <a:srgbClr val="003399"/>
                </a:solidFill>
                <a:effectLst>
                  <a:outerShdw blurRad="38100" dist="38100" dir="2700000" algn="tl">
                    <a:srgbClr val="C0C0C0"/>
                  </a:outerShdw>
                </a:effectLst>
              </a:rPr>
              <a:t>, означает, что разработчик должен представить себе наличие материалов с любыми требуемыми свойствами, наличие любого вида энергии в любом количестве в требуемой точке пространства. </a:t>
            </a:r>
          </a:p>
          <a:p>
            <a:pPr eaLnBrk="1" hangingPunct="1">
              <a:lnSpc>
                <a:spcPct val="80000"/>
              </a:lnSpc>
              <a:defRPr/>
            </a:pPr>
            <a:endParaRPr lang="ru-RU" sz="2000" dirty="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Номер слайда 5"/>
          <p:cNvSpPr>
            <a:spLocks noGrp="1"/>
          </p:cNvSpPr>
          <p:nvPr>
            <p:ph type="sldNum" sz="quarter" idx="12"/>
          </p:nvPr>
        </p:nvSpPr>
        <p:spPr>
          <a:noFill/>
        </p:spPr>
        <p:txBody>
          <a:bodyPr/>
          <a:lstStyle/>
          <a:p>
            <a:fld id="{25A9890C-8FA5-40E3-B734-152782B8A267}" type="slidenum">
              <a:rPr lang="ru-RU" smtClean="0"/>
              <a:pPr/>
              <a:t>65</a:t>
            </a:fld>
            <a:endParaRPr lang="ru-RU" smtClean="0"/>
          </a:p>
        </p:txBody>
      </p:sp>
      <p:sp>
        <p:nvSpPr>
          <p:cNvPr id="64514" name="Rectangle 2"/>
          <p:cNvSpPr>
            <a:spLocks noGrp="1" noChangeArrowheads="1"/>
          </p:cNvSpPr>
          <p:nvPr>
            <p:ph type="title"/>
          </p:nvPr>
        </p:nvSpPr>
        <p:spPr/>
        <p:txBody>
          <a:bodyPr/>
          <a:lstStyle/>
          <a:p>
            <a:pPr eaLnBrk="1" hangingPunct="1">
              <a:defRPr/>
            </a:pPr>
            <a:r>
              <a:rPr lang="ru-RU" sz="4000" b="1" smtClean="0">
                <a:solidFill>
                  <a:srgbClr val="333399"/>
                </a:solidFill>
                <a:effectLst>
                  <a:outerShdw blurRad="38100" dist="38100" dir="2700000" algn="tl">
                    <a:srgbClr val="C0C0C0"/>
                  </a:outerShdw>
                </a:effectLst>
              </a:rPr>
              <a:t>МЕТОДЫ  ЛОГИЧЕСКОГО  ПОИСКА</a:t>
            </a:r>
          </a:p>
        </p:txBody>
      </p:sp>
      <p:sp>
        <p:nvSpPr>
          <p:cNvPr id="64515" name="Rectangle 3"/>
          <p:cNvSpPr>
            <a:spLocks noGrp="1" noChangeArrowheads="1"/>
          </p:cNvSpPr>
          <p:nvPr>
            <p:ph type="body" idx="1"/>
          </p:nvPr>
        </p:nvSpPr>
        <p:spPr/>
        <p:txBody>
          <a:bodyPr/>
          <a:lstStyle/>
          <a:p>
            <a:pPr eaLnBrk="1" hangingPunct="1">
              <a:buFontTx/>
              <a:buNone/>
              <a:defRPr/>
            </a:pPr>
            <a:r>
              <a:rPr lang="en-US" smtClean="0">
                <a:solidFill>
                  <a:srgbClr val="003399"/>
                </a:solidFill>
                <a:effectLst>
                  <a:outerShdw blurRad="38100" dist="38100" dir="2700000" algn="tl">
                    <a:srgbClr val="C0C0C0"/>
                  </a:outerShdw>
                </a:effectLst>
              </a:rPr>
              <a:t>		</a:t>
            </a:r>
            <a:r>
              <a:rPr lang="ru-RU" smtClean="0">
                <a:solidFill>
                  <a:srgbClr val="003399"/>
                </a:solidFill>
                <a:effectLst>
                  <a:outerShdw blurRad="38100" dist="38100" dir="2700000" algn="tl">
                    <a:srgbClr val="C0C0C0"/>
                  </a:outerShdw>
                </a:effectLst>
              </a:rPr>
              <a:t>В настоящее время подход, предложенный Р. Бартини, реализован в таких отечественных методах, как АРИЗ (алгоритм решения инженерных задач), Обобщенный эвристический алгоритм поиска новых технических решений, Комплексный метод поиска новых технических решений и т. д.</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095"/>
          <p:cNvPicPr>
            <a:picLocks noChangeAspect="1" noChangeArrowheads="1"/>
          </p:cNvPicPr>
          <p:nvPr/>
        </p:nvPicPr>
        <p:blipFill>
          <a:blip r:embed="rId2"/>
          <a:srcRect/>
          <a:stretch>
            <a:fillRect/>
          </a:stretch>
        </p:blipFill>
        <p:spPr bwMode="auto">
          <a:xfrm>
            <a:off x="2571736" y="235444"/>
            <a:ext cx="3643338" cy="4635833"/>
          </a:xfrm>
          <a:prstGeom prst="rect">
            <a:avLst/>
          </a:prstGeom>
          <a:noFill/>
          <a:ln w="9525">
            <a:noFill/>
            <a:miter lim="800000"/>
            <a:headEnd/>
            <a:tailEnd/>
          </a:ln>
        </p:spPr>
      </p:pic>
      <p:sp>
        <p:nvSpPr>
          <p:cNvPr id="1027" name="Rectangle 3"/>
          <p:cNvSpPr>
            <a:spLocks noChangeArrowheads="1"/>
          </p:cNvSpPr>
          <p:nvPr/>
        </p:nvSpPr>
        <p:spPr bwMode="auto">
          <a:xfrm>
            <a:off x="357158" y="5214950"/>
            <a:ext cx="850112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rPr>
              <a:t>Сколько время? Так вот, сейчас лучшее время для старта</a:t>
            </a:r>
            <a:endParaRPr kumimoji="0" lang="ru-RU"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249" y="169751"/>
            <a:ext cx="7886700" cy="785813"/>
          </a:xfrm>
        </p:spPr>
        <p:txBody>
          <a:bodyPr/>
          <a:lstStyle/>
          <a:p>
            <a:pPr algn="ctr"/>
            <a:r>
              <a:rPr lang="ru-RU" dirty="0" smtClean="0"/>
              <a:t>Учитесь у великих</a:t>
            </a:r>
            <a:endParaRPr lang="ru-RU" dirty="0"/>
          </a:p>
        </p:txBody>
      </p:sp>
      <p:pic>
        <p:nvPicPr>
          <p:cNvPr id="4" name="Picture 3"/>
          <p:cNvPicPr>
            <a:picLocks noChangeAspect="1"/>
          </p:cNvPicPr>
          <p:nvPr/>
        </p:nvPicPr>
        <p:blipFill>
          <a:blip r:embed="rId3"/>
          <a:stretch>
            <a:fillRect/>
          </a:stretch>
        </p:blipFill>
        <p:spPr>
          <a:xfrm>
            <a:off x="1233481" y="955563"/>
            <a:ext cx="7008236" cy="4909390"/>
          </a:xfrm>
          <a:prstGeom prst="rect">
            <a:avLst/>
          </a:prstGeom>
        </p:spPr>
      </p:pic>
      <p:sp>
        <p:nvSpPr>
          <p:cNvPr id="5" name="TextBox 4"/>
          <p:cNvSpPr txBox="1"/>
          <p:nvPr/>
        </p:nvSpPr>
        <p:spPr>
          <a:xfrm>
            <a:off x="1521054" y="5864954"/>
            <a:ext cx="2528047" cy="830997"/>
          </a:xfrm>
          <a:prstGeom prst="rect">
            <a:avLst/>
          </a:prstGeom>
          <a:noFill/>
        </p:spPr>
        <p:txBody>
          <a:bodyPr wrap="square" rtlCol="0">
            <a:spAutoFit/>
          </a:bodyPr>
          <a:lstStyle/>
          <a:p>
            <a:pPr algn="ctr"/>
            <a:r>
              <a:rPr lang="ru-RU" sz="2400" b="1" dirty="0" smtClean="0">
                <a:solidFill>
                  <a:srgbClr val="C00000"/>
                </a:solidFill>
              </a:rPr>
              <a:t>20 часов </a:t>
            </a:r>
            <a:r>
              <a:rPr lang="ru-RU" sz="2400" dirty="0" smtClean="0"/>
              <a:t>– </a:t>
            </a:r>
          </a:p>
          <a:p>
            <a:pPr algn="ctr"/>
            <a:r>
              <a:rPr lang="ru-RU" sz="2400" dirty="0" smtClean="0"/>
              <a:t>базовые навыки</a:t>
            </a:r>
          </a:p>
        </p:txBody>
      </p:sp>
      <p:sp>
        <p:nvSpPr>
          <p:cNvPr id="6" name="TextBox 5"/>
          <p:cNvSpPr txBox="1"/>
          <p:nvPr/>
        </p:nvSpPr>
        <p:spPr>
          <a:xfrm>
            <a:off x="4539854" y="5872031"/>
            <a:ext cx="3486150" cy="1477328"/>
          </a:xfrm>
          <a:prstGeom prst="rect">
            <a:avLst/>
          </a:prstGeom>
          <a:noFill/>
        </p:spPr>
        <p:txBody>
          <a:bodyPr wrap="square" rtlCol="0">
            <a:spAutoFit/>
          </a:bodyPr>
          <a:lstStyle/>
          <a:p>
            <a:pPr algn="ctr"/>
            <a:r>
              <a:rPr lang="ru-RU" sz="2400" b="1" dirty="0">
                <a:solidFill>
                  <a:srgbClr val="C00000"/>
                </a:solidFill>
              </a:rPr>
              <a:t>10 000 часов </a:t>
            </a:r>
            <a:r>
              <a:rPr lang="ru-RU" sz="2400" dirty="0"/>
              <a:t>– </a:t>
            </a:r>
          </a:p>
          <a:p>
            <a:pPr algn="ctr"/>
            <a:r>
              <a:rPr lang="ru-RU" sz="2400" dirty="0"/>
              <a:t>мастерство мирового уровня</a:t>
            </a:r>
          </a:p>
          <a:p>
            <a:endParaRPr lang="ru-RU" dirty="0"/>
          </a:p>
        </p:txBody>
      </p:sp>
    </p:spTree>
    <p:extLst>
      <p:ext uri="{BB962C8B-B14F-4D97-AF65-F5344CB8AC3E}">
        <p14:creationId xmlns:p14="http://schemas.microsoft.com/office/powerpoint/2010/main" xmlns="" val="652403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428604"/>
            <a:ext cx="8158162" cy="1500174"/>
          </a:xfrm>
        </p:spPr>
        <p:txBody>
          <a:bodyPr>
            <a:normAutofit fontScale="90000"/>
          </a:bodyPr>
          <a:lstStyle/>
          <a:p>
            <a:pPr lvl="0"/>
            <a:r>
              <a:rPr lang="ru-RU" b="1" dirty="0" smtClean="0"/>
              <a:t>8. Если первый шаг безуспешен, не отчаивайся, пробуй ещё</a:t>
            </a:r>
            <a:r>
              <a:rPr lang="ru-RU" dirty="0" smtClean="0"/>
              <a:t/>
            </a:r>
            <a:br>
              <a:rPr lang="ru-RU" dirty="0" smtClean="0"/>
            </a:br>
            <a:endParaRPr lang="ru-RU" dirty="0"/>
          </a:p>
        </p:txBody>
      </p:sp>
      <p:sp>
        <p:nvSpPr>
          <p:cNvPr id="3" name="Содержимое 2"/>
          <p:cNvSpPr>
            <a:spLocks noGrp="1"/>
          </p:cNvSpPr>
          <p:nvPr>
            <p:ph idx="1"/>
          </p:nvPr>
        </p:nvSpPr>
        <p:spPr>
          <a:xfrm>
            <a:off x="1000100" y="2285992"/>
            <a:ext cx="7400948" cy="4000528"/>
          </a:xfrm>
        </p:spPr>
        <p:txBody>
          <a:bodyPr/>
          <a:lstStyle/>
          <a:p>
            <a:pPr marL="0" indent="0" algn="just">
              <a:buNone/>
            </a:pPr>
            <a:r>
              <a:rPr lang="ru-RU" dirty="0" smtClean="0"/>
              <a:t>По крайней мере, не делай то же самое ещё и ещё. Попробуй мысленно приспособить идею. Ну и как? Что-то получается?  Если да – вперёд! Если первый шаг безуспешен, пробуй что-нибудь другое. Продолжай пока не найдёшь.</a:t>
            </a:r>
          </a:p>
          <a:p>
            <a:pPr>
              <a:buNone/>
            </a:pP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1853</Words>
  <Application>Microsoft Office PowerPoint</Application>
  <PresentationFormat>Экран (4:3)</PresentationFormat>
  <Paragraphs>217</Paragraphs>
  <Slides>65</Slides>
  <Notes>8</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65</vt:i4>
      </vt:variant>
    </vt:vector>
  </HeadingPairs>
  <TitlesOfParts>
    <vt:vector size="67" baseType="lpstr">
      <vt:lpstr>Тема Office</vt:lpstr>
      <vt:lpstr>Image</vt:lpstr>
      <vt:lpstr>Слайд 1</vt:lpstr>
      <vt:lpstr>«Выбери себе работу по душе, и тебе не придется работать ни одного дня в своей жизни» </vt:lpstr>
      <vt:lpstr>Человек должен стремиться…</vt:lpstr>
      <vt:lpstr>2. Коммерческий успех может придти в течение года или через 100 лет</vt:lpstr>
      <vt:lpstr>4. Стартуйте, если Вы нашли хоть одного человека, которому понравилось то, что Вы сделали</vt:lpstr>
      <vt:lpstr>7. Когда лучшее время для старта</vt:lpstr>
      <vt:lpstr>Слайд 7</vt:lpstr>
      <vt:lpstr>Учитесь у великих</vt:lpstr>
      <vt:lpstr>8. Если первый шаг безуспешен, не отчаивайся, пробуй ещё </vt:lpstr>
      <vt:lpstr>9. Неудача – шаг к удаче </vt:lpstr>
      <vt:lpstr>Слайд 11</vt:lpstr>
      <vt:lpstr>Слайд 12</vt:lpstr>
      <vt:lpstr>Слайд 13</vt:lpstr>
      <vt:lpstr>При постоянных тренировках, вы изменитесь</vt:lpstr>
      <vt:lpstr>Постоянные тренировки</vt:lpstr>
      <vt:lpstr>10. Единственный путь потерпеть неудачу </vt:lpstr>
      <vt:lpstr>Слайд 17</vt:lpstr>
      <vt:lpstr>Плывите по своим делам!</vt:lpstr>
      <vt:lpstr>Будущее в руках ученых</vt:lpstr>
      <vt:lpstr>ПРИМЕР: РУКА  ТЕРМИНАТОРА</vt:lpstr>
      <vt:lpstr>Слайд 21</vt:lpstr>
      <vt:lpstr>1. Следуем четырём руководящим правилам мозгового штурма Сессия мозгового штурма более продуктивна, если следовать четырём простым  руководящим правилам</vt:lpstr>
      <vt:lpstr>Слайд 23</vt:lpstr>
      <vt:lpstr>Слайд 24</vt:lpstr>
      <vt:lpstr>Слайд 25</vt:lpstr>
      <vt:lpstr>Слайд 26</vt:lpstr>
      <vt:lpstr>Слайд 27</vt:lpstr>
      <vt:lpstr>7. Начинай с конца Один из способов придти к хорошему решению – начать решение с конца </vt:lpstr>
      <vt:lpstr>Слайд 29</vt:lpstr>
      <vt:lpstr>8. Используй ваши почему, кто, что, где и другие вопросы Задавать вопросы – главный путь для объяснения проблемы и решения её</vt:lpstr>
      <vt:lpstr>6 главных вопросов</vt:lpstr>
      <vt:lpstr>Слайд 32</vt:lpstr>
      <vt:lpstr>Слайд 33</vt:lpstr>
      <vt:lpstr>Слайд 34</vt:lpstr>
      <vt:lpstr>Слайд 35</vt:lpstr>
      <vt:lpstr>14. Варьируй атрибутами Начните с идеи или с предмета или услуги, такой, какие они есть, а затем варьируйте их атрибутами, чтобы найти наилучшие сочетания</vt:lpstr>
      <vt:lpstr>Слайд 37</vt:lpstr>
      <vt:lpstr>Слайд 38</vt:lpstr>
      <vt:lpstr>Слайд 39</vt:lpstr>
      <vt:lpstr>Слайд 40</vt:lpstr>
      <vt:lpstr>Слайд 41</vt:lpstr>
      <vt:lpstr>16. Сделай 1+1 равным 3 Объединение может быть больше, чем сумма составляющих частей</vt:lpstr>
      <vt:lpstr>Слайд 43</vt:lpstr>
      <vt:lpstr>Слайд 44</vt:lpstr>
      <vt:lpstr>10. Сотрудничай Идти,  прицепившись к  кому-либо  легче, чем идти одному</vt:lpstr>
      <vt:lpstr>Слайд 46</vt:lpstr>
      <vt:lpstr>11. Аутсорсинг Поручи другим делать то, что ты делаешь не слишком хорошо </vt:lpstr>
      <vt:lpstr>Слайд 48</vt:lpstr>
      <vt:lpstr>Слайд 49</vt:lpstr>
      <vt:lpstr>20. От «против» к  «за» Кооперация  создаст беспроигрышную ситуацию </vt:lpstr>
      <vt:lpstr>Слайд 51</vt:lpstr>
      <vt:lpstr>12. Имейте сундук идей (Ideas Box) Вы сосредоточены на решении текущего проекта. Имейте в запасе другие идеи </vt:lpstr>
      <vt:lpstr>Слайд 53</vt:lpstr>
      <vt:lpstr>Поиск идей</vt:lpstr>
      <vt:lpstr>Как найти хорошую идею</vt:lpstr>
      <vt:lpstr>Синектика</vt:lpstr>
      <vt:lpstr>Методы фокальных объектов  (МФО)</vt:lpstr>
      <vt:lpstr>Слайд 58</vt:lpstr>
      <vt:lpstr>Слайд 59</vt:lpstr>
      <vt:lpstr>Слайд 60</vt:lpstr>
      <vt:lpstr>Достоинства</vt:lpstr>
      <vt:lpstr>Слайд 62</vt:lpstr>
      <vt:lpstr>Слайд 63</vt:lpstr>
      <vt:lpstr>МЕТОДЫ  ЛОГИЧЕСКОГО  ПОИСКА </vt:lpstr>
      <vt:lpstr>МЕТОДЫ  ЛОГИЧЕСКОГО  ПОИСКА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Денис</dc:creator>
  <cp:lastModifiedBy>Денис</cp:lastModifiedBy>
  <cp:revision>10</cp:revision>
  <dcterms:created xsi:type="dcterms:W3CDTF">2014-04-02T16:35:59Z</dcterms:created>
  <dcterms:modified xsi:type="dcterms:W3CDTF">2014-04-02T18:12:36Z</dcterms:modified>
</cp:coreProperties>
</file>