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3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4628" autoAdjust="0"/>
  </p:normalViewPr>
  <p:slideViewPr>
    <p:cSldViewPr>
      <p:cViewPr varScale="1">
        <p:scale>
          <a:sx n="103" d="100"/>
          <a:sy n="103" d="100"/>
        </p:scale>
        <p:origin x="-21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936104"/>
          </a:xfrm>
        </p:spPr>
        <p:txBody>
          <a:bodyPr/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Лимфатическая система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6453336"/>
            <a:ext cx="6400800" cy="288032"/>
          </a:xfrm>
        </p:spPr>
        <p:txBody>
          <a:bodyPr>
            <a:normAutofit fontScale="77500" lnSpcReduction="20000"/>
          </a:bodyPr>
          <a:lstStyle/>
          <a:p>
            <a:endParaRPr lang="ru-RU" sz="20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4500" y="1484784"/>
            <a:ext cx="5715000" cy="4301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4254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>
            <a:normAutofit fontScale="90000"/>
          </a:bodyPr>
          <a:lstStyle/>
          <a:p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88640"/>
            <a:ext cx="8229600" cy="6552728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ru-RU" dirty="0" smtClean="0"/>
              <a:t>Лимфатическая система дополняет венозную систему</a:t>
            </a:r>
            <a:r>
              <a:rPr lang="en-US" dirty="0" smtClean="0"/>
              <a:t>.</a:t>
            </a:r>
            <a:r>
              <a:rPr lang="ru-RU" dirty="0" smtClean="0"/>
              <a:t> Она состоит из лимфатических сосудов разного диаметра и лимфатических узлов</a:t>
            </a:r>
            <a:r>
              <a:rPr lang="en-US" dirty="0" smtClean="0"/>
              <a:t>, </a:t>
            </a:r>
            <a:r>
              <a:rPr lang="ru-RU" dirty="0" smtClean="0"/>
              <a:t>а также лимфоидных органов : миндалин </a:t>
            </a:r>
            <a:r>
              <a:rPr lang="en-US" dirty="0" smtClean="0"/>
              <a:t>,</a:t>
            </a:r>
            <a:r>
              <a:rPr lang="ru-RU" dirty="0" smtClean="0"/>
              <a:t> селезенки </a:t>
            </a:r>
            <a:r>
              <a:rPr lang="en-US" dirty="0" smtClean="0"/>
              <a:t>, </a:t>
            </a:r>
            <a:r>
              <a:rPr lang="ru-RU" dirty="0" smtClean="0"/>
              <a:t>вилочковой железы</a:t>
            </a:r>
            <a:r>
              <a:rPr lang="en-US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319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Лимфатическая система представлена: Лимфатическими сосудами и лимфатическими узлами</a:t>
            </a:r>
            <a:r>
              <a:rPr lang="en-US" sz="2800" dirty="0" smtClean="0">
                <a:solidFill>
                  <a:schemeClr val="accent6">
                    <a:lumMod val="50000"/>
                  </a:schemeClr>
                </a:solidFill>
              </a:rPr>
              <a:t>.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1396751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Лимфатические сосуды </a:t>
            </a:r>
            <a:r>
              <a:rPr lang="ru-RU" sz="2400" dirty="0" smtClean="0"/>
              <a:t>служат для оттока лимфы из органов в вены </a:t>
            </a:r>
            <a:r>
              <a:rPr lang="en-US" sz="2400" dirty="0" smtClean="0"/>
              <a:t>, </a:t>
            </a:r>
            <a:r>
              <a:rPr lang="ru-RU" sz="2400" dirty="0" smtClean="0"/>
              <a:t>а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</a:rPr>
              <a:t>лимфатические узлы</a:t>
            </a:r>
            <a:r>
              <a:rPr lang="ru-RU" sz="2400" dirty="0" smtClean="0"/>
              <a:t> участвуют в кроветворении и выполняют защитную роль</a:t>
            </a:r>
            <a:r>
              <a:rPr lang="en-US" sz="2400" dirty="0" smtClean="0"/>
              <a:t>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2866543"/>
            <a:ext cx="4079851" cy="3888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216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Лимфа – бесцветная жидкость 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,</a:t>
            </a:r>
            <a:r>
              <a:rPr lang="ru-RU" sz="3200" dirty="0" smtClean="0">
                <a:solidFill>
                  <a:schemeClr val="accent6">
                    <a:lumMod val="75000"/>
                  </a:schemeClr>
                </a:solidFill>
              </a:rPr>
              <a:t> заполняющая лимфатические сосуды</a:t>
            </a:r>
            <a:r>
              <a:rPr lang="en-US" sz="3200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  <a:endParaRPr lang="ru-RU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25273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Состоит из плазмы и форменных элементов – лейкоцитов</a:t>
            </a:r>
            <a:r>
              <a:rPr lang="en-US" sz="2400" dirty="0" smtClean="0"/>
              <a:t>.</a:t>
            </a:r>
            <a:endParaRPr lang="ru-RU" sz="2400" dirty="0" smtClean="0"/>
          </a:p>
          <a:p>
            <a:r>
              <a:rPr lang="ru-RU" sz="2400" dirty="0" smtClean="0"/>
              <a:t>Лимфа участвует в обмене веществ</a:t>
            </a:r>
            <a:r>
              <a:rPr lang="en-US" sz="2400" dirty="0" smtClean="0"/>
              <a:t>.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996952"/>
            <a:ext cx="5168900" cy="350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5758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Строение лимфатического узла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2400" dirty="0" smtClean="0"/>
              <a:t>Каждый лимфатический узел покрыт соединительной капсулой</a:t>
            </a:r>
            <a:r>
              <a:rPr lang="en-US" sz="2400" dirty="0" smtClean="0"/>
              <a:t>,</a:t>
            </a:r>
            <a:r>
              <a:rPr lang="ru-RU" sz="2400" dirty="0" smtClean="0"/>
              <a:t> от которой внутрь узла отходят </a:t>
            </a:r>
            <a:r>
              <a:rPr lang="ru-RU" sz="2400" dirty="0" err="1" smtClean="0"/>
              <a:t>капсулярные</a:t>
            </a:r>
            <a:r>
              <a:rPr lang="ru-RU" sz="2400" dirty="0" smtClean="0"/>
              <a:t> трабекулы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ru-RU" sz="2400" dirty="0" smtClean="0"/>
              <a:t>На поверхности узла имеются вдавления – ворота узла</a:t>
            </a:r>
            <a:r>
              <a:rPr lang="en-US" sz="2400" dirty="0" smtClean="0"/>
              <a:t>.</a:t>
            </a:r>
          </a:p>
          <a:p>
            <a:endParaRPr lang="en-US" sz="2400" dirty="0" smtClean="0"/>
          </a:p>
          <a:p>
            <a:r>
              <a:rPr lang="ru-RU" sz="2400" dirty="0" smtClean="0"/>
              <a:t>С капсулой узла и трабекулами связана строма узла</a:t>
            </a:r>
            <a:r>
              <a:rPr lang="en-US" sz="2400" dirty="0" smtClean="0"/>
              <a:t>,</a:t>
            </a:r>
            <a:r>
              <a:rPr lang="ru-RU" sz="2400" dirty="0" smtClean="0"/>
              <a:t> образованная ретикулярной тканью</a:t>
            </a:r>
            <a:r>
              <a:rPr lang="en-US" sz="2400" dirty="0" smtClean="0"/>
              <a:t>.</a:t>
            </a:r>
          </a:p>
          <a:p>
            <a:r>
              <a:rPr lang="ru-RU" sz="2400" dirty="0" smtClean="0"/>
              <a:t>Ретикулярная ткань составляет паренхиму узла</a:t>
            </a:r>
            <a:r>
              <a:rPr lang="en-US" sz="2400" dirty="0" smtClean="0"/>
              <a:t>.</a:t>
            </a:r>
          </a:p>
          <a:p>
            <a:endParaRPr lang="ru-RU" sz="2400" dirty="0" smtClean="0"/>
          </a:p>
          <a:p>
            <a:r>
              <a:rPr lang="ru-RU" sz="2400" dirty="0" smtClean="0"/>
              <a:t>Паренхиму делят на мозговое и корковое вещество</a:t>
            </a:r>
            <a:r>
              <a:rPr lang="en-US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129110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Паренхиму делят на корковое и мозговое вещество: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Корковое вещество </a:t>
            </a:r>
            <a:r>
              <a:rPr lang="ru-RU" sz="2400" dirty="0" smtClean="0"/>
              <a:t>– в нем располагаются фолликулы содержащие иммунные клетки (</a:t>
            </a:r>
            <a:r>
              <a:rPr lang="en-US" sz="2400" dirty="0" smtClean="0"/>
              <a:t>B</a:t>
            </a:r>
            <a:r>
              <a:rPr lang="ru-RU" sz="2400" dirty="0" smtClean="0"/>
              <a:t>-лимфоциты)</a:t>
            </a:r>
            <a:r>
              <a:rPr lang="en-US" sz="2400" dirty="0" smtClean="0"/>
              <a:t>.</a:t>
            </a:r>
          </a:p>
          <a:p>
            <a:endParaRPr lang="ru-RU" sz="2400" dirty="0" smtClean="0"/>
          </a:p>
          <a:p>
            <a:r>
              <a:rPr lang="ru-RU" sz="2400" dirty="0" smtClean="0">
                <a:solidFill>
                  <a:srgbClr val="FFFF00"/>
                </a:solidFill>
              </a:rPr>
              <a:t>Мозговое вещество </a:t>
            </a:r>
            <a:r>
              <a:rPr lang="ru-RU" sz="2400" dirty="0" smtClean="0"/>
              <a:t>– состоит из мозговых тяжей</a:t>
            </a:r>
            <a:r>
              <a:rPr lang="en-US" sz="2400" dirty="0" smtClean="0"/>
              <a:t>,</a:t>
            </a:r>
            <a:r>
              <a:rPr lang="ru-RU" sz="2400" dirty="0" smtClean="0"/>
              <a:t> их строму также образует ретикулярная ткань</a:t>
            </a:r>
            <a:r>
              <a:rPr lang="en-US" sz="2400" dirty="0" smtClean="0"/>
              <a:t>.</a:t>
            </a:r>
            <a:r>
              <a:rPr lang="ru-RU" sz="2400" dirty="0" smtClean="0"/>
              <a:t> Вырабатывает гуморальный иммунитет</a:t>
            </a:r>
            <a:r>
              <a:rPr lang="en-US" sz="2400" dirty="0" smtClean="0"/>
              <a:t>.</a:t>
            </a:r>
          </a:p>
          <a:p>
            <a:endParaRPr lang="ru-RU" sz="2400" dirty="0" smtClean="0"/>
          </a:p>
          <a:p>
            <a:r>
              <a:rPr lang="ru-RU" sz="2400" dirty="0" smtClean="0"/>
              <a:t>Между корковым и мозговым веществом имеется </a:t>
            </a:r>
            <a:r>
              <a:rPr lang="ru-RU" sz="2400" dirty="0" smtClean="0">
                <a:solidFill>
                  <a:srgbClr val="FFFF00"/>
                </a:solidFill>
              </a:rPr>
              <a:t>тимусзависимая зона</a:t>
            </a:r>
            <a:r>
              <a:rPr lang="en-US" sz="2400" dirty="0" smtClean="0"/>
              <a:t>,</a:t>
            </a:r>
            <a:r>
              <a:rPr lang="ru-RU" sz="2400" dirty="0" smtClean="0"/>
              <a:t> в ней размножаются Т-лимфоциты</a:t>
            </a:r>
            <a:r>
              <a:rPr lang="en-US" sz="2400" dirty="0" smtClean="0"/>
              <a:t>.</a:t>
            </a:r>
            <a:r>
              <a:rPr lang="ru-RU" sz="2400" dirty="0" smtClean="0"/>
              <a:t>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214679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Внутреннее строение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980728"/>
            <a:ext cx="7776864" cy="5616624"/>
          </a:xfrm>
        </p:spPr>
      </p:pic>
    </p:spTree>
    <p:extLst>
      <p:ext uri="{BB962C8B-B14F-4D97-AF65-F5344CB8AC3E}">
        <p14:creationId xmlns:p14="http://schemas.microsoft.com/office/powerpoint/2010/main" val="1449090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</a:rPr>
              <a:t>Формы лимфатических узлов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060848"/>
            <a:ext cx="6408712" cy="3672408"/>
          </a:xfrm>
        </p:spPr>
      </p:pic>
    </p:spTree>
    <p:extLst>
      <p:ext uri="{BB962C8B-B14F-4D97-AF65-F5344CB8AC3E}">
        <p14:creationId xmlns:p14="http://schemas.microsoft.com/office/powerpoint/2010/main" val="74250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00811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>Строение лимфатических сосудов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268760"/>
            <a:ext cx="7344816" cy="5400600"/>
          </a:xfrm>
        </p:spPr>
      </p:pic>
    </p:spTree>
    <p:extLst>
      <p:ext uri="{BB962C8B-B14F-4D97-AF65-F5344CB8AC3E}">
        <p14:creationId xmlns:p14="http://schemas.microsoft.com/office/powerpoint/2010/main" val="3279479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206</Words>
  <Application>Microsoft Office PowerPoint</Application>
  <PresentationFormat>Экран (4:3)</PresentationFormat>
  <Paragraphs>27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Лимфатическая система.</vt:lpstr>
      <vt:lpstr>Презентация PowerPoint</vt:lpstr>
      <vt:lpstr>Лимфатическая система представлена: Лимфатическими сосудами и лимфатическими узлами.</vt:lpstr>
      <vt:lpstr>Лимфа – бесцветная жидкость , заполняющая лимфатические сосуды.</vt:lpstr>
      <vt:lpstr>Строение лимфатического узла</vt:lpstr>
      <vt:lpstr>Паренхиму делят на корковое и мозговое вещество:</vt:lpstr>
      <vt:lpstr>Внутреннее строение</vt:lpstr>
      <vt:lpstr>Формы лимфатических узлов</vt:lpstr>
      <vt:lpstr>Строение лимфатических сосудов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Лимфатическая система.</dc:title>
  <dc:creator>1</dc:creator>
  <cp:lastModifiedBy>1</cp:lastModifiedBy>
  <cp:revision>8</cp:revision>
  <dcterms:created xsi:type="dcterms:W3CDTF">2012-06-05T16:04:30Z</dcterms:created>
  <dcterms:modified xsi:type="dcterms:W3CDTF">2012-06-07T18:42:56Z</dcterms:modified>
</cp:coreProperties>
</file>