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7" r:id="rId3"/>
    <p:sldId id="256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E7E23-4A8A-4F9D-BE18-3AF859E1167C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58E7E23-4A8A-4F9D-BE18-3AF859E1167C}" type="datetimeFigureOut">
              <a:rPr lang="ru-RU" smtClean="0"/>
              <a:pPr/>
              <a:t>17.05.2011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88F69E-711C-48F8-87E6-51EC359A3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s7.rimg.info/f9af6e5ee1ef5764595fa532bad73126.gif" TargetMode="External"/><Relationship Id="rId3" Type="http://schemas.openxmlformats.org/officeDocument/2006/relationships/hyperlink" Target="http://s3.rimg.info/e8b094b7950d327c31c53f3be710d585.gif" TargetMode="External"/><Relationship Id="rId7" Type="http://schemas.openxmlformats.org/officeDocument/2006/relationships/hyperlink" Target="http://s7.rimg.info/6683c9107492afbe7795860ebc26ef0a.gif" TargetMode="External"/><Relationship Id="rId2" Type="http://schemas.openxmlformats.org/officeDocument/2006/relationships/hyperlink" Target="http://office.microsoft.com/ru-ru/templates/results.aspx?qu=%D1%88%D0%BA%D0%BE%D0%BB%D1%8C%D0%BD%D0%B0%D1%8F+%D0%B4%D0%BE%D1%81%D0%BA%D0%B0&amp;origin=CT010117262#ai:TC030006141|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7.rimg.info/bb7e36005d38b5d51d5a157d4e0bf4a6.gif" TargetMode="External"/><Relationship Id="rId5" Type="http://schemas.openxmlformats.org/officeDocument/2006/relationships/hyperlink" Target="http://s7.rimg.info/5372aec21f615d0c5255b677e715a70c.gif" TargetMode="External"/><Relationship Id="rId10" Type="http://schemas.openxmlformats.org/officeDocument/2006/relationships/image" Target="../media/image8.gif"/><Relationship Id="rId4" Type="http://schemas.openxmlformats.org/officeDocument/2006/relationships/hyperlink" Target="http://s5.rimg.info/dbdee13c60c9204fee7ec8d256b5f9fa.gif" TargetMode="External"/><Relationship Id="rId9" Type="http://schemas.openxmlformats.org/officeDocument/2006/relationships/hyperlink" Target="http://s7.rimg.info/89a23529000e88fce52d7632ce1e5159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44016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1"/>
                </a:solidFill>
              </a:rPr>
              <a:t>Конкурс «Интерактивная мозаика»</a:t>
            </a:r>
            <a:br>
              <a:rPr lang="ru-RU" sz="3600" b="1" dirty="0" smtClean="0">
                <a:solidFill>
                  <a:schemeClr val="accent1"/>
                </a:solidFill>
              </a:rPr>
            </a:br>
            <a:r>
              <a:rPr lang="en-US" sz="2800" b="1" dirty="0" err="1" smtClean="0">
                <a:solidFill>
                  <a:schemeClr val="accent1"/>
                </a:solidFill>
                <a:hlinkClick r:id="rId2"/>
              </a:rPr>
              <a:t>pedsovet.su</a:t>
            </a:r>
            <a:r>
              <a:rPr lang="en-US" sz="2800" b="1" dirty="0" smtClean="0">
                <a:solidFill>
                  <a:schemeClr val="accent1"/>
                </a:solidFill>
              </a:rPr>
              <a:t/>
            </a:r>
            <a:br>
              <a:rPr lang="en-US" sz="2800" b="1" dirty="0" smtClean="0">
                <a:solidFill>
                  <a:schemeClr val="accent1"/>
                </a:solidFill>
              </a:rPr>
            </a:br>
            <a:r>
              <a:rPr lang="ru-RU" sz="3600" b="1" dirty="0" smtClean="0">
                <a:solidFill>
                  <a:schemeClr val="accent1"/>
                </a:solidFill>
              </a:rPr>
              <a:t/>
            </a:r>
            <a:br>
              <a:rPr lang="ru-RU" sz="3600" b="1" dirty="0" smtClean="0">
                <a:solidFill>
                  <a:schemeClr val="accent1"/>
                </a:solidFill>
              </a:rPr>
            </a:b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3284984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i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Пастлер</a:t>
            </a:r>
            <a: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Елена Эдуардовна, </a:t>
            </a:r>
            <a:b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№71», </a:t>
            </a:r>
            <a:b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учитель информатики, </a:t>
            </a:r>
            <a:b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высшая квалификационная категория</a:t>
            </a:r>
            <a:endParaRPr lang="ru-RU" sz="2400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916832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Кроссворд</a:t>
            </a:r>
            <a:r>
              <a:rPr lang="ru-RU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«Логика в информатике»</a:t>
            </a:r>
            <a:endParaRPr lang="ru-RU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28384" y="580526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Скругленный прямоугольник 197"/>
          <p:cNvSpPr/>
          <p:nvPr/>
        </p:nvSpPr>
        <p:spPr>
          <a:xfrm>
            <a:off x="5796136" y="548680"/>
            <a:ext cx="2808312" cy="2448272"/>
          </a:xfrm>
          <a:prstGeom prst="roundRect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Логическая операция образуется соединением двух высказываний в одно с помощью союза «И». (истинна тогда и только тогда, когда оба высказывания истины)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" name="Скругленный прямоугольник 196"/>
          <p:cNvSpPr/>
          <p:nvPr/>
        </p:nvSpPr>
        <p:spPr>
          <a:xfrm>
            <a:off x="5796136" y="548680"/>
            <a:ext cx="2808312" cy="2448272"/>
          </a:xfrm>
          <a:prstGeom prst="roundRect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Логическая операция образуется соединением двух высказываний в одно при помощи оборота речи «…</a:t>
            </a: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тогда и только тогда, когда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…» (истина тогда и только тогда, когда, оба высказывания истины или ложны)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54313" y="2980181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Я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54313" y="271001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И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61439" y="54868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4"/>
                </a:solidFill>
                <a:latin typeface="Comic Sans MS" pitchFamily="66" charset="0"/>
              </a:rPr>
              <a:t>Р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93980" y="54868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О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26522" y="54868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Т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59063" y="54868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К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91605" y="54868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Н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91243" y="161512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Н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24147" y="54868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Ю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56688" y="54868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Ъ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89230" y="54868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З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921771" y="54868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И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654313" y="54868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Д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654313" y="2439847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Ц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654313" y="216968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К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654313" y="189951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Н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654313" y="1629347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Ю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654313" y="135918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Ъ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654313" y="81884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И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54313" y="108901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З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935848" y="161512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Н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217384" y="161512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К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498919" y="161512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Ц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780454" y="161512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И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061989" y="161512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Я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372778" y="161512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Ъ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528173" y="161512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К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809708" y="161512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О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091243" y="133074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О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091243" y="246828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И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2091243" y="218390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Т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091243" y="189951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Я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091243" y="104635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П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528173" y="218390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З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528173" y="189951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А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528173" y="76197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В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1528173" y="104635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Ы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528173" y="133074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С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2091243" y="275267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4"/>
                </a:solidFill>
                <a:latin typeface="Comic Sans MS" pitchFamily="66" charset="0"/>
              </a:rPr>
              <a:t>Е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3217384" y="275267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Г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3217384" y="246828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Е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217384" y="218390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4"/>
                </a:solidFill>
                <a:latin typeface="Comic Sans MS" pitchFamily="66" charset="0"/>
              </a:rPr>
              <a:t>Р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1528173" y="389021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Е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1528173" y="360583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И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1528173" y="332144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Н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1528173" y="303705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А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1528173" y="275267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В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1528173" y="246828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Ы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343524" y="303705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4"/>
                </a:solidFill>
                <a:latin typeface="Comic Sans MS" pitchFamily="66" charset="0"/>
              </a:rPr>
              <a:t>Р</a:t>
            </a: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061989" y="303705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Е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3780454" y="303705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В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3498919" y="303705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Н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3217384" y="389021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4"/>
                </a:solidFill>
                <a:latin typeface="Comic Sans MS" pitchFamily="66" charset="0"/>
              </a:rPr>
              <a:t>Р</a:t>
            </a: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217384" y="360583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Т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3217384" y="332144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С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217384" y="303705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И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3780454" y="332144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Т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3780454" y="246828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Т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3780454" y="275267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А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5188129" y="303705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Я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4906594" y="303705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И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4625059" y="303705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С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4343524" y="246828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И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4061989" y="246828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4"/>
                </a:solidFill>
                <a:latin typeface="Comic Sans MS" pitchFamily="66" charset="0"/>
              </a:rPr>
              <a:t>Р</a:t>
            </a: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3780454" y="502776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Я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3780454" y="474337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И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3780454" y="445898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Г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3780454" y="417460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О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3780454" y="389021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Л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3780454" y="360583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О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469664" y="246828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4"/>
                </a:solidFill>
                <a:latin typeface="Comic Sans MS" pitchFamily="66" charset="0"/>
              </a:rPr>
              <a:t>Р</a:t>
            </a:r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5188129" y="246828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Е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4906594" y="246828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Г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4625059" y="246828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Г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5751199" y="445898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Г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683568" y="360583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Э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965103" y="360583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К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1246638" y="360583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В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1809708" y="360583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В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2091243" y="360583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А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85" name="Скругленный прямоугольник 84"/>
          <p:cNvSpPr/>
          <p:nvPr/>
        </p:nvSpPr>
        <p:spPr>
          <a:xfrm>
            <a:off x="2372778" y="360583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Л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86" name="Скругленный прямоугольник 85"/>
          <p:cNvSpPr/>
          <p:nvPr/>
        </p:nvSpPr>
        <p:spPr>
          <a:xfrm>
            <a:off x="2654313" y="360583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Е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2935848" y="360583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Н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88" name="Скругленный прямоугольник 87"/>
          <p:cNvSpPr/>
          <p:nvPr/>
        </p:nvSpPr>
        <p:spPr>
          <a:xfrm>
            <a:off x="4625059" y="360583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Ь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89" name="Скругленный прямоугольник 88"/>
          <p:cNvSpPr/>
          <p:nvPr/>
        </p:nvSpPr>
        <p:spPr>
          <a:xfrm>
            <a:off x="4343524" y="360583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Т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4061989" y="360583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С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91" name="Скругленный прямоугольник 90"/>
          <p:cNvSpPr/>
          <p:nvPr/>
        </p:nvSpPr>
        <p:spPr>
          <a:xfrm>
            <a:off x="3498919" y="360583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Н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92" name="Скругленный прямоугольник 91"/>
          <p:cNvSpPr/>
          <p:nvPr/>
        </p:nvSpPr>
        <p:spPr>
          <a:xfrm>
            <a:off x="5751199" y="389021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Л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93" name="Скругленный прямоугольник 92"/>
          <p:cNvSpPr/>
          <p:nvPr/>
        </p:nvSpPr>
        <p:spPr>
          <a:xfrm>
            <a:off x="6032734" y="417460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4"/>
                </a:solidFill>
                <a:latin typeface="Comic Sans MS" pitchFamily="66" charset="0"/>
              </a:rPr>
              <a:t>Р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5751199" y="417460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О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95" name="Скругленный прямоугольник 94"/>
          <p:cNvSpPr/>
          <p:nvPr/>
        </p:nvSpPr>
        <p:spPr>
          <a:xfrm>
            <a:off x="5469664" y="417460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Т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96" name="Скругленный прямоугольник 95"/>
          <p:cNvSpPr/>
          <p:nvPr/>
        </p:nvSpPr>
        <p:spPr>
          <a:xfrm>
            <a:off x="5188129" y="417460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К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97" name="Скругленный прямоугольник 96"/>
          <p:cNvSpPr/>
          <p:nvPr/>
        </p:nvSpPr>
        <p:spPr>
          <a:xfrm>
            <a:off x="4906594" y="417460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Н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98" name="Скругленный прямоугольник 97"/>
          <p:cNvSpPr/>
          <p:nvPr/>
        </p:nvSpPr>
        <p:spPr>
          <a:xfrm>
            <a:off x="4625059" y="417460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Ю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4343524" y="417460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4"/>
                </a:solidFill>
                <a:latin typeface="Comic Sans MS" pitchFamily="66" charset="0"/>
              </a:rPr>
              <a:t>Ъ</a:t>
            </a:r>
          </a:p>
        </p:txBody>
      </p:sp>
      <p:sp>
        <p:nvSpPr>
          <p:cNvPr id="100" name="Скругленный прямоугольник 99"/>
          <p:cNvSpPr/>
          <p:nvPr/>
        </p:nvSpPr>
        <p:spPr>
          <a:xfrm>
            <a:off x="4061989" y="417460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Н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01" name="Скругленный прямоугольник 100"/>
          <p:cNvSpPr/>
          <p:nvPr/>
        </p:nvSpPr>
        <p:spPr>
          <a:xfrm>
            <a:off x="3498919" y="417460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К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02" name="Скругленный прямоугольник 101"/>
          <p:cNvSpPr/>
          <p:nvPr/>
        </p:nvSpPr>
        <p:spPr>
          <a:xfrm>
            <a:off x="4906594" y="502776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4"/>
                </a:solidFill>
                <a:latin typeface="Comic Sans MS" pitchFamily="66" charset="0"/>
              </a:rPr>
              <a:t>Р</a:t>
            </a:r>
          </a:p>
        </p:txBody>
      </p:sp>
      <p:sp>
        <p:nvSpPr>
          <p:cNvPr id="103" name="Скругленный прямоугольник 102"/>
          <p:cNvSpPr/>
          <p:nvPr/>
        </p:nvSpPr>
        <p:spPr>
          <a:xfrm>
            <a:off x="4906594" y="474337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Е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04" name="Скругленный прямоугольник 103"/>
          <p:cNvSpPr/>
          <p:nvPr/>
        </p:nvSpPr>
        <p:spPr>
          <a:xfrm>
            <a:off x="4906594" y="445898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В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05" name="Скругленный прямоугольник 104"/>
          <p:cNvSpPr/>
          <p:nvPr/>
        </p:nvSpPr>
        <p:spPr>
          <a:xfrm>
            <a:off x="4906594" y="389021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И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06" name="Скругленный прямоугольник 105"/>
          <p:cNvSpPr/>
          <p:nvPr/>
        </p:nvSpPr>
        <p:spPr>
          <a:xfrm>
            <a:off x="5751199" y="531214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А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07" name="Скругленный прямоугольник 106"/>
          <p:cNvSpPr/>
          <p:nvPr/>
        </p:nvSpPr>
        <p:spPr>
          <a:xfrm>
            <a:off x="5751199" y="502776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К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08" name="Скругленный прямоугольник 107"/>
          <p:cNvSpPr/>
          <p:nvPr/>
        </p:nvSpPr>
        <p:spPr>
          <a:xfrm>
            <a:off x="5751199" y="474337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И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09" name="Скругленный прямоугольник 108"/>
          <p:cNvSpPr/>
          <p:nvPr/>
        </p:nvSpPr>
        <p:spPr>
          <a:xfrm>
            <a:off x="2654313" y="474337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Ж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10" name="Скругленный прямоугольник 109"/>
          <p:cNvSpPr/>
          <p:nvPr/>
        </p:nvSpPr>
        <p:spPr>
          <a:xfrm>
            <a:off x="2935848" y="474337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Д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11" name="Скругленный прямоугольник 110"/>
          <p:cNvSpPr/>
          <p:nvPr/>
        </p:nvSpPr>
        <p:spPr>
          <a:xfrm>
            <a:off x="3217384" y="474337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Е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12" name="Скругленный прямоугольник 111"/>
          <p:cNvSpPr/>
          <p:nvPr/>
        </p:nvSpPr>
        <p:spPr>
          <a:xfrm>
            <a:off x="3498919" y="474337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Н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13" name="Скругленный прямоугольник 112"/>
          <p:cNvSpPr/>
          <p:nvPr/>
        </p:nvSpPr>
        <p:spPr>
          <a:xfrm>
            <a:off x="4061989" y="474337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Е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14" name="Скругленный прямоугольник 113"/>
          <p:cNvSpPr/>
          <p:nvPr/>
        </p:nvSpPr>
        <p:spPr>
          <a:xfrm>
            <a:off x="4906594" y="588091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4"/>
                </a:solidFill>
                <a:latin typeface="Comic Sans MS" pitchFamily="66" charset="0"/>
              </a:rPr>
              <a:t>Р</a:t>
            </a:r>
          </a:p>
        </p:txBody>
      </p:sp>
      <p:sp>
        <p:nvSpPr>
          <p:cNvPr id="115" name="Скругленный прямоугольник 114"/>
          <p:cNvSpPr/>
          <p:nvPr/>
        </p:nvSpPr>
        <p:spPr>
          <a:xfrm>
            <a:off x="4906594" y="559653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О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16" name="Скругленный прямоугольник 115"/>
          <p:cNvSpPr/>
          <p:nvPr/>
        </p:nvSpPr>
        <p:spPr>
          <a:xfrm>
            <a:off x="4906594" y="531214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Т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17" name="Скругленный прямоугольник 116"/>
          <p:cNvSpPr/>
          <p:nvPr/>
        </p:nvSpPr>
        <p:spPr>
          <a:xfrm>
            <a:off x="965103" y="246828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М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18" name="Скругленный прямоугольник 117"/>
          <p:cNvSpPr/>
          <p:nvPr/>
        </p:nvSpPr>
        <p:spPr>
          <a:xfrm>
            <a:off x="965103" y="275267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О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19" name="Скругленный прямоугольник 118"/>
          <p:cNvSpPr/>
          <p:nvPr/>
        </p:nvSpPr>
        <p:spPr>
          <a:xfrm>
            <a:off x="965103" y="303705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З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20" name="Скругленный прямоугольник 119"/>
          <p:cNvSpPr/>
          <p:nvPr/>
        </p:nvSpPr>
        <p:spPr>
          <a:xfrm>
            <a:off x="965103" y="332144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А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21" name="Скругленный прямоугольник 120"/>
          <p:cNvSpPr/>
          <p:nvPr/>
        </p:nvSpPr>
        <p:spPr>
          <a:xfrm>
            <a:off x="2091243" y="474337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С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22" name="Скругленный прямоугольник 121"/>
          <p:cNvSpPr/>
          <p:nvPr/>
        </p:nvSpPr>
        <p:spPr>
          <a:xfrm>
            <a:off x="2372778" y="474337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У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23" name="Скругленный прямоугольник 122"/>
          <p:cNvSpPr/>
          <p:nvPr/>
        </p:nvSpPr>
        <p:spPr>
          <a:xfrm>
            <a:off x="965103" y="4743374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Е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24" name="Скругленный прямоугольник 123"/>
          <p:cNvSpPr/>
          <p:nvPr/>
        </p:nvSpPr>
        <p:spPr>
          <a:xfrm>
            <a:off x="965103" y="445898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Ч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25" name="Скругленный прямоугольник 124"/>
          <p:cNvSpPr/>
          <p:nvPr/>
        </p:nvSpPr>
        <p:spPr>
          <a:xfrm>
            <a:off x="965103" y="417460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Ю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26" name="Скругленный прямоугольник 125"/>
          <p:cNvSpPr/>
          <p:nvPr/>
        </p:nvSpPr>
        <p:spPr>
          <a:xfrm>
            <a:off x="965103" y="389021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Л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965103" y="218390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У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28" name="Скругленный прямоугольник 127"/>
          <p:cNvSpPr/>
          <p:nvPr/>
        </p:nvSpPr>
        <p:spPr>
          <a:xfrm>
            <a:off x="1246638" y="531214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М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29" name="Скругленный прямоугольник 128"/>
          <p:cNvSpPr/>
          <p:nvPr/>
        </p:nvSpPr>
        <p:spPr>
          <a:xfrm>
            <a:off x="965103" y="5596532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Е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30" name="Скругленный прямоугольник 129"/>
          <p:cNvSpPr/>
          <p:nvPr/>
        </p:nvSpPr>
        <p:spPr>
          <a:xfrm>
            <a:off x="965103" y="531214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И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31" name="Скругленный прямоугольник 130"/>
          <p:cNvSpPr/>
          <p:nvPr/>
        </p:nvSpPr>
        <p:spPr>
          <a:xfrm>
            <a:off x="965103" y="5027760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4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132" name="Скругленный прямоугольник 131"/>
          <p:cNvSpPr/>
          <p:nvPr/>
        </p:nvSpPr>
        <p:spPr>
          <a:xfrm>
            <a:off x="2372778" y="531214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К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33" name="Скругленный прямоугольник 132"/>
          <p:cNvSpPr/>
          <p:nvPr/>
        </p:nvSpPr>
        <p:spPr>
          <a:xfrm>
            <a:off x="2091243" y="531214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И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34" name="Скругленный прямоугольник 133"/>
          <p:cNvSpPr/>
          <p:nvPr/>
        </p:nvSpPr>
        <p:spPr>
          <a:xfrm>
            <a:off x="1809708" y="531214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Л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35" name="Скругленный прямоугольник 134"/>
          <p:cNvSpPr/>
          <p:nvPr/>
        </p:nvSpPr>
        <p:spPr>
          <a:xfrm>
            <a:off x="1528173" y="531214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П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36" name="Скругленный прямоугольник 135"/>
          <p:cNvSpPr/>
          <p:nvPr/>
        </p:nvSpPr>
        <p:spPr>
          <a:xfrm>
            <a:off x="3498919" y="531214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Я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37" name="Скругленный прямоугольник 136"/>
          <p:cNvSpPr/>
          <p:nvPr/>
        </p:nvSpPr>
        <p:spPr>
          <a:xfrm>
            <a:off x="3217384" y="531214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И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38" name="Скругленный прямоугольник 137"/>
          <p:cNvSpPr/>
          <p:nvPr/>
        </p:nvSpPr>
        <p:spPr>
          <a:xfrm>
            <a:off x="2935848" y="531214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Ц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39" name="Скругленный прямоугольник 138"/>
          <p:cNvSpPr/>
          <p:nvPr/>
        </p:nvSpPr>
        <p:spPr>
          <a:xfrm>
            <a:off x="2654313" y="5312146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А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40" name="Скругленный прямоугольник 139"/>
          <p:cNvSpPr/>
          <p:nvPr/>
        </p:nvSpPr>
        <p:spPr>
          <a:xfrm>
            <a:off x="3498919" y="588091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М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41" name="Скругленный прямоугольник 140"/>
          <p:cNvSpPr/>
          <p:nvPr/>
        </p:nvSpPr>
        <p:spPr>
          <a:xfrm>
            <a:off x="3780454" y="588091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М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42" name="Скругленный прямоугольник 141"/>
          <p:cNvSpPr/>
          <p:nvPr/>
        </p:nvSpPr>
        <p:spPr>
          <a:xfrm>
            <a:off x="4061989" y="588091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А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43" name="Скругленный прямоугольник 142"/>
          <p:cNvSpPr/>
          <p:nvPr/>
        </p:nvSpPr>
        <p:spPr>
          <a:xfrm>
            <a:off x="4343524" y="588091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Т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44" name="Скругленный прямоугольник 143"/>
          <p:cNvSpPr/>
          <p:nvPr/>
        </p:nvSpPr>
        <p:spPr>
          <a:xfrm>
            <a:off x="4625059" y="588091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О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45" name="Скругленный прямоугольник 144"/>
          <p:cNvSpPr/>
          <p:nvPr/>
        </p:nvSpPr>
        <p:spPr>
          <a:xfrm>
            <a:off x="2935848" y="588091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С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46" name="Скругленный прямоугольник 145"/>
          <p:cNvSpPr/>
          <p:nvPr/>
        </p:nvSpPr>
        <p:spPr>
          <a:xfrm>
            <a:off x="3217384" y="5880918"/>
            <a:ext cx="267458" cy="28438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Comic Sans MS" pitchFamily="66" charset="0"/>
              </a:rPr>
              <a:t>У</a:t>
            </a:r>
            <a:endParaRPr lang="ru-RU" sz="16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sp>
        <p:nvSpPr>
          <p:cNvPr id="147" name="Стрелка вправо 146"/>
          <p:cNvSpPr/>
          <p:nvPr/>
        </p:nvSpPr>
        <p:spPr>
          <a:xfrm>
            <a:off x="2411760" y="548680"/>
            <a:ext cx="144016" cy="216024"/>
          </a:xfrm>
          <a:prstGeom prst="right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8" name="Скругленный прямоугольник 147"/>
          <p:cNvSpPr/>
          <p:nvPr/>
        </p:nvSpPr>
        <p:spPr>
          <a:xfrm>
            <a:off x="5796136" y="548680"/>
            <a:ext cx="2808312" cy="2376264"/>
          </a:xfrm>
          <a:prstGeom prst="roundRect">
            <a:avLst/>
          </a:prstGeom>
          <a:ln w="28575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Логический элемент, который выдает на выходе значение логической суммы входных сигналов</a:t>
            </a:r>
          </a:p>
          <a:p>
            <a:pPr algn="just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Стрелка вправо 148"/>
          <p:cNvSpPr/>
          <p:nvPr/>
        </p:nvSpPr>
        <p:spPr>
          <a:xfrm>
            <a:off x="1259632" y="1628800"/>
            <a:ext cx="144016" cy="216024"/>
          </a:xfrm>
          <a:prstGeom prst="right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0" name="Стрелка вправо 149"/>
          <p:cNvSpPr/>
          <p:nvPr/>
        </p:nvSpPr>
        <p:spPr>
          <a:xfrm>
            <a:off x="755576" y="5373216"/>
            <a:ext cx="144016" cy="216024"/>
          </a:xfrm>
          <a:prstGeom prst="right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1" name="Стрелка вправо 150"/>
          <p:cNvSpPr/>
          <p:nvPr/>
        </p:nvSpPr>
        <p:spPr>
          <a:xfrm>
            <a:off x="467544" y="3645024"/>
            <a:ext cx="144016" cy="216024"/>
          </a:xfrm>
          <a:prstGeom prst="right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2" name="Стрелка вправо 151"/>
          <p:cNvSpPr/>
          <p:nvPr/>
        </p:nvSpPr>
        <p:spPr>
          <a:xfrm>
            <a:off x="3059832" y="3068960"/>
            <a:ext cx="144016" cy="216024"/>
          </a:xfrm>
          <a:prstGeom prst="right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" name="Стрелка вправо 152"/>
          <p:cNvSpPr/>
          <p:nvPr/>
        </p:nvSpPr>
        <p:spPr>
          <a:xfrm>
            <a:off x="1907704" y="4725144"/>
            <a:ext cx="144016" cy="216024"/>
          </a:xfrm>
          <a:prstGeom prst="right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4" name="Стрелка вправо 153"/>
          <p:cNvSpPr/>
          <p:nvPr/>
        </p:nvSpPr>
        <p:spPr>
          <a:xfrm>
            <a:off x="3275856" y="4221088"/>
            <a:ext cx="144016" cy="216024"/>
          </a:xfrm>
          <a:prstGeom prst="right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5" name="Стрелка вправо 154"/>
          <p:cNvSpPr/>
          <p:nvPr/>
        </p:nvSpPr>
        <p:spPr>
          <a:xfrm>
            <a:off x="3563888" y="2492896"/>
            <a:ext cx="144016" cy="216024"/>
          </a:xfrm>
          <a:prstGeom prst="right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6" name="Стрелка вправо 155"/>
          <p:cNvSpPr/>
          <p:nvPr/>
        </p:nvSpPr>
        <p:spPr>
          <a:xfrm>
            <a:off x="2699792" y="5877272"/>
            <a:ext cx="144016" cy="216024"/>
          </a:xfrm>
          <a:prstGeom prst="right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7" name="Стрелка вниз 156"/>
          <p:cNvSpPr/>
          <p:nvPr/>
        </p:nvSpPr>
        <p:spPr>
          <a:xfrm>
            <a:off x="971600" y="1988840"/>
            <a:ext cx="216024" cy="144016"/>
          </a:xfrm>
          <a:prstGeom prst="down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8" name="Стрелка вниз 157"/>
          <p:cNvSpPr/>
          <p:nvPr/>
        </p:nvSpPr>
        <p:spPr>
          <a:xfrm>
            <a:off x="1547664" y="548680"/>
            <a:ext cx="216024" cy="144016"/>
          </a:xfrm>
          <a:prstGeom prst="down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9" name="Стрелка вниз 158"/>
          <p:cNvSpPr/>
          <p:nvPr/>
        </p:nvSpPr>
        <p:spPr>
          <a:xfrm>
            <a:off x="2123728" y="836712"/>
            <a:ext cx="216024" cy="144016"/>
          </a:xfrm>
          <a:prstGeom prst="down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0" name="Стрелка вниз 159"/>
          <p:cNvSpPr/>
          <p:nvPr/>
        </p:nvSpPr>
        <p:spPr>
          <a:xfrm>
            <a:off x="2699792" y="332656"/>
            <a:ext cx="216024" cy="144016"/>
          </a:xfrm>
          <a:prstGeom prst="down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1" name="Стрелка вниз 160"/>
          <p:cNvSpPr/>
          <p:nvPr/>
        </p:nvSpPr>
        <p:spPr>
          <a:xfrm>
            <a:off x="3275856" y="1988840"/>
            <a:ext cx="216024" cy="144016"/>
          </a:xfrm>
          <a:prstGeom prst="down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2" name="Стрелка вниз 161"/>
          <p:cNvSpPr/>
          <p:nvPr/>
        </p:nvSpPr>
        <p:spPr>
          <a:xfrm>
            <a:off x="3779912" y="2276872"/>
            <a:ext cx="216024" cy="144016"/>
          </a:xfrm>
          <a:prstGeom prst="down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" name="Стрелка вниз 162"/>
          <p:cNvSpPr/>
          <p:nvPr/>
        </p:nvSpPr>
        <p:spPr>
          <a:xfrm>
            <a:off x="4932040" y="3717032"/>
            <a:ext cx="216024" cy="144016"/>
          </a:xfrm>
          <a:prstGeom prst="down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4" name="Стрелка вниз 163"/>
          <p:cNvSpPr/>
          <p:nvPr/>
        </p:nvSpPr>
        <p:spPr>
          <a:xfrm>
            <a:off x="5796136" y="3717032"/>
            <a:ext cx="216024" cy="144016"/>
          </a:xfrm>
          <a:prstGeom prst="downArrow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70" name="Группа 169"/>
          <p:cNvGrpSpPr/>
          <p:nvPr/>
        </p:nvGrpSpPr>
        <p:grpSpPr>
          <a:xfrm>
            <a:off x="6300192" y="3429000"/>
            <a:ext cx="2088232" cy="581362"/>
            <a:chOff x="6156176" y="4509120"/>
            <a:chExt cx="2394942" cy="666750"/>
          </a:xfrm>
        </p:grpSpPr>
        <p:pic>
          <p:nvPicPr>
            <p:cNvPr id="165" name="Рисунок 164" descr="89a23529000e88fce52d7632ce1e5159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84368" y="4509120"/>
              <a:ext cx="666750" cy="666750"/>
            </a:xfrm>
            <a:prstGeom prst="rect">
              <a:avLst/>
            </a:prstGeom>
          </p:spPr>
        </p:pic>
        <p:pic>
          <p:nvPicPr>
            <p:cNvPr id="166" name="Рисунок 165" descr="5372aec21f615d0c5255b677e715a70c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20272" y="4509120"/>
              <a:ext cx="666750" cy="666750"/>
            </a:xfrm>
            <a:prstGeom prst="rect">
              <a:avLst/>
            </a:prstGeom>
          </p:spPr>
        </p:pic>
        <p:pic>
          <p:nvPicPr>
            <p:cNvPr id="167" name="Рисунок 166" descr="6683c9107492afbe7795860ebc26ef0a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88224" y="4509120"/>
              <a:ext cx="666750" cy="666750"/>
            </a:xfrm>
            <a:prstGeom prst="rect">
              <a:avLst/>
            </a:prstGeom>
          </p:spPr>
        </p:pic>
        <p:pic>
          <p:nvPicPr>
            <p:cNvPr id="168" name="Рисунок 167" descr="bb7e36005d38b5d51d5a157d4e0bf4a6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56176" y="4509120"/>
              <a:ext cx="666750" cy="666750"/>
            </a:xfrm>
            <a:prstGeom prst="rect">
              <a:avLst/>
            </a:prstGeom>
          </p:spPr>
        </p:pic>
        <p:pic>
          <p:nvPicPr>
            <p:cNvPr id="169" name="Рисунок 168" descr="f9af6e5ee1ef5764595fa532bad73126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452320" y="4509120"/>
              <a:ext cx="666750" cy="666750"/>
            </a:xfrm>
            <a:prstGeom prst="rect">
              <a:avLst/>
            </a:prstGeom>
          </p:spPr>
        </p:pic>
      </p:grpSp>
      <p:pic>
        <p:nvPicPr>
          <p:cNvPr id="171" name="Рисунок 170" descr="dbdee13c60c9204fee7ec8d256b5f9fa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6588224" y="4437112"/>
            <a:ext cx="1093093" cy="1319250"/>
          </a:xfrm>
          <a:prstGeom prst="rect">
            <a:avLst/>
          </a:prstGeom>
        </p:spPr>
      </p:pic>
      <p:sp>
        <p:nvSpPr>
          <p:cNvPr id="196" name="Скругленный прямоугольник 195"/>
          <p:cNvSpPr/>
          <p:nvPr/>
        </p:nvSpPr>
        <p:spPr>
          <a:xfrm>
            <a:off x="5796136" y="548680"/>
            <a:ext cx="2808312" cy="2448272"/>
          </a:xfrm>
          <a:prstGeom prst="roundRect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Логическая операция, образуется соединением двух высказываний в одно с помощью оборота речи «если…., то…» (ложна тогда и только тогда, когда из истинного высказывания  следует ложное)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" name="Скругленный прямоугольник 194"/>
          <p:cNvSpPr/>
          <p:nvPr/>
        </p:nvSpPr>
        <p:spPr>
          <a:xfrm>
            <a:off x="5796136" y="548680"/>
            <a:ext cx="2808312" cy="2448272"/>
          </a:xfrm>
          <a:prstGeom prst="roundRect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Устройство, которое может запоминать сигналы 0 и 1, демонстрировать их, а в случае необходимости и забывать.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" name="Скругленный прямоугольник 193"/>
          <p:cNvSpPr/>
          <p:nvPr/>
        </p:nvSpPr>
        <p:spPr>
          <a:xfrm>
            <a:off x="5724128" y="548680"/>
            <a:ext cx="2952328" cy="2448272"/>
          </a:xfrm>
          <a:prstGeom prst="roundRect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Логическая операция образуется из высказывания с помощью добавления частицы «</a:t>
            </a: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к сказуемому или использования оборота речи «</a:t>
            </a: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неверно, что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…». (истина, когда высказывание ложно,  ложно, когда высказывание истинно)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" name="Скругленный прямоугольник 192"/>
          <p:cNvSpPr/>
          <p:nvPr/>
        </p:nvSpPr>
        <p:spPr>
          <a:xfrm>
            <a:off x="5796136" y="548680"/>
            <a:ext cx="2808312" cy="2448272"/>
          </a:xfrm>
          <a:prstGeom prst="roundRect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Логический элемент, который выдает на выходе значение логического произведения входных сигналов.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" name="Скругленный прямоугольник 191"/>
          <p:cNvSpPr/>
          <p:nvPr/>
        </p:nvSpPr>
        <p:spPr>
          <a:xfrm>
            <a:off x="5796136" y="548680"/>
            <a:ext cx="2808312" cy="2448272"/>
          </a:xfrm>
          <a:prstGeom prst="roundRect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мышления, в которой что либо утверждается или отрицается о предметах, их свойствах или отношениях между ними.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" name="Скругленный прямоугольник 190"/>
          <p:cNvSpPr/>
          <p:nvPr/>
        </p:nvSpPr>
        <p:spPr>
          <a:xfrm>
            <a:off x="5796136" y="548680"/>
            <a:ext cx="2808312" cy="2448272"/>
          </a:xfrm>
          <a:prstGeom prst="roundRect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Основной узел арифметико-логического устройства ЭВМ и служит для суммирования чисел посредством поразрядного сложения.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0" name="Скругленный прямоугольник 189"/>
          <p:cNvSpPr/>
          <p:nvPr/>
        </p:nvSpPr>
        <p:spPr>
          <a:xfrm>
            <a:off x="5796136" y="548680"/>
            <a:ext cx="2808312" cy="2448272"/>
          </a:xfrm>
          <a:prstGeom prst="roundRect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мышления, посредством которой из одного или нескольких суждений, называемых посылками, мы по определенным  правилам вывода получаем суждение – заключение.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9" name="Скругленный прямоугольник 188"/>
          <p:cNvSpPr/>
          <p:nvPr/>
        </p:nvSpPr>
        <p:spPr>
          <a:xfrm>
            <a:off x="5796136" y="548680"/>
            <a:ext cx="2808312" cy="2448272"/>
          </a:xfrm>
          <a:prstGeom prst="roundRect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Повествовательное предложение, относительно которого можно сказать, истинно оно или ложно.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8" name="Скругленный прямоугольник 187"/>
          <p:cNvSpPr/>
          <p:nvPr/>
        </p:nvSpPr>
        <p:spPr>
          <a:xfrm>
            <a:off x="5796136" y="548680"/>
            <a:ext cx="2808312" cy="2448272"/>
          </a:xfrm>
          <a:prstGeom prst="roundRect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мышления, в которой отражаются отличительные существенные признаки предметов.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7" name="Скругленный прямоугольник 186"/>
          <p:cNvSpPr/>
          <p:nvPr/>
        </p:nvSpPr>
        <p:spPr>
          <a:xfrm>
            <a:off x="5796136" y="548680"/>
            <a:ext cx="2880320" cy="2448272"/>
          </a:xfrm>
          <a:prstGeom prst="roundRect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Логическая операция образуется соединением двух высказываний в одно с помощью союза «ИЛИ». (ложна тогда и только тогда, когда оба высказывания ложны, и истина, когда хотя бы одно высказывание истинно)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5" name="Скругленный прямоугольник 184"/>
          <p:cNvSpPr/>
          <p:nvPr/>
        </p:nvSpPr>
        <p:spPr>
          <a:xfrm>
            <a:off x="5796136" y="548680"/>
            <a:ext cx="2880320" cy="2448272"/>
          </a:xfrm>
          <a:prstGeom prst="roundRect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Совокупность параллельно соединенных триггеров для запоминания и демонстрации двоичного числа.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" name="Скругленный прямоугольник 183"/>
          <p:cNvSpPr/>
          <p:nvPr/>
        </p:nvSpPr>
        <p:spPr>
          <a:xfrm>
            <a:off x="5796136" y="548680"/>
            <a:ext cx="2880320" cy="2448272"/>
          </a:xfrm>
          <a:prstGeom prst="roundRect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 алгебры высказываний.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9" name="Скругленный прямоугольник 198"/>
          <p:cNvSpPr/>
          <p:nvPr/>
        </p:nvSpPr>
        <p:spPr>
          <a:xfrm>
            <a:off x="5796136" y="548680"/>
            <a:ext cx="2880320" cy="2448272"/>
          </a:xfrm>
          <a:prstGeom prst="roundRect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Логический элемент выдает на выходе сигнал, противоположный сигналу на входе, т.е. на его выходе будет 1, если на вход поступит 0 и наоборот.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9" name="Скругленный прямоугольник 178"/>
          <p:cNvSpPr/>
          <p:nvPr/>
        </p:nvSpPr>
        <p:spPr>
          <a:xfrm>
            <a:off x="5796136" y="548680"/>
            <a:ext cx="2880320" cy="2448272"/>
          </a:xfrm>
          <a:prstGeom prst="roundRect">
            <a:avLst/>
          </a:prstGeom>
          <a:ln w="19050">
            <a:solidFill>
              <a:srgbClr val="FFC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Наука о законах и формах рационального мышления, методах формализации содержательных теорий.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0" name="Управляющая кнопка: далее 199">
            <a:hlinkClick r:id="" action="ppaction://hlinkshowjump?jump=nextslide" highlightClick="1"/>
          </p:cNvPr>
          <p:cNvSpPr/>
          <p:nvPr/>
        </p:nvSpPr>
        <p:spPr>
          <a:xfrm>
            <a:off x="8028384" y="580526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01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69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2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5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229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0" fill="hold">
                      <p:stCondLst>
                        <p:cond delay="0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4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5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4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66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9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273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4" fill="hold">
                      <p:stCondLst>
                        <p:cond delay="0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8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6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9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2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5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8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1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13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6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5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0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3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6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9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2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5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8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1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4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7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0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66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9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373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4" fill="hold">
                      <p:stCondLst>
                        <p:cond delay="0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8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9" fill="hold">
                      <p:stCondLst>
                        <p:cond delay="indefinite"/>
                      </p:stCondLst>
                      <p:childTnLst>
                        <p:par>
                          <p:cTn id="380" fill="hold">
                            <p:stCondLst>
                              <p:cond delay="0"/>
                            </p:stCondLst>
                            <p:childTnLst>
                              <p:par>
                                <p:cTn id="3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3" dur="500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6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9" dur="5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2" dur="5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5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8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1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4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0" fill="hold">
                      <p:stCondLst>
                        <p:cond delay="indefinite"/>
                      </p:stCondLst>
                      <p:childTnLst>
                        <p:par>
                          <p:cTn id="411" fill="hold">
                            <p:stCondLst>
                              <p:cond delay="0"/>
                            </p:stCondLst>
                            <p:childTnLst>
                              <p:par>
                                <p:cTn id="412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13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418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9" fill="hold">
                      <p:stCondLst>
                        <p:cond delay="0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3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4" fill="hold">
                      <p:stCondLst>
                        <p:cond delay="indefinite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8" dur="5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1" dur="5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4" dur="5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7" dur="500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0" dur="500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3" dur="500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6" dur="500"/>
                                        <p:tgtEl>
                                          <p:spTgt spid="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9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5" fill="hold">
                      <p:stCondLst>
                        <p:cond delay="indefinite"/>
                      </p:stCondLst>
                      <p:childTnLst>
                        <p:par>
                          <p:cTn id="456" fill="hold">
                            <p:stCondLst>
                              <p:cond delay="0"/>
                            </p:stCondLst>
                            <p:childTnLst>
                              <p:par>
                                <p:cTn id="457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58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1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465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6" fill="hold">
                      <p:stCondLst>
                        <p:cond delay="0"/>
                      </p:stCondLst>
                      <p:childTnLst>
                        <p:par>
                          <p:cTn id="467" fill="hold">
                            <p:stCondLst>
                              <p:cond delay="0"/>
                            </p:stCondLst>
                            <p:childTnLst>
                              <p:par>
                                <p:cTn id="4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0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1" fill="hold">
                      <p:stCondLst>
                        <p:cond delay="indefinite"/>
                      </p:stCondLst>
                      <p:childTnLst>
                        <p:par>
                          <p:cTn id="472" fill="hold">
                            <p:stCondLst>
                              <p:cond delay="0"/>
                            </p:stCondLst>
                            <p:childTnLst>
                              <p:par>
                                <p:cTn id="4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5" dur="500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8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1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4" dur="5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7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0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3" dur="500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6" dur="500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9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2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5" dur="5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8" dur="500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1" dur="500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7" fill="hold">
                      <p:stCondLst>
                        <p:cond delay="indefinite"/>
                      </p:stCondLst>
                      <p:childTnLst>
                        <p:par>
                          <p:cTn id="518" fill="hold">
                            <p:stCondLst>
                              <p:cond delay="0"/>
                            </p:stCondLst>
                            <p:childTnLst>
                              <p:par>
                                <p:cTn id="519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20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3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527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8" fill="hold">
                      <p:stCondLst>
                        <p:cond delay="0"/>
                      </p:stCondLst>
                      <p:childTnLst>
                        <p:par>
                          <p:cTn id="529" fill="hold">
                            <p:stCondLst>
                              <p:cond delay="0"/>
                            </p:stCondLst>
                            <p:childTnLst>
                              <p:par>
                                <p:cTn id="5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2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3" fill="hold">
                      <p:stCondLst>
                        <p:cond delay="indefinite"/>
                      </p:stCondLst>
                      <p:childTnLst>
                        <p:par>
                          <p:cTn id="534" fill="hold">
                            <p:stCondLst>
                              <p:cond delay="0"/>
                            </p:stCondLst>
                            <p:childTnLst>
                              <p:par>
                                <p:cTn id="5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3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6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5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8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1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4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0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6" fill="hold">
                      <p:stCondLst>
                        <p:cond delay="indefinite"/>
                      </p:stCondLst>
                      <p:childTnLst>
                        <p:par>
                          <p:cTn id="577" fill="hold">
                            <p:stCondLst>
                              <p:cond delay="0"/>
                            </p:stCondLst>
                            <p:childTnLst>
                              <p:par>
                                <p:cTn id="578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79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2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3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586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7" fill="hold">
                      <p:stCondLst>
                        <p:cond delay="0"/>
                      </p:stCondLst>
                      <p:childTnLst>
                        <p:par>
                          <p:cTn id="588" fill="hold">
                            <p:stCondLst>
                              <p:cond delay="0"/>
                            </p:stCondLst>
                            <p:childTnLst>
                              <p:par>
                                <p:cTn id="5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1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2" fill="hold">
                      <p:stCondLst>
                        <p:cond delay="indefinite"/>
                      </p:stCondLst>
                      <p:childTnLst>
                        <p:par>
                          <p:cTn id="593" fill="hold">
                            <p:stCondLst>
                              <p:cond delay="0"/>
                            </p:stCondLst>
                            <p:childTnLst>
                              <p:par>
                                <p:cTn id="5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6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5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0" fill="hold">
                      <p:stCondLst>
                        <p:cond delay="indefinite"/>
                      </p:stCondLst>
                      <p:childTnLst>
                        <p:par>
                          <p:cTn id="621" fill="hold">
                            <p:stCondLst>
                              <p:cond delay="0"/>
                            </p:stCondLst>
                            <p:childTnLst>
                              <p:par>
                                <p:cTn id="622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23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6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630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1" fill="hold">
                      <p:stCondLst>
                        <p:cond delay="0"/>
                      </p:stCondLst>
                      <p:childTnLst>
                        <p:par>
                          <p:cTn id="632" fill="hold">
                            <p:stCondLst>
                              <p:cond delay="0"/>
                            </p:stCondLst>
                            <p:childTnLst>
                              <p:par>
                                <p:cTn id="6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5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6" fill="hold">
                      <p:stCondLst>
                        <p:cond delay="indefinite"/>
                      </p:stCondLst>
                      <p:childTnLst>
                        <p:par>
                          <p:cTn id="637" fill="hold">
                            <p:stCondLst>
                              <p:cond delay="0"/>
                            </p:stCondLst>
                            <p:childTnLst>
                              <p:par>
                                <p:cTn id="6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0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3" fill="hold">
                      <p:stCondLst>
                        <p:cond delay="indefinite"/>
                      </p:stCondLst>
                      <p:childTnLst>
                        <p:par>
                          <p:cTn id="674" fill="hold">
                            <p:stCondLst>
                              <p:cond delay="0"/>
                            </p:stCondLst>
                            <p:childTnLst>
                              <p:par>
                                <p:cTn id="675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76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9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0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683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4" fill="hold">
                      <p:stCondLst>
                        <p:cond delay="0"/>
                      </p:stCondLst>
                      <p:childTnLst>
                        <p:par>
                          <p:cTn id="685" fill="hold">
                            <p:stCondLst>
                              <p:cond delay="0"/>
                            </p:stCondLst>
                            <p:childTnLst>
                              <p:par>
                                <p:cTn id="6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8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9" fill="hold">
                      <p:stCondLst>
                        <p:cond delay="indefinite"/>
                      </p:stCondLst>
                      <p:childTnLst>
                        <p:par>
                          <p:cTn id="690" fill="hold">
                            <p:stCondLst>
                              <p:cond delay="0"/>
                            </p:stCondLst>
                            <p:childTnLst>
                              <p:par>
                                <p:cTn id="69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6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5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1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5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7" fill="hold">
                      <p:stCondLst>
                        <p:cond delay="indefinite"/>
                      </p:stCondLst>
                      <p:childTnLst>
                        <p:par>
                          <p:cTn id="718" fill="hold">
                            <p:stCondLst>
                              <p:cond delay="0"/>
                            </p:stCondLst>
                            <p:childTnLst>
                              <p:par>
                                <p:cTn id="719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720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3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4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727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8" fill="hold">
                      <p:stCondLst>
                        <p:cond delay="0"/>
                      </p:stCondLst>
                      <p:childTnLst>
                        <p:par>
                          <p:cTn id="729" fill="hold">
                            <p:stCondLst>
                              <p:cond delay="0"/>
                            </p:stCondLst>
                            <p:childTnLst>
                              <p:par>
                                <p:cTn id="7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2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3" fill="hold">
                      <p:stCondLst>
                        <p:cond delay="indefinite"/>
                      </p:stCondLst>
                      <p:childTnLst>
                        <p:par>
                          <p:cTn id="734" fill="hold">
                            <p:stCondLst>
                              <p:cond delay="0"/>
                            </p:stCondLst>
                            <p:childTnLst>
                              <p:par>
                                <p:cTn id="7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7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0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3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6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9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2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5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8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1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4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0" fill="hold">
                      <p:stCondLst>
                        <p:cond delay="indefinite"/>
                      </p:stCondLst>
                      <p:childTnLst>
                        <p:par>
                          <p:cTn id="771" fill="hold">
                            <p:stCondLst>
                              <p:cond delay="0"/>
                            </p:stCondLst>
                            <p:childTnLst>
                              <p:par>
                                <p:cTn id="772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773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6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7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780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1" fill="hold">
                      <p:stCondLst>
                        <p:cond delay="0"/>
                      </p:stCondLst>
                      <p:childTnLst>
                        <p:par>
                          <p:cTn id="782" fill="hold">
                            <p:stCondLst>
                              <p:cond delay="0"/>
                            </p:stCondLst>
                            <p:childTnLst>
                              <p:par>
                                <p:cTn id="7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5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6" fill="hold">
                      <p:stCondLst>
                        <p:cond delay="indefinite"/>
                      </p:stCondLst>
                      <p:childTnLst>
                        <p:par>
                          <p:cTn id="787" fill="hold">
                            <p:stCondLst>
                              <p:cond delay="0"/>
                            </p:stCondLst>
                            <p:childTnLst>
                              <p:par>
                                <p:cTn id="78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0" dur="5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3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6" dur="5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9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2" dur="500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5" dur="5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8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1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5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7" fill="hold">
                      <p:stCondLst>
                        <p:cond delay="indefinite"/>
                      </p:stCondLst>
                      <p:childTnLst>
                        <p:par>
                          <p:cTn id="818" fill="hold">
                            <p:stCondLst>
                              <p:cond delay="0"/>
                            </p:stCondLst>
                            <p:childTnLst>
                              <p:par>
                                <p:cTn id="819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82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3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4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827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8" fill="hold">
                      <p:stCondLst>
                        <p:cond delay="0"/>
                      </p:stCondLst>
                      <p:childTnLst>
                        <p:par>
                          <p:cTn id="829" fill="hold">
                            <p:stCondLst>
                              <p:cond delay="0"/>
                            </p:stCondLst>
                            <p:childTnLst>
                              <p:par>
                                <p:cTn id="8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2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3" fill="hold">
                      <p:stCondLst>
                        <p:cond delay="indefinite"/>
                      </p:stCondLst>
                      <p:childTnLst>
                        <p:par>
                          <p:cTn id="834" fill="hold">
                            <p:stCondLst>
                              <p:cond delay="0"/>
                            </p:stCondLst>
                            <p:childTnLst>
                              <p:par>
                                <p:cTn id="8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7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0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3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6" dur="5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9" dur="5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2" dur="5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5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8" fill="hold">
                      <p:stCondLst>
                        <p:cond delay="indefinite"/>
                      </p:stCondLst>
                      <p:childTnLst>
                        <p:par>
                          <p:cTn id="859" fill="hold">
                            <p:stCondLst>
                              <p:cond delay="0"/>
                            </p:stCondLst>
                            <p:childTnLst>
                              <p:par>
                                <p:cTn id="860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861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4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5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</p:childTnLst>
        </p:cTn>
      </p:par>
    </p:tnLst>
    <p:bldLst>
      <p:bldP spid="198" grpId="0" animBg="1"/>
      <p:bldP spid="198" grpId="1" animBg="1"/>
      <p:bldP spid="148" grpId="0" animBg="1"/>
      <p:bldP spid="148" grpId="1" animBg="1"/>
      <p:bldP spid="196" grpId="0" animBg="1"/>
      <p:bldP spid="196" grpId="1" animBg="1"/>
      <p:bldP spid="195" grpId="0" animBg="1"/>
      <p:bldP spid="195" grpId="1" animBg="1"/>
      <p:bldP spid="194" grpId="0" animBg="1"/>
      <p:bldP spid="194" grpId="1" animBg="1"/>
      <p:bldP spid="193" grpId="0" animBg="1"/>
      <p:bldP spid="193" grpId="1" animBg="1"/>
      <p:bldP spid="192" grpId="0" animBg="1"/>
      <p:bldP spid="192" grpId="1" animBg="1"/>
      <p:bldP spid="191" grpId="0" animBg="1"/>
      <p:bldP spid="191" grpId="1" animBg="1"/>
      <p:bldP spid="190" grpId="0" animBg="1"/>
      <p:bldP spid="190" grpId="1" animBg="1"/>
      <p:bldP spid="189" grpId="0" animBg="1"/>
      <p:bldP spid="189" grpId="1" animBg="1"/>
      <p:bldP spid="188" grpId="0" animBg="1"/>
      <p:bldP spid="188" grpId="1" animBg="1"/>
      <p:bldP spid="187" grpId="0" animBg="1"/>
      <p:bldP spid="187" grpId="1" animBg="1"/>
      <p:bldP spid="185" grpId="0" animBg="1"/>
      <p:bldP spid="185" grpId="1" animBg="1"/>
      <p:bldP spid="184" grpId="0" animBg="1"/>
      <p:bldP spid="184" grpId="1" animBg="1"/>
      <p:bldP spid="199" grpId="0" animBg="1"/>
      <p:bldP spid="199" grpId="1" animBg="1"/>
      <p:bldP spid="179" grpId="0" animBg="1"/>
      <p:bldP spid="17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224136"/>
          </a:xfrm>
        </p:spPr>
        <p:txBody>
          <a:bodyPr/>
          <a:lstStyle/>
          <a:p>
            <a:r>
              <a:rPr lang="ru-RU" sz="28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Источник определений:</a:t>
            </a:r>
            <a:br>
              <a:rPr lang="ru-RU" sz="28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844824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Логика в информатике/ В.Ю. </a:t>
            </a:r>
            <a:r>
              <a:rPr lang="ru-RU" sz="2000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Лыскова</a:t>
            </a:r>
            <a:r>
              <a:rPr lang="ru-RU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Е.А. Ракитина; М.: Лаборатория Базовых Знаний, 2004</a:t>
            </a:r>
            <a:endParaRPr lang="ru-RU" sz="2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8b094b7950d327c31c53f3be710d58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4005064"/>
            <a:ext cx="1276350" cy="1895475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28384" y="5805264"/>
            <a:ext cx="50405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24136"/>
          </a:xfrm>
        </p:spPr>
        <p:txBody>
          <a:bodyPr/>
          <a:lstStyle/>
          <a:p>
            <a:r>
              <a:rPr lang="ru-RU" sz="28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Источники изображений:</a:t>
            </a:r>
            <a:br>
              <a:rPr lang="ru-RU" sz="28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196752"/>
            <a:ext cx="748883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ü"/>
            </a:pPr>
            <a:r>
              <a:rPr lang="ru-RU" dirty="0" smtClean="0">
                <a:hlinkClick r:id="rId2"/>
              </a:rPr>
              <a:t> </a:t>
            </a:r>
            <a:r>
              <a:rPr lang="en-US" dirty="0" smtClean="0">
                <a:hlinkClick r:id="rId2"/>
              </a:rPr>
              <a:t>http://office.microsoft.com/ru-ru/templates/results.aspx?qu=%D1%88%D0%BA%D0%BE%D0%BB%D1%8C%D0%BD%D0%B0%D1%8F+%D0%B4%D0%BE%D1%81%D0%BA%D0%B0&amp;origin=CT010117262#ai:TC030006141|</a:t>
            </a:r>
            <a:endParaRPr lang="ru-RU" dirty="0" smtClean="0"/>
          </a:p>
          <a:p>
            <a:pPr>
              <a:buClr>
                <a:schemeClr val="accent1"/>
              </a:buCl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hlinkClick r:id="rId3"/>
              </a:rPr>
              <a:t>http://s3.rimg.info/e8b094b7950d327c31c53f3be710d585.gif</a:t>
            </a:r>
            <a:endParaRPr lang="ru-RU" sz="2000" dirty="0" smtClean="0"/>
          </a:p>
          <a:p>
            <a:pPr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hlinkClick r:id="rId4"/>
              </a:rPr>
              <a:t>http://s5.rimg.info/dbdee13c60c9204fee7ec8d256b5f9fa.gif</a:t>
            </a:r>
            <a:endParaRPr lang="ru-RU" sz="2000" dirty="0" smtClean="0"/>
          </a:p>
          <a:p>
            <a:pPr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hlinkClick r:id="rId5"/>
              </a:rPr>
              <a:t>http://s7.rimg.info/5372aec21f615d0c5255b677e715a70c.gif</a:t>
            </a:r>
            <a:endParaRPr lang="ru-RU" sz="2000" dirty="0" smtClean="0"/>
          </a:p>
          <a:p>
            <a:pPr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hlinkClick r:id="rId6"/>
              </a:rPr>
              <a:t>http://s7.rimg.info/bb7e36005d38b5d51d5a157d4e0bf4a6.gif</a:t>
            </a:r>
            <a:endParaRPr lang="ru-RU" sz="2000" dirty="0" smtClean="0"/>
          </a:p>
          <a:p>
            <a:pPr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hlinkClick r:id="rId7"/>
              </a:rPr>
              <a:t>http://s7.rimg.info/6683c9107492afbe7795860ebc26ef0a.gif</a:t>
            </a:r>
            <a:endParaRPr lang="ru-RU" sz="2000" dirty="0" smtClean="0"/>
          </a:p>
          <a:p>
            <a:pPr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hlinkClick r:id="rId8"/>
              </a:rPr>
              <a:t>http://s7.rimg.info/f9af6e5ee1ef5764595fa532bad73126.gif</a:t>
            </a:r>
            <a:endParaRPr lang="ru-RU" sz="2000" dirty="0" smtClean="0"/>
          </a:p>
          <a:p>
            <a:pPr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000" dirty="0" smtClean="0">
                <a:hlinkClick r:id="rId9"/>
              </a:rPr>
              <a:t>http://s7.rimg.info/89a23529000e88fce52d7632ce1e5159.gif</a:t>
            </a:r>
            <a:endParaRPr lang="ru-RU" sz="2000" dirty="0" smtClean="0"/>
          </a:p>
          <a:p>
            <a:pPr>
              <a:buClr>
                <a:schemeClr val="accent1"/>
              </a:buClr>
              <a:buFont typeface="Wingdings" pitchFamily="2" charset="2"/>
              <a:buChar char="ü"/>
            </a:pPr>
            <a:endParaRPr lang="ru-RU" sz="2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e8b094b7950d327c31c53f3be710d585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707904" y="4437112"/>
            <a:ext cx="1276350" cy="1895475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" action="ppaction://hlinkshowjump?jump=endshow" highlightClick="1"/>
          </p:cNvPr>
          <p:cNvSpPr/>
          <p:nvPr/>
        </p:nvSpPr>
        <p:spPr>
          <a:xfrm>
            <a:off x="7884368" y="5805264"/>
            <a:ext cx="648072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3000614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9D547AB-3EFF-4C80-B08D-970DF2BF28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TS030006141</Template>
  <TotalTime>929</TotalTime>
  <Words>564</Words>
  <Application>Microsoft Office PowerPoint</Application>
  <PresentationFormat>Экран (4:3)</PresentationFormat>
  <Paragraphs>173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TS030006141</vt:lpstr>
      <vt:lpstr>Конкурс «Интерактивная мозаика» pedsovet.su  </vt:lpstr>
      <vt:lpstr>Слайд 2</vt:lpstr>
      <vt:lpstr>Источник определений: </vt:lpstr>
      <vt:lpstr>Источники изображений: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84</cp:revision>
  <dcterms:created xsi:type="dcterms:W3CDTF">2011-05-12T05:04:49Z</dcterms:created>
  <dcterms:modified xsi:type="dcterms:W3CDTF">2011-05-17T04:31:47Z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TC300061419990</vt:lpwstr>
  </property>
</Properties>
</file>