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CAA3151-881A-4C5C-8325-76ACBADF6070}" type="datetimeFigureOut">
              <a:rPr lang="ru-RU" smtClean="0"/>
              <a:t>12.05.2010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A9C1AA-290C-4BE0-8B8B-0B953026BB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A3151-881A-4C5C-8325-76ACBADF6070}" type="datetimeFigureOut">
              <a:rPr lang="ru-RU" smtClean="0"/>
              <a:t>12.05.2010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A9C1AA-290C-4BE0-8B8B-0B953026BB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A3151-881A-4C5C-8325-76ACBADF6070}" type="datetimeFigureOut">
              <a:rPr lang="ru-RU" smtClean="0"/>
              <a:t>12.05.2010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A9C1AA-290C-4BE0-8B8B-0B953026BB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A3151-881A-4C5C-8325-76ACBADF6070}" type="datetimeFigureOut">
              <a:rPr lang="ru-RU" smtClean="0"/>
              <a:t>12.05.2010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A9C1AA-290C-4BE0-8B8B-0B953026BBF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A3151-881A-4C5C-8325-76ACBADF6070}" type="datetimeFigureOut">
              <a:rPr lang="ru-RU" smtClean="0"/>
              <a:t>12.05.2010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A9C1AA-290C-4BE0-8B8B-0B953026BBF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A3151-881A-4C5C-8325-76ACBADF6070}" type="datetimeFigureOut">
              <a:rPr lang="ru-RU" smtClean="0"/>
              <a:t>12.05.2010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A9C1AA-290C-4BE0-8B8B-0B953026BBF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A3151-881A-4C5C-8325-76ACBADF6070}" type="datetimeFigureOut">
              <a:rPr lang="ru-RU" smtClean="0"/>
              <a:t>12.05.2010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A9C1AA-290C-4BE0-8B8B-0B953026BBF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A3151-881A-4C5C-8325-76ACBADF6070}" type="datetimeFigureOut">
              <a:rPr lang="ru-RU" smtClean="0"/>
              <a:t>12.05.2010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A9C1AA-290C-4BE0-8B8B-0B953026BBF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A3151-881A-4C5C-8325-76ACBADF6070}" type="datetimeFigureOut">
              <a:rPr lang="ru-RU" smtClean="0"/>
              <a:t>12.05.2010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A9C1AA-290C-4BE0-8B8B-0B953026BB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CAA3151-881A-4C5C-8325-76ACBADF6070}" type="datetimeFigureOut">
              <a:rPr lang="ru-RU" smtClean="0"/>
              <a:t>12.05.2010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A9C1AA-290C-4BE0-8B8B-0B953026BBF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AA3151-881A-4C5C-8325-76ACBADF6070}" type="datetimeFigureOut">
              <a:rPr lang="ru-RU" smtClean="0"/>
              <a:t>12.05.2010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A9C1AA-290C-4BE0-8B8B-0B953026BBF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CAA3151-881A-4C5C-8325-76ACBADF6070}" type="datetimeFigureOut">
              <a:rPr lang="ru-RU" smtClean="0"/>
              <a:t>12.05.2010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A9C1AA-290C-4BE0-8B8B-0B953026BBF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8215370" cy="4214818"/>
          </a:xfrm>
        </p:spPr>
        <p:txBody>
          <a:bodyPr>
            <a:normAutofit/>
          </a:bodyPr>
          <a:lstStyle/>
          <a:p>
            <a:r>
              <a:rPr lang="ru-RU" dirty="0" smtClean="0"/>
              <a:t>Современное состояние международной лицензионной торговли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8358214" cy="307181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Выполнила : студентка 3 курса группа 6071 </a:t>
            </a:r>
            <a:r>
              <a:rPr lang="ru-RU" dirty="0" err="1" smtClean="0"/>
              <a:t>Швейдель</a:t>
            </a:r>
            <a:r>
              <a:rPr lang="ru-RU" dirty="0" smtClean="0"/>
              <a:t> Яна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форма международной торговли технологией, включающая сделку с «ноу-хау»  патентами и лицензиями на изобретение.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Предметом лицензионной торговли являются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ицензии на использование технологического опыта, изобретений, промышленных секретов, товарных знаков и т.д.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Лицензионная торговля </a:t>
            </a:r>
            <a:r>
              <a:rPr lang="ru-RU" b="1" dirty="0" smtClean="0"/>
              <a:t>: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знание практический опыт технического,   коммерческого, управленческого, финансового и иного характера, которые предоставляют  коммерческую ценность,  применимы в производстве и профессиональной практике и не обеспечены патентной защитой.  Включает в себя техническую документацию (чертежи, проекты, схемы ), образцы изделий, сведения коммерческого характера, данные об организации производства,  подготовке персонала и использовании  информации в производстве.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Ноу-хау </a:t>
            </a:r>
            <a:r>
              <a:rPr lang="ru-RU" b="1" dirty="0" smtClean="0"/>
              <a:t>: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24078" indent="-514350">
              <a:buAutoNum type="alphaL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разрешают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экспорт лицензионной продукции, полностью исключают его      или частично ограничивают;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>
              <a:buAutoNum type="alphaL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наличием или отсутствием в них  обязательства  лицензиара  в  течение      срока  действия  соглашения  предоставлять   лицензиату   (покупателю      лицензии)  информацию  о   новых   усовершенствованиях   лицензионной      техники;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>
              <a:buAutoNum type="alphaL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 способу  передачи  технологии,  т.е.  лицензия   предоставляется      независимо или одновременно с заключением контракта на  строительство      объекта, поставку комплектного оборудования и оказание инжиниринговых      услуг (самостоятельные или сопутствующие лицензионные соглашения).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Лицензионное </a:t>
            </a:r>
            <a:r>
              <a:rPr lang="ru-RU" dirty="0" smtClean="0"/>
              <a:t>соглашение: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договор, по  которому  одна  сторона  (лицензиар)предоставляет право на  использование  изобретения  или  иного  </a:t>
            </a:r>
            <a:r>
              <a:rPr lang="ru-RU" dirty="0" err="1" smtClean="0"/>
              <a:t>техническогодостижения</a:t>
            </a:r>
            <a:r>
              <a:rPr lang="ru-RU" dirty="0" smtClean="0"/>
              <a:t> (лицензию), а  другая  сторона  (лицензиат)  выплачивает  за  </a:t>
            </a:r>
            <a:r>
              <a:rPr lang="ru-RU" dirty="0" err="1" smtClean="0"/>
              <a:t>этоопределенное</a:t>
            </a:r>
            <a:r>
              <a:rPr lang="ru-RU" dirty="0" smtClean="0"/>
              <a:t> вознаграждение.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Лицензионный договор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 </a:t>
            </a:r>
            <a:r>
              <a:rPr lang="ru-RU" dirty="0" err="1" smtClean="0"/>
              <a:t>a</a:t>
            </a:r>
            <a:r>
              <a:rPr lang="ru-RU" dirty="0" smtClean="0"/>
              <a:t>) территорию применения лицензии (часть  государства,  одно  или  несколько   государств</a:t>
            </a:r>
            <a:r>
              <a:rPr lang="ru-RU" dirty="0" smtClean="0"/>
              <a:t>),</a:t>
            </a:r>
          </a:p>
          <a:p>
            <a:r>
              <a:rPr lang="ru-RU" dirty="0" err="1" smtClean="0"/>
              <a:t>b</a:t>
            </a:r>
            <a:r>
              <a:rPr lang="ru-RU" dirty="0" smtClean="0"/>
              <a:t>) форму использования объекта лицензии (производство  изделий  и  (или)  их   продажа, применение технологии и т.д</a:t>
            </a:r>
            <a:r>
              <a:rPr lang="ru-RU" dirty="0" smtClean="0"/>
              <a:t>.),</a:t>
            </a:r>
          </a:p>
          <a:p>
            <a:r>
              <a:rPr lang="ru-RU" dirty="0" err="1" smtClean="0"/>
              <a:t>c</a:t>
            </a:r>
            <a:r>
              <a:rPr lang="ru-RU" dirty="0" smtClean="0"/>
              <a:t>) его объем в количественном отношении</a:t>
            </a:r>
            <a:r>
              <a:rPr lang="ru-RU" dirty="0" smtClean="0"/>
              <a:t>,</a:t>
            </a:r>
          </a:p>
          <a:p>
            <a:r>
              <a:rPr lang="ru-RU" dirty="0" err="1" smtClean="0"/>
              <a:t>d</a:t>
            </a:r>
            <a:r>
              <a:rPr lang="ru-RU" dirty="0" smtClean="0"/>
              <a:t>) срок применения (обычно от пяти до десяти лет) и т.д.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 лицензионного договора могут устанавливать: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4000" dirty="0" smtClean="0"/>
              <a:t>       </a:t>
            </a:r>
          </a:p>
          <a:p>
            <a:r>
              <a:rPr lang="ru-RU" sz="4000" dirty="0" smtClean="0"/>
              <a:t>  СПАСИБО ЗА ВНИМАНИЕ !!!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</TotalTime>
  <Words>240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Современное состояние международной лицензионной торговли</vt:lpstr>
      <vt:lpstr>Лицензионная торговля :</vt:lpstr>
      <vt:lpstr>Ноу-хау :</vt:lpstr>
      <vt:lpstr>Лицензионное соглашение:</vt:lpstr>
      <vt:lpstr>Лицензионный договор</vt:lpstr>
      <vt:lpstr>Условия лицензионного договора могут устанавливать:</vt:lpstr>
      <vt:lpstr>Слайд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Современное состояние международной лицензионной торговли</dc:title>
  <dc:creator>91865</dc:creator>
  <cp:lastModifiedBy>91865</cp:lastModifiedBy>
  <cp:revision>4</cp:revision>
  <dcterms:created xsi:type="dcterms:W3CDTF">2010-05-11T21:07:41Z</dcterms:created>
  <dcterms:modified xsi:type="dcterms:W3CDTF">2010-05-11T21:38:18Z</dcterms:modified>
</cp:coreProperties>
</file>