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8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80" r:id="rId13"/>
    <p:sldId id="282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17" autoAdjust="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2DDBC-5865-46A1-B455-F5BC478FDE68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855F9-7B60-470C-B2FA-3B6552C6B9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855F9-7B60-470C-B2FA-3B6552C6B96B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3CF05-B236-4B78-9B5D-27F1EA2E7214}" type="datetimeFigureOut">
              <a:rPr lang="ru-RU" smtClean="0"/>
              <a:pPr/>
              <a:t>27.11.2010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BFAAC-1EEB-49D4-8EDB-41B340D513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file:///D:\&#1050;&#1086;&#1085;&#1092;&#1077;&#1088;&#1077;&#1085;&#1094;&#1080;&#1103;\&#1047;&#1074;&#1091;&#1082;&#1080;%20&#1080;%20&#1074;&#1080;&#1076;&#1077;&#1086;\&#1087;&#1077;&#1089;&#1085;&#1103;%20&#1075;&#1072;&#1080;&#1095;&#1082;&#1080;%20&#1076;&#1083;&#1103;%20&#1089;&#1083;&#1072;&#1081;&#1076;&#1072;%2011.wav" TargetMode="External"/><Relationship Id="rId7" Type="http://schemas.openxmlformats.org/officeDocument/2006/relationships/image" Target="../media/image9.jpeg"/><Relationship Id="rId2" Type="http://schemas.openxmlformats.org/officeDocument/2006/relationships/audio" Target="file:///D:\&#1050;&#1086;&#1085;&#1092;&#1077;&#1088;&#1077;&#1085;&#1094;&#1080;&#1103;\&#1047;&#1074;&#1091;&#1082;&#1080;%20&#1080;%20&#1074;&#1080;&#1076;&#1077;&#1086;\&#1082;&#1088;&#1080;&#1082;%20&#1078;&#1077;&#1083;&#1085;&#1099;%20&#1076;&#1083;&#1103;%2011%20&#1089;&#1083;&#1072;&#1081;&#1076;&#1072;.wav" TargetMode="External"/><Relationship Id="rId1" Type="http://schemas.openxmlformats.org/officeDocument/2006/relationships/audio" Target="file:///D:\&#1050;&#1086;&#1085;&#1092;&#1077;&#1088;&#1077;&#1085;&#1094;&#1080;&#1103;\&#1047;&#1074;&#1091;&#1082;&#1080;%20&#1080;%20&#1074;&#1080;&#1076;&#1077;&#1086;\&#1079;&#1074;&#1091;&#1082;&#1080;%20&#1076;&#1083;&#1103;%20&#1089;&#1083;&#1072;&#1081;&#1076;&#1072;%2011.wav" TargetMode="Externa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50;&#1086;&#1085;&#1092;&#1077;&#1088;&#1077;&#1085;&#1094;&#1080;&#1103;\&#1047;&#1074;&#1091;&#1082;&#1080;%20&#1080;%20&#1074;&#1080;&#1076;&#1077;&#1086;\&#1082;&#1077;&#1076;&#1088;&#1086;&#1074;&#1082;&#1072;.%20&#1089;&#1083;&#1072;&#1081;&#1076;%2019.wav" TargetMode="Externa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50;&#1086;&#1085;&#1092;&#1077;&#1088;&#1077;&#1085;&#1094;&#1080;&#1103;\&#1047;&#1074;&#1091;&#1082;&#1080;%20&#1080;%20&#1074;&#1080;&#1076;&#1077;&#1086;\&#1073;&#1091;&#1088;&#1086;&#1075;&#1086;&#1083;&#1086;&#1074;&#1072;&#1103;%20&#1075;&#1072;&#1080;&#1095;&#1082;&#1072;,%20&#1089;&#1083;&#1072;&#1081;&#1076;%2020.wav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50;&#1086;&#1085;&#1092;&#1077;&#1088;&#1077;&#1085;&#1094;&#1080;&#1103;\&#1047;&#1074;&#1091;&#1082;&#1080;%20&#1080;%20&#1074;&#1080;&#1076;&#1077;&#1086;\&#1087;&#1077;&#1089;&#1090;&#1088;&#1099;&#1081;%20&#1076;&#1103;&#1090;&#1077;&#1083;.%20&#1089;&#1083;&#1072;&#1081;&#1076;%2021.wav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50;&#1086;&#1085;&#1092;&#1077;&#1088;&#1077;&#1085;&#1094;&#1080;&#1103;\&#1047;&#1074;&#1091;&#1082;&#1080;%20&#1080;%20&#1074;&#1080;&#1076;&#1077;&#1086;\&#1078;&#1077;&#1083;&#1085;&#1072;.%20&#1089;&#1083;&#1072;&#1081;&#1076;%2022.wav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1050;&#1086;&#1085;&#1092;&#1077;&#1088;&#1077;&#1085;&#1094;&#1080;&#1103;\&#1047;&#1074;&#1091;&#1082;&#1080;%20&#1080;%20&#1074;&#1080;&#1076;&#1077;&#1086;\&#1078;&#1077;&#1083;&#1085;&#1072;%20&#1079;&#1072;%20&#1088;&#1072;&#1073;&#1086;&#1090;&#1086;&#1081;.avi" TargetMode="Externa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50;&#1086;&#1085;&#1092;&#1077;&#1088;&#1077;&#1085;&#1094;&#1080;&#1103;\&#1047;&#1074;&#1091;&#1082;&#1080;%20&#1080;%20&#1074;&#1080;&#1076;&#1077;&#1086;\&#1082;&#1091;&#1088;&#1086;&#1087;&#1072;&#1090;&#1082;&#1072;.%20&#1089;&#1083;&#1072;&#1081;&#1076;%2024.wav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1050;&#1086;&#1085;&#1092;&#1077;&#1088;&#1077;&#1085;&#1094;&#1080;&#1103;\&#1047;&#1074;&#1091;&#1082;&#1080;%20&#1080;%20&#1074;&#1080;&#1076;&#1077;&#1086;\&#1082;&#1072;&#1084;&#1077;&#1088;&#1099;%20&#1082;&#1091;&#1088;&#1086;&#1087;&#1072;&#1090;&#1086;&#1082;.avi" TargetMode="Externa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1050;&#1086;&#1085;&#1092;&#1077;&#1088;&#1077;&#1085;&#1094;&#1080;&#1103;\&#1047;&#1074;&#1091;&#1082;&#1080;%20&#1080;%20&#1074;&#1080;&#1076;&#1077;&#1086;\&#1082;&#1091;&#1088;&#1086;&#1087;&#1072;&#1090;&#1082;&#1072;%20&#1082;&#1086;&#1088;&#1084;&#1080;&#1090;&#1089;&#1103;.avi" TargetMode="External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Определение </a:t>
            </a:r>
            <a:r>
              <a:rPr lang="ru-RU" b="1" dirty="0"/>
              <a:t>видов животных и птиц  окрестностей посёлка  Хани,   места их обитания  в зависимости от природно – климатических особенностей </a:t>
            </a:r>
            <a:r>
              <a:rPr lang="ru-RU" b="1" dirty="0" smtClean="0"/>
              <a:t>местности.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786322"/>
            <a:ext cx="6400800" cy="1752600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Выполнили: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Гайсина Юлия  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уч</a:t>
            </a:r>
            <a:r>
              <a:rPr lang="ru-RU" sz="1600" dirty="0">
                <a:solidFill>
                  <a:schemeClr val="tx1"/>
                </a:solidFill>
              </a:rPr>
              <a:t> – </a:t>
            </a:r>
            <a:r>
              <a:rPr lang="ru-RU" sz="1600" dirty="0" err="1">
                <a:solidFill>
                  <a:schemeClr val="tx1"/>
                </a:solidFill>
              </a:rPr>
              <a:t>ся</a:t>
            </a:r>
            <a:r>
              <a:rPr lang="ru-RU" sz="1600" dirty="0">
                <a:solidFill>
                  <a:schemeClr val="tx1"/>
                </a:solidFill>
              </a:rPr>
              <a:t>  9 класса МОУ СОШ № 16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Кириченко Максим  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уч</a:t>
            </a:r>
            <a:r>
              <a:rPr lang="ru-RU" sz="1600" dirty="0">
                <a:solidFill>
                  <a:schemeClr val="tx1"/>
                </a:solidFill>
              </a:rPr>
              <a:t> – </a:t>
            </a:r>
            <a:r>
              <a:rPr lang="ru-RU" sz="1600" dirty="0" err="1">
                <a:solidFill>
                  <a:schemeClr val="tx1"/>
                </a:solidFill>
              </a:rPr>
              <a:t>ся</a:t>
            </a:r>
            <a:r>
              <a:rPr lang="ru-RU" sz="1600" dirty="0">
                <a:solidFill>
                  <a:schemeClr val="tx1"/>
                </a:solidFill>
              </a:rPr>
              <a:t> 2 класса МОУ СОШ № 16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Мальцев  Данил  </a:t>
            </a:r>
            <a:r>
              <a:rPr lang="ru-RU" sz="1600" dirty="0" err="1">
                <a:solidFill>
                  <a:schemeClr val="tx1"/>
                </a:solidFill>
              </a:rPr>
              <a:t>уч</a:t>
            </a:r>
            <a:r>
              <a:rPr lang="ru-RU" sz="1600" dirty="0">
                <a:solidFill>
                  <a:schemeClr val="tx1"/>
                </a:solidFill>
              </a:rPr>
              <a:t> – </a:t>
            </a:r>
            <a:r>
              <a:rPr lang="ru-RU" sz="1600" dirty="0" err="1">
                <a:solidFill>
                  <a:schemeClr val="tx1"/>
                </a:solidFill>
              </a:rPr>
              <a:t>ся</a:t>
            </a:r>
            <a:r>
              <a:rPr lang="ru-RU" sz="1600" dirty="0">
                <a:solidFill>
                  <a:schemeClr val="tx1"/>
                </a:solidFill>
              </a:rPr>
              <a:t>   2 класса МОУ СОШ № 16</a:t>
            </a:r>
          </a:p>
          <a:p>
            <a:r>
              <a:rPr lang="ru-RU" sz="1600" dirty="0">
                <a:solidFill>
                  <a:schemeClr val="tx1"/>
                </a:solidFill>
              </a:rPr>
              <a:t>Руководитель: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Гайсина </a:t>
            </a:r>
            <a:r>
              <a:rPr lang="ru-RU" sz="1600" b="1" dirty="0" err="1">
                <a:solidFill>
                  <a:schemeClr val="tx1"/>
                </a:solidFill>
              </a:rPr>
              <a:t>Гульсима</a:t>
            </a:r>
            <a:r>
              <a:rPr lang="ru-RU" sz="1600" b="1" dirty="0">
                <a:solidFill>
                  <a:schemeClr val="tx1"/>
                </a:solidFill>
              </a:rPr>
              <a:t> </a:t>
            </a:r>
            <a:r>
              <a:rPr lang="ru-RU" sz="1600" b="1" dirty="0" err="1">
                <a:solidFill>
                  <a:schemeClr val="tx1"/>
                </a:solidFill>
              </a:rPr>
              <a:t>Мухтаровна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ru-RU" sz="1600" dirty="0">
                <a:solidFill>
                  <a:schemeClr val="tx1"/>
                </a:solidFill>
              </a:rPr>
              <a:t>учитель начальных классов  МОУ СОШ № 16</a:t>
            </a:r>
          </a:p>
          <a:p>
            <a:endParaRPr lang="ru-RU" sz="16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D:\Мои рисунки\прогулка\хорошее фото\прогулка 005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4618" y="18000"/>
            <a:ext cx="9119062" cy="684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рисунки\прогулка\следы куропачьи и крыль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4429156" cy="3321867"/>
          </a:xfrm>
          <a:prstGeom prst="rect">
            <a:avLst/>
          </a:prstGeom>
          <a:noFill/>
        </p:spPr>
      </p:pic>
      <p:pic>
        <p:nvPicPr>
          <p:cNvPr id="4099" name="Picture 3" descr="D:\все фотки\Новые фотки\следы мног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500438"/>
            <a:ext cx="4476749" cy="3357562"/>
          </a:xfrm>
          <a:prstGeom prst="rect">
            <a:avLst/>
          </a:prstGeom>
          <a:noFill/>
        </p:spPr>
      </p:pic>
      <p:pic>
        <p:nvPicPr>
          <p:cNvPr id="4101" name="Picture 5" descr="D:\Мои рисунки\прогулка\14.03.2010 01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67554" y="3500438"/>
            <a:ext cx="4476446" cy="3357562"/>
          </a:xfrm>
          <a:prstGeom prst="rect">
            <a:avLst/>
          </a:prstGeom>
          <a:noFill/>
        </p:spPr>
      </p:pic>
      <p:pic>
        <p:nvPicPr>
          <p:cNvPr id="2050" name="Picture 2" descr="D:\Мои рисунки\прогулка\мы исследуем\Ф.о..т.о 066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667555" y="0"/>
            <a:ext cx="4476445" cy="3357562"/>
          </a:xfrm>
          <a:prstGeom prst="rect">
            <a:avLst/>
          </a:prstGeom>
          <a:noFill/>
        </p:spPr>
      </p:pic>
      <p:pic>
        <p:nvPicPr>
          <p:cNvPr id="9" name="звуки для слайда 1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крик желны для 11 слайда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4429124" y="3929066"/>
            <a:ext cx="304800" cy="304800"/>
          </a:xfrm>
          <a:prstGeom prst="rect">
            <a:avLst/>
          </a:prstGeom>
        </p:spPr>
      </p:pic>
      <p:pic>
        <p:nvPicPr>
          <p:cNvPr id="11" name="песня гаички для слайда 11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4429124" y="27146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52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рисунки\прогулка\хорошее фото\Максим и Данил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216970" cy="3162942"/>
          </a:xfrm>
          <a:prstGeom prst="rect">
            <a:avLst/>
          </a:prstGeom>
          <a:noFill/>
        </p:spPr>
      </p:pic>
      <p:pic>
        <p:nvPicPr>
          <p:cNvPr id="1027" name="Picture 3" descr="D:\Мои рисунки\прогулка\хорошее фото\Данил и кедров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98410" y="0"/>
            <a:ext cx="4145590" cy="3109403"/>
          </a:xfrm>
          <a:prstGeom prst="rect">
            <a:avLst/>
          </a:prstGeom>
          <a:noFill/>
        </p:spPr>
      </p:pic>
      <p:pic>
        <p:nvPicPr>
          <p:cNvPr id="1028" name="Picture 4" descr="D:\Мои рисунки\прогулка\хорошее фото\Максим и куропатки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" y="3571876"/>
            <a:ext cx="4381201" cy="3286124"/>
          </a:xfrm>
          <a:prstGeom prst="rect">
            <a:avLst/>
          </a:prstGeom>
          <a:noFill/>
        </p:spPr>
      </p:pic>
      <p:pic>
        <p:nvPicPr>
          <p:cNvPr id="1029" name="Picture 5" descr="D:\Мои рисунки\прогулка\хорошее фото\наша команд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57620" y="2892945"/>
            <a:ext cx="5286380" cy="3965055"/>
          </a:xfrm>
          <a:prstGeom prst="rect">
            <a:avLst/>
          </a:prstGeom>
          <a:noFill/>
        </p:spPr>
      </p:pic>
      <p:pic>
        <p:nvPicPr>
          <p:cNvPr id="1030" name="Picture 6" descr="C:\Documents and Settings\Юля\Мои документы\Мои рисунки\да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2000240"/>
            <a:ext cx="2628901" cy="1971676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pPr algn="l"/>
            <a:r>
              <a:rPr lang="ru-RU" sz="5000" b="1" dirty="0" smtClean="0"/>
              <a:t> </a:t>
            </a:r>
            <a:r>
              <a:rPr lang="ru-RU" sz="5000" b="1" dirty="0" smtClean="0">
                <a:solidFill>
                  <a:srgbClr val="7030A0"/>
                </a:solidFill>
              </a:rPr>
              <a:t>Содержание.</a:t>
            </a:r>
            <a:r>
              <a:rPr lang="ru-RU" sz="5000" dirty="0" smtClean="0"/>
              <a:t/>
            </a:r>
            <a:br>
              <a:rPr lang="ru-RU" sz="5000" dirty="0" smtClean="0"/>
            </a:br>
            <a:r>
              <a:rPr lang="ru-RU" sz="5000" dirty="0" smtClean="0"/>
              <a:t/>
            </a:r>
            <a:br>
              <a:rPr lang="ru-RU" sz="5000" dirty="0" smtClean="0"/>
            </a:br>
            <a:r>
              <a:rPr lang="ru-RU" sz="5000" dirty="0" smtClean="0"/>
              <a:t>1.Рысь.                   6.Кедровка.</a:t>
            </a:r>
            <a:br>
              <a:rPr lang="ru-RU" sz="5000" dirty="0" smtClean="0"/>
            </a:br>
            <a:r>
              <a:rPr lang="ru-RU" sz="5000" dirty="0" smtClean="0"/>
              <a:t>2.Соболь.              7.Бурая гаичка.</a:t>
            </a:r>
            <a:br>
              <a:rPr lang="ru-RU" sz="5000" dirty="0" smtClean="0"/>
            </a:br>
            <a:r>
              <a:rPr lang="ru-RU" sz="5000" dirty="0" smtClean="0"/>
              <a:t>3.Кабарга.             8.Пестрый дятел.</a:t>
            </a:r>
            <a:br>
              <a:rPr lang="ru-RU" sz="5000" dirty="0" smtClean="0"/>
            </a:br>
            <a:r>
              <a:rPr lang="ru-RU" sz="5000" dirty="0" smtClean="0"/>
              <a:t>4.Заяц-беляк.      9.Черный дятел.</a:t>
            </a:r>
            <a:br>
              <a:rPr lang="ru-RU" sz="5000" dirty="0" smtClean="0"/>
            </a:br>
            <a:r>
              <a:rPr lang="ru-RU" sz="5000" dirty="0" smtClean="0"/>
              <a:t>5.Пищуха.           10.Белая куропатка.     </a:t>
            </a:r>
            <a:br>
              <a:rPr lang="ru-RU" sz="5000" dirty="0" smtClean="0"/>
            </a:br>
            <a:endParaRPr lang="ru-RU" sz="50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D:\Мои рисунки\прогулка\хорошее фото\рыся якутская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429388" cy="6278699"/>
          </a:xfrm>
          <a:prstGeom prst="rect">
            <a:avLst/>
          </a:prstGeom>
          <a:noFill/>
        </p:spPr>
      </p:pic>
      <p:pic>
        <p:nvPicPr>
          <p:cNvPr id="5123" name="Picture 3" descr="D:\Мои рисунки\прогулка\хорошее фото\след рыси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25694" y="2166926"/>
            <a:ext cx="3518306" cy="4691074"/>
          </a:xfrm>
          <a:prstGeom prst="rect">
            <a:avLst/>
          </a:prstGeom>
          <a:noFill/>
        </p:spPr>
      </p:pic>
      <p:pic>
        <p:nvPicPr>
          <p:cNvPr id="2051" name="Picture 3" descr="C:\Documents and Settings\Юля\Мои документы\Мои рисунки\эксперимент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4030" y="0"/>
            <a:ext cx="3509970" cy="263247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рисунки\прогулка\хорошее фото\соболь в камнях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19" y="357166"/>
            <a:ext cx="6564873" cy="4357718"/>
          </a:xfrm>
          <a:prstGeom prst="rect">
            <a:avLst/>
          </a:prstGeom>
          <a:noFill/>
        </p:spPr>
      </p:pic>
      <p:pic>
        <p:nvPicPr>
          <p:cNvPr id="6147" name="Picture 3" descr="D:\Мои рисунки\прогулка\хорошее фото\след собол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05334" y="3454000"/>
            <a:ext cx="4538666" cy="3404000"/>
          </a:xfrm>
          <a:prstGeom prst="rect">
            <a:avLst/>
          </a:prstGeom>
          <a:noFill/>
        </p:spPr>
      </p:pic>
      <p:pic>
        <p:nvPicPr>
          <p:cNvPr id="3074" name="Picture 2" descr="C:\Documents and Settings\Юля\Мои документы\Мои рисунки\экси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500570"/>
            <a:ext cx="3143240" cy="235743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D:\Мои рисунки\прогулка\хорошее фото\кабарг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8425" y="74613"/>
            <a:ext cx="8945563" cy="6708775"/>
          </a:xfrm>
          <a:prstGeom prst="rect">
            <a:avLst/>
          </a:prstGeom>
          <a:noFill/>
        </p:spPr>
      </p:pic>
      <p:pic>
        <p:nvPicPr>
          <p:cNvPr id="4100" name="Picture 4" descr="C:\Documents and Settings\Юля\Мои документы\Мои рисунки\экси1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85728"/>
            <a:ext cx="4224350" cy="316826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30 марта\31 0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7334270" cy="5500702"/>
          </a:xfrm>
          <a:prstGeom prst="rect">
            <a:avLst/>
          </a:prstGeom>
          <a:noFill/>
        </p:spPr>
      </p:pic>
      <p:pic>
        <p:nvPicPr>
          <p:cNvPr id="8195" name="Picture 3" descr="D:\Мои рисунки\прогулка\хорошее фото\след беляк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5400" y="3829050"/>
            <a:ext cx="4038600" cy="3028950"/>
          </a:xfrm>
          <a:prstGeom prst="rect">
            <a:avLst/>
          </a:prstGeom>
          <a:noFill/>
        </p:spPr>
      </p:pic>
      <p:pic>
        <p:nvPicPr>
          <p:cNvPr id="5122" name="Picture 2" descr="C:\Documents and Settings\Юля\Мои документы\Мои рисунки\гга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8723" y="0"/>
            <a:ext cx="3905277" cy="2928958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и рисунки\прогулка\хорошее фото\пищуха для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5092" y="2143116"/>
            <a:ext cx="5498908" cy="4714884"/>
          </a:xfrm>
          <a:prstGeom prst="rect">
            <a:avLst/>
          </a:prstGeom>
          <a:noFill/>
        </p:spPr>
      </p:pic>
      <p:pic>
        <p:nvPicPr>
          <p:cNvPr id="9219" name="Picture 3" descr="D:\Мои рисунки\прогулка\хорошее фото\пищуха копает сен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3571876"/>
            <a:ext cx="4381499" cy="3286124"/>
          </a:xfrm>
          <a:prstGeom prst="rect">
            <a:avLst/>
          </a:prstGeom>
          <a:noFill/>
        </p:spPr>
      </p:pic>
      <p:pic>
        <p:nvPicPr>
          <p:cNvPr id="9221" name="Picture 5" descr="D:\Мои рисунки\прогулка\все фотки 02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24293" y="0"/>
            <a:ext cx="4319707" cy="3240000"/>
          </a:xfrm>
          <a:prstGeom prst="rect">
            <a:avLst/>
          </a:prstGeom>
          <a:noFill/>
        </p:spPr>
      </p:pic>
      <p:pic>
        <p:nvPicPr>
          <p:cNvPr id="9222" name="Picture 6" descr="D:\Мои рисунки\прогулка\хорошее фото\Юля и пищух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4319707" cy="3240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Мои рисунки\прогулка\хорошее фото\на вершине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3911206"/>
            <a:ext cx="3929059" cy="2946794"/>
          </a:xfrm>
          <a:prstGeom prst="rect">
            <a:avLst/>
          </a:prstGeom>
          <a:noFill/>
        </p:spPr>
      </p:pic>
      <p:pic>
        <p:nvPicPr>
          <p:cNvPr id="10244" name="Picture 4" descr="D:\Мои рисунки\прогулка\хорошее фото\кедровка выкапывает запасы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24293" y="3618000"/>
            <a:ext cx="4319707" cy="3240000"/>
          </a:xfrm>
          <a:prstGeom prst="rect">
            <a:avLst/>
          </a:prstGeom>
          <a:noFill/>
        </p:spPr>
      </p:pic>
      <p:pic>
        <p:nvPicPr>
          <p:cNvPr id="6146" name="Picture 2" descr="C:\Documents and Settings\Юля\Мои документы\Мои рисунки\достала!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142984"/>
            <a:ext cx="3581408" cy="2686056"/>
          </a:xfrm>
          <a:prstGeom prst="rect">
            <a:avLst/>
          </a:prstGeom>
          <a:noFill/>
        </p:spPr>
      </p:pic>
      <p:pic>
        <p:nvPicPr>
          <p:cNvPr id="2051" name="Picture 3" descr="D:\Мои рисунки\прогулка\хорошее фото\кедровка на снегу.bmp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143340" y="0"/>
            <a:ext cx="5000660" cy="3752840"/>
          </a:xfrm>
          <a:prstGeom prst="rect">
            <a:avLst/>
          </a:prstGeom>
          <a:noFill/>
        </p:spPr>
      </p:pic>
      <p:pic>
        <p:nvPicPr>
          <p:cNvPr id="7" name="кедровка. слайд 1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357686" y="407194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7030A0"/>
                </a:solidFill>
              </a:rPr>
              <a:t>Цель:  </a:t>
            </a:r>
            <a:r>
              <a:rPr lang="ru-RU" sz="2800" dirty="0"/>
              <a:t>определить виды животных и птиц окрестностей посёлка Хани по наблюдениям и справочникам – определителям;  изучить  природно  – климатические особенности окрестностей посёлка </a:t>
            </a:r>
            <a:r>
              <a:rPr lang="ru-RU" sz="2800" dirty="0" smtClean="0"/>
              <a:t>и  </a:t>
            </a:r>
            <a:r>
              <a:rPr lang="ru-RU" sz="2800" dirty="0"/>
              <a:t>установить зависимость видов   животных и птиц от этих </a:t>
            </a:r>
            <a:r>
              <a:rPr lang="ru-RU" sz="2800" dirty="0" smtClean="0"/>
              <a:t>особенностей.</a:t>
            </a:r>
            <a:br>
              <a:rPr lang="ru-RU" sz="2800" dirty="0" smtClean="0"/>
            </a:br>
            <a:r>
              <a:rPr lang="ru-RU" sz="2800" b="1" dirty="0" smtClean="0">
                <a:solidFill>
                  <a:srgbClr val="7030A0"/>
                </a:solidFill>
              </a:rPr>
              <a:t>Задачи</a:t>
            </a:r>
            <a:r>
              <a:rPr lang="ru-RU" sz="2800" b="1" dirty="0">
                <a:solidFill>
                  <a:srgbClr val="7030A0"/>
                </a:solidFill>
              </a:rPr>
              <a:t>: </a:t>
            </a:r>
            <a:r>
              <a:rPr lang="ru-RU" sz="2800" b="1" dirty="0" smtClean="0">
                <a:solidFill>
                  <a:srgbClr val="7030A0"/>
                </a:solidFill>
              </a:rPr>
              <a:t>  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dirty="0" smtClean="0"/>
              <a:t>1.Изучить литературу  о </a:t>
            </a:r>
            <a:r>
              <a:rPr lang="ru-RU" sz="2800" dirty="0"/>
              <a:t>природно – климатических особенностях региона Южная Якутия, где расположен наш </a:t>
            </a:r>
            <a:r>
              <a:rPr lang="ru-RU" sz="2800" dirty="0" smtClean="0"/>
              <a:t>посёлок.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2. </a:t>
            </a:r>
            <a:r>
              <a:rPr lang="ru-RU" sz="2800" dirty="0"/>
              <a:t>О</a:t>
            </a:r>
            <a:r>
              <a:rPr lang="ru-RU" sz="2800" dirty="0" smtClean="0"/>
              <a:t>пределить </a:t>
            </a:r>
            <a:r>
              <a:rPr lang="ru-RU" sz="2800" dirty="0"/>
              <a:t>виды животных и птиц, </a:t>
            </a:r>
            <a:r>
              <a:rPr lang="ru-RU" sz="2800" dirty="0" smtClean="0"/>
              <a:t>обитающих  </a:t>
            </a:r>
            <a:r>
              <a:rPr lang="ru-RU" sz="2800" dirty="0"/>
              <a:t>в окрестностях посёлка по справочникам – определителям и наблюдениям;  </a:t>
            </a:r>
            <a:r>
              <a:rPr lang="ru-RU" sz="2800" dirty="0" smtClean="0"/>
              <a:t>собрать и изучить литературу </a:t>
            </a:r>
            <a:r>
              <a:rPr lang="ru-RU" sz="2800" dirty="0"/>
              <a:t>об этих животных и птицах;   понаблюдать за </a:t>
            </a:r>
            <a:r>
              <a:rPr lang="ru-RU" sz="2800" dirty="0" smtClean="0"/>
              <a:t>ними.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3. </a:t>
            </a:r>
            <a:r>
              <a:rPr lang="ru-RU" sz="2800" dirty="0"/>
              <a:t>сделать вывод по проделанной </a:t>
            </a:r>
            <a:r>
              <a:rPr lang="ru-RU" sz="2800" dirty="0" smtClean="0"/>
              <a:t>работе.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Мои рисунки\прогулка\хорошее фото\гаичка для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071678"/>
            <a:ext cx="7154443" cy="4786322"/>
          </a:xfrm>
          <a:prstGeom prst="rect">
            <a:avLst/>
          </a:prstGeom>
          <a:noFill/>
        </p:spPr>
      </p:pic>
      <p:pic>
        <p:nvPicPr>
          <p:cNvPr id="1027" name="Picture 3" descr="C:\Documents and Settings\Юля\Мои документы\Мои рисунки\гаичка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4429156" cy="3321867"/>
          </a:xfrm>
          <a:prstGeom prst="rect">
            <a:avLst/>
          </a:prstGeom>
          <a:noFill/>
        </p:spPr>
      </p:pic>
      <p:pic>
        <p:nvPicPr>
          <p:cNvPr id="5" name="буроголовая гаичка, слайд 2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:\Мои рисунки\прогулка\хорошее фото\пестрый дятел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6858016" cy="5143512"/>
          </a:xfrm>
          <a:prstGeom prst="rect">
            <a:avLst/>
          </a:prstGeom>
          <a:noFill/>
        </p:spPr>
      </p:pic>
      <p:pic>
        <p:nvPicPr>
          <p:cNvPr id="7173" name="Picture 5" descr="C:\Documents and Settings\Юля\Мои документы\Мои рисунки\пест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00400"/>
            <a:ext cx="4876800" cy="3657600"/>
          </a:xfrm>
          <a:prstGeom prst="rect">
            <a:avLst/>
          </a:prstGeom>
          <a:noFill/>
        </p:spPr>
      </p:pic>
      <p:pic>
        <p:nvPicPr>
          <p:cNvPr id="1026" name="Picture 2" descr="D:\Производственные бумаги\Видео для исследовательской работы\пестрый дятел1.bmp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15140" y="3619520"/>
            <a:ext cx="2428860" cy="3238479"/>
          </a:xfrm>
          <a:prstGeom prst="rect">
            <a:avLst/>
          </a:prstGeom>
          <a:noFill/>
        </p:spPr>
      </p:pic>
      <p:pic>
        <p:nvPicPr>
          <p:cNvPr id="6" name="пестрый дятел. слайд 2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Мои рисунки\прогулка\хорошее фото\желна фотк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5984" y="1714488"/>
            <a:ext cx="6858016" cy="5143512"/>
          </a:xfrm>
          <a:prstGeom prst="rect">
            <a:avLst/>
          </a:prstGeom>
          <a:noFill/>
        </p:spPr>
      </p:pic>
      <p:pic>
        <p:nvPicPr>
          <p:cNvPr id="8196" name="Picture 4" descr="C:\Documents and Settings\Юля\Мои документы\Мои рисунки\желна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86190"/>
            <a:ext cx="3714743" cy="2786058"/>
          </a:xfrm>
          <a:prstGeom prst="rect">
            <a:avLst/>
          </a:prstGeom>
          <a:noFill/>
        </p:spPr>
      </p:pic>
      <p:pic>
        <p:nvPicPr>
          <p:cNvPr id="1026" name="Picture 2" descr="D:\Производственные бумаги\Видео для исследовательской работы\черный дятел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"/>
            <a:ext cx="4744022" cy="3571876"/>
          </a:xfrm>
          <a:prstGeom prst="rect">
            <a:avLst/>
          </a:prstGeom>
          <a:noFill/>
        </p:spPr>
      </p:pic>
      <p:pic>
        <p:nvPicPr>
          <p:cNvPr id="7" name="желна. слайд 2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Юля\Мои документы\Мои рисунки\дос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911205"/>
            <a:ext cx="3929058" cy="2946795"/>
          </a:xfrm>
          <a:prstGeom prst="rect">
            <a:avLst/>
          </a:prstGeom>
          <a:noFill/>
        </p:spPr>
      </p:pic>
      <p:pic>
        <p:nvPicPr>
          <p:cNvPr id="5" name="желна за работой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357166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рисунки\прогулка\хорошее фото\цепочка следов куропатк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214290"/>
            <a:ext cx="4762533" cy="3571900"/>
          </a:xfrm>
          <a:prstGeom prst="rect">
            <a:avLst/>
          </a:prstGeom>
          <a:noFill/>
        </p:spPr>
      </p:pic>
      <p:pic>
        <p:nvPicPr>
          <p:cNvPr id="2051" name="Picture 3" descr="D:\Мои рисунки\Рисунки\прогулка 0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186108"/>
            <a:ext cx="4895856" cy="3671892"/>
          </a:xfrm>
          <a:prstGeom prst="rect">
            <a:avLst/>
          </a:prstGeom>
          <a:noFill/>
        </p:spPr>
      </p:pic>
      <p:pic>
        <p:nvPicPr>
          <p:cNvPr id="2052" name="Picture 4" descr="C:\Documents and Settings\Юля\Мои документы\Мои рисунки\куря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86192"/>
            <a:ext cx="3962411" cy="2971808"/>
          </a:xfrm>
          <a:prstGeom prst="rect">
            <a:avLst/>
          </a:prstGeom>
          <a:noFill/>
        </p:spPr>
      </p:pic>
      <p:pic>
        <p:nvPicPr>
          <p:cNvPr id="7" name="куропатка. слайд 2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Юля\Мои документы\Мои рисунки\каемрв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428992" cy="2571744"/>
          </a:xfrm>
          <a:prstGeom prst="rect">
            <a:avLst/>
          </a:prstGeom>
          <a:noFill/>
        </p:spPr>
      </p:pic>
      <p:pic>
        <p:nvPicPr>
          <p:cNvPr id="4" name="камеры куропаток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643174" y="1785926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Юля\Мои документы\Мои рисунки\кушает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14290"/>
            <a:ext cx="3390907" cy="2543180"/>
          </a:xfrm>
          <a:prstGeom prst="rect">
            <a:avLst/>
          </a:prstGeom>
          <a:noFill/>
        </p:spPr>
      </p:pic>
      <p:pic>
        <p:nvPicPr>
          <p:cNvPr id="4" name="куропатка кормится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207167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785794"/>
            <a:ext cx="9144000" cy="6072206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В ходе исследовательской работы мы установили, что места обитания животных и птиц в окрестностях нашего посёлка </a:t>
            </a:r>
            <a:r>
              <a:rPr lang="ru-RU" sz="2800" b="1" dirty="0" smtClean="0">
                <a:solidFill>
                  <a:srgbClr val="7030A0"/>
                </a:solidFill>
              </a:rPr>
              <a:t>зависят </a:t>
            </a:r>
            <a:r>
              <a:rPr lang="ru-RU" sz="2800" dirty="0" smtClean="0">
                <a:solidFill>
                  <a:schemeClr val="tx1"/>
                </a:solidFill>
              </a:rPr>
              <a:t> от природно – климатических особенностей местности, они приспосабливаются к существующим условиям. Основные приспособления</a:t>
            </a:r>
            <a:r>
              <a:rPr lang="ru-RU" sz="2800" dirty="0" smtClean="0"/>
              <a:t>: </a:t>
            </a:r>
            <a:r>
              <a:rPr lang="ru-RU" sz="2800" b="1" dirty="0" smtClean="0">
                <a:solidFill>
                  <a:srgbClr val="7030A0"/>
                </a:solidFill>
              </a:rPr>
              <a:t>сезонная миграция, накопление подкожного жира, заготовка запасов на зиму, густой пушистый мех и пух, рытье нор в земле и в снегу, залегание в зимнюю спячку. 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Чтобы сохранить  виды  животных  и птиц людям необходимо их знать. Мы должны заботиться о будущем нашего посёлка и республики , беречь и защищать природу, потому что человек и природа это одно целое. И одно без  другого не может существовать!</a:t>
            </a:r>
          </a:p>
          <a:p>
            <a:endParaRPr lang="ru-RU" sz="3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0"/>
            <a:ext cx="44486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  ЗАКЛЮЧЕНИЕ</a:t>
            </a:r>
            <a:endParaRPr lang="ru-RU" sz="4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l"/>
            <a:r>
              <a:rPr lang="ru-RU" sz="6600" dirty="0" smtClean="0"/>
              <a:t> </a:t>
            </a:r>
            <a:r>
              <a:rPr lang="ru-RU" sz="6600" b="1" dirty="0" smtClean="0">
                <a:solidFill>
                  <a:srgbClr val="7030A0"/>
                </a:solidFill>
              </a:rPr>
              <a:t>Объект:</a:t>
            </a:r>
            <a:r>
              <a:rPr lang="ru-RU" sz="6600" dirty="0" smtClean="0"/>
              <a:t> исследование окрестностей посёлка.</a:t>
            </a:r>
            <a:br>
              <a:rPr lang="ru-RU" sz="6600" dirty="0" smtClean="0"/>
            </a:br>
            <a:r>
              <a:rPr lang="ru-RU" sz="6600" b="1" dirty="0" smtClean="0">
                <a:solidFill>
                  <a:srgbClr val="7030A0"/>
                </a:solidFill>
              </a:rPr>
              <a:t>Предмет:</a:t>
            </a:r>
            <a:r>
              <a:rPr lang="ru-RU" sz="6600" dirty="0" smtClean="0"/>
              <a:t> природа, климат, животные, птицы.</a:t>
            </a:r>
            <a:endParaRPr lang="ru-RU" sz="66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Гипотеза:</a:t>
            </a:r>
            <a:r>
              <a:rPr lang="ru-RU" sz="4800" dirty="0">
                <a:solidFill>
                  <a:srgbClr val="7030A0"/>
                </a:solidFill>
              </a:rPr>
              <a:t> </a:t>
            </a:r>
            <a:r>
              <a:rPr lang="ru-RU" sz="4800" dirty="0" smtClean="0"/>
              <a:t>места обитания </a:t>
            </a:r>
            <a:r>
              <a:rPr lang="ru-RU" sz="4800" dirty="0"/>
              <a:t>видов животных и птиц в окрестностях нашего посёлка </a:t>
            </a:r>
            <a:r>
              <a:rPr lang="ru-RU" sz="4800" dirty="0" smtClean="0"/>
              <a:t>зависят </a:t>
            </a:r>
            <a:r>
              <a:rPr lang="ru-RU" sz="4800" dirty="0"/>
              <a:t>от природно – климатических особенностей</a:t>
            </a:r>
            <a:r>
              <a:rPr lang="ru-RU" sz="4800" b="1" dirty="0"/>
              <a:t> </a:t>
            </a:r>
            <a:r>
              <a:rPr lang="ru-RU" sz="4800" dirty="0"/>
              <a:t>.</a:t>
            </a:r>
            <a:br>
              <a:rPr lang="ru-RU" sz="4800" dirty="0"/>
            </a:br>
            <a:r>
              <a:rPr lang="ru-RU" sz="4800" b="1" dirty="0">
                <a:solidFill>
                  <a:srgbClr val="7030A0"/>
                </a:solidFill>
              </a:rPr>
              <a:t>Методы:   </a:t>
            </a:r>
            <a:r>
              <a:rPr lang="ru-RU" sz="4800" dirty="0">
                <a:solidFill>
                  <a:srgbClr val="7030A0"/>
                </a:solidFill>
              </a:rPr>
              <a:t> </a:t>
            </a:r>
            <a:r>
              <a:rPr lang="ru-RU" sz="4800" dirty="0"/>
              <a:t>анализ литературы, информационных ресурсов; наблюдение.</a:t>
            </a:r>
            <a:br>
              <a:rPr lang="ru-RU" sz="4800" dirty="0"/>
            </a:br>
            <a:endParaRPr lang="ru-RU" sz="48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5786446" cy="6858000"/>
          </a:xfrm>
        </p:spPr>
        <p:txBody>
          <a:bodyPr/>
          <a:lstStyle/>
          <a:p>
            <a:r>
              <a:rPr lang="ru-RU" dirty="0" smtClean="0"/>
              <a:t>              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500042"/>
            <a:ext cx="3643306" cy="578647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Поселок Хани </a:t>
            </a:r>
            <a:r>
              <a:rPr lang="ru-RU" dirty="0" smtClean="0">
                <a:solidFill>
                  <a:schemeClr val="tx1"/>
                </a:solidFill>
              </a:rPr>
              <a:t>расположен на территории </a:t>
            </a:r>
            <a:r>
              <a:rPr lang="ru-RU" b="1" dirty="0" smtClean="0">
                <a:solidFill>
                  <a:srgbClr val="7030A0"/>
                </a:solidFill>
              </a:rPr>
              <a:t>республики Саха        ( Якутия). </a:t>
            </a:r>
            <a:r>
              <a:rPr lang="ru-RU" dirty="0" smtClean="0">
                <a:solidFill>
                  <a:schemeClr val="tx1"/>
                </a:solidFill>
              </a:rPr>
              <a:t>Географические и орографические особенности  оказывают большое влияние на характер климата, многолетней мерзлоты, почвы, растительности, животного мира.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500066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0364" y="0"/>
            <a:ext cx="6143636" cy="45720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3214678" cy="6858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Территория республики делится на несколько частей. </a:t>
            </a:r>
            <a:r>
              <a:rPr lang="ru-RU" sz="2800" b="1" dirty="0" smtClean="0">
                <a:solidFill>
                  <a:srgbClr val="7030A0"/>
                </a:solidFill>
              </a:rPr>
              <a:t>Наш поселок </a:t>
            </a:r>
            <a:r>
              <a:rPr lang="ru-RU" sz="2800" dirty="0" smtClean="0">
                <a:solidFill>
                  <a:schemeClr val="tx1"/>
                </a:solidFill>
              </a:rPr>
              <a:t>находится </a:t>
            </a:r>
            <a:r>
              <a:rPr lang="ru-RU" sz="2800" b="1" dirty="0" smtClean="0">
                <a:solidFill>
                  <a:srgbClr val="7030A0"/>
                </a:solidFill>
              </a:rPr>
              <a:t>в Южной Якутии.</a:t>
            </a:r>
            <a:r>
              <a:rPr lang="ru-RU" sz="2800" dirty="0" smtClean="0">
                <a:solidFill>
                  <a:schemeClr val="tx1"/>
                </a:solidFill>
              </a:rPr>
              <a:t> Южная Якутия включает в себя Алданский, Нерюнгринский и часть Олекминского административных образований. 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48021" y="0"/>
            <a:ext cx="5895979" cy="4651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7072362" cy="4357693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57950" y="0"/>
            <a:ext cx="2786050" cy="6643710"/>
          </a:xfrm>
        </p:spPr>
        <p:txBody>
          <a:bodyPr>
            <a:noAutofit/>
          </a:bodyPr>
          <a:lstStyle/>
          <a:p>
            <a:endParaRPr lang="ru-RU" sz="1600" dirty="0" smtClean="0"/>
          </a:p>
          <a:p>
            <a:r>
              <a:rPr lang="ru-RU" sz="3000" b="1" dirty="0" smtClean="0">
                <a:solidFill>
                  <a:srgbClr val="7030A0"/>
                </a:solidFill>
              </a:rPr>
              <a:t>Посёлок  Хани </a:t>
            </a:r>
            <a:r>
              <a:rPr lang="ru-RU" sz="3000" dirty="0" smtClean="0">
                <a:solidFill>
                  <a:schemeClr val="tx1"/>
                </a:solidFill>
              </a:rPr>
              <a:t>расположен на стыке Амурской, Читинской областей и Якутии. </a:t>
            </a:r>
          </a:p>
          <a:p>
            <a:r>
              <a:rPr lang="ru-RU" sz="3000" dirty="0" smtClean="0">
                <a:solidFill>
                  <a:schemeClr val="tx1"/>
                </a:solidFill>
              </a:rPr>
              <a:t>Климатические условия здесь благоприятны для животных зон - </a:t>
            </a:r>
            <a:r>
              <a:rPr lang="ru-RU" sz="3000" b="1" dirty="0" smtClean="0">
                <a:solidFill>
                  <a:srgbClr val="7030A0"/>
                </a:solidFill>
              </a:rPr>
              <a:t>тундры, лесотундры и высокогорий.</a:t>
            </a:r>
          </a:p>
          <a:p>
            <a:endParaRPr lang="ru-RU" sz="3000" dirty="0">
              <a:solidFill>
                <a:schemeClr val="tx1"/>
              </a:solidFill>
            </a:endParaRPr>
          </a:p>
        </p:txBody>
      </p:sp>
      <p:pic>
        <p:nvPicPr>
          <p:cNvPr id="3075" name="Picture 3" descr="D:\30 марта\Нерюнгринский рай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7165"/>
            <a:ext cx="6259676" cy="4695075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pic>
        <p:nvPicPr>
          <p:cNvPr id="1026" name="Picture 2" descr="D:\Мои рисунки\прогулка\хорошее фото\безмолвная тишин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617" y="18000"/>
            <a:ext cx="9119383" cy="6840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D:\Мои рисунки\прогулка\хорошее фото\прогулка 0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618" y="18000"/>
            <a:ext cx="9119382" cy="68400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</TotalTime>
  <Words>329</Words>
  <Application>Microsoft Office PowerPoint</Application>
  <PresentationFormat>Экран (4:3)</PresentationFormat>
  <Paragraphs>22</Paragraphs>
  <Slides>27</Slides>
  <Notes>1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Определение видов животных и птиц  окрестностей посёлка  Хани,   места их обитания  в зависимости от природно – климатических особенностей местности. </vt:lpstr>
      <vt:lpstr>Цель:  определить виды животных и птиц окрестностей посёлка Хани по наблюдениям и справочникам – определителям;  изучить  природно  – климатические особенности окрестностей посёлка и  установить зависимость видов   животных и птиц от этих особенностей. Задачи:    1.Изучить литературу  о природно – климатических особенностях региона Южная Якутия, где расположен наш посёлок. 2. Определить виды животных и птиц, обитающих  в окрестностях посёлка по справочникам – определителям и наблюдениям;  собрать и изучить литературу об этих животных и птицах;   понаблюдать за ними. 3. сделать вывод по проделанной работе. </vt:lpstr>
      <vt:lpstr> Объект: исследование окрестностей посёлка. Предмет: природа, климат, животные, птицы.</vt:lpstr>
      <vt:lpstr>Гипотеза: места обитания видов животных и птиц в окрестностях нашего посёлка зависят от природно – климатических особенностей . Методы:    анализ литературы, информационных ресурсов; наблюдение. </vt:lpstr>
      <vt:lpstr>                 </vt:lpstr>
      <vt:lpstr>Слайд 6</vt:lpstr>
      <vt:lpstr> </vt:lpstr>
      <vt:lpstr>Слайд 8</vt:lpstr>
      <vt:lpstr>Слайд 9</vt:lpstr>
      <vt:lpstr>Слайд 10</vt:lpstr>
      <vt:lpstr>Слайд 11</vt:lpstr>
      <vt:lpstr>Слайд 12</vt:lpstr>
      <vt:lpstr> Содержание.  1.Рысь.                   6.Кедровка. 2.Соболь.              7.Бурая гаичка. 3.Кабарга.             8.Пестрый дятел. 4.Заяц-беляк.      9.Черный дятел. 5.Пищуха.           10.Белая куропатка.     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Определение видов животных и птиц  окрестностей посёлка  Хани,   места их обитания  в зависимости от природно – климатических особенностей местности. </dc:title>
  <dc:creator>SamLab.ws</dc:creator>
  <cp:lastModifiedBy>SamLab.ws</cp:lastModifiedBy>
  <cp:revision>141</cp:revision>
  <dcterms:created xsi:type="dcterms:W3CDTF">2010-04-03T10:25:24Z</dcterms:created>
  <dcterms:modified xsi:type="dcterms:W3CDTF">2010-11-27T14:08:49Z</dcterms:modified>
</cp:coreProperties>
</file>