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2" r:id="rId4"/>
    <p:sldId id="273" r:id="rId5"/>
    <p:sldId id="274" r:id="rId6"/>
    <p:sldId id="275" r:id="rId7"/>
    <p:sldId id="276" r:id="rId8"/>
    <p:sldId id="271" r:id="rId9"/>
    <p:sldId id="277" r:id="rId10"/>
    <p:sldId id="291" r:id="rId11"/>
    <p:sldId id="256" r:id="rId12"/>
    <p:sldId id="289" r:id="rId13"/>
    <p:sldId id="278" r:id="rId14"/>
    <p:sldId id="279" r:id="rId15"/>
    <p:sldId id="280" r:id="rId16"/>
    <p:sldId id="281" r:id="rId17"/>
    <p:sldId id="282" r:id="rId18"/>
    <p:sldId id="283" r:id="rId19"/>
    <p:sldId id="305" r:id="rId20"/>
    <p:sldId id="284" r:id="rId21"/>
    <p:sldId id="304" r:id="rId22"/>
    <p:sldId id="285" r:id="rId23"/>
    <p:sldId id="298" r:id="rId24"/>
    <p:sldId id="303" r:id="rId25"/>
    <p:sldId id="301" r:id="rId26"/>
    <p:sldId id="300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3310" autoAdjust="0"/>
  </p:normalViewPr>
  <p:slideViewPr>
    <p:cSldViewPr>
      <p:cViewPr varScale="1">
        <p:scale>
          <a:sx n="65" d="100"/>
          <a:sy n="65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48C92-24C7-4311-B30E-8BD044E5E342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C878-1C9B-407D-98D5-D9C86AE4F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audio" Target="../media/audio1.wav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jpeg"/><Relationship Id="rId5" Type="http://schemas.openxmlformats.org/officeDocument/2006/relationships/image" Target="../media/image19.emf"/><Relationship Id="rId10" Type="http://schemas.openxmlformats.org/officeDocument/2006/relationships/image" Target="../media/image21.e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fotki.yandex.ru/users/med-yuliya/view/176172/?page=3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2;&#1080;&#1096;&#1082;&#1080;%20&#1043;&#1072;&#1084;&#1084;&#1080;\&#1056;&#1072;&#1073;&#1086;&#1095;&#1080;&#1081;%20&#1089;&#1090;&#1086;&#1083;\&#1076;&#1080;&#1089;&#1087;&#1091;&#1090;%20&#1087;&#1100;&#1103;&#1085;&#1089;&#1090;&#1074;&#1086;\&#1087;&#1077;&#1089;&#1077;&#1085;&#1082;&#1080;\&#1087;&#1072;&#1083;&#1077;&#1085;&#1091;&#1102;%20&#1073;&#1091;&#1076;&#1077;&#1096;&#1100;.mp3" TargetMode="Externa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2;&#1080;&#1096;&#1082;&#1080;%20&#1043;&#1072;&#1084;&#1084;&#1080;\&#1056;&#1072;&#1073;&#1086;&#1095;&#1080;&#1081;%20&#1089;&#1090;&#1086;&#1083;\&#1076;&#1080;&#1089;&#1087;&#1091;&#1090;%20&#1087;&#1100;&#1103;&#1085;&#1089;&#1090;&#1074;&#1086;\&#1087;&#1077;&#1089;&#1077;&#1085;&#1082;&#1080;\&#1072;&#1083;&#1082;&#1086;&#1088;&#1077;&#1087;(&#1085;&#1072;&#1088;&#1077;&#1079;&#1082;&#1072;).mp3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fotki.yandex.ru/users/igorsviridov/view/3530/?page=0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9.png"/><Relationship Id="rId2" Type="http://schemas.openxmlformats.org/officeDocument/2006/relationships/audio" Target="file:///C:\Documents%20and%20Settings\&#1052;&#1080;&#1096;&#1082;&#1080;%20&#1043;&#1072;&#1084;&#1084;&#1080;\&#1056;&#1072;&#1073;&#1086;&#1095;&#1080;&#1081;%20&#1089;&#1090;&#1086;&#1083;\&#1076;&#1080;&#1089;&#1087;&#1091;&#1090;%20&#1087;&#1100;&#1103;&#1085;&#1089;&#1090;&#1074;&#1086;\&#1087;&#1077;&#1089;&#1077;&#1085;&#1082;&#1080;\&#1060;&#1072;&#1082;&#1090;&#1086;&#1088;%202%20-%20&#1084;&#1077;&#1085;&#1100;&#1096;&#1077;%20&#1087;&#1080;&#1090;&#1100;(&#1085;&#1072;&#1088;&#1077;&#1079;&#1082;&#1072;).mp3" TargetMode="External"/><Relationship Id="rId1" Type="http://schemas.openxmlformats.org/officeDocument/2006/relationships/audio" Target="file:///C:\Documents%20and%20Settings\&#1052;&#1080;&#1096;&#1082;&#1080;%20&#1043;&#1072;&#1084;&#1084;&#1080;\&#1056;&#1072;&#1073;&#1086;&#1095;&#1080;&#1081;%20&#1089;&#1090;&#1086;&#1083;\&#1076;&#1080;&#1089;&#1087;&#1091;&#1090;%20&#1087;&#1100;&#1103;&#1085;&#1089;&#1090;&#1074;&#1086;\&#1087;&#1077;&#1089;&#1077;&#1085;&#1082;&#1080;\&#1055;&#1077;&#1081;%20&#1087;&#1080;&#1074;&#1086;(&#1085;&#1072;&#1088;&#1077;&#1079;&#1082;&#1072;).mp3" TargetMode="Externa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hyperlink" Target="http://fotki.yandex.ru/users/geroy777/view/103239/?page=0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2;&#1080;&#1096;&#1082;&#1080;%20&#1043;&#1072;&#1084;&#1084;&#1080;\&#1056;&#1072;&#1073;&#1086;&#1095;&#1080;&#1081;%20&#1089;&#1090;&#1086;&#1083;\&#1076;&#1080;&#1089;&#1087;&#1091;&#1090;%20&#1087;&#1100;&#1103;&#1085;&#1089;&#1090;&#1074;&#1086;\&#1087;&#1077;&#1089;&#1077;&#1085;&#1082;&#1080;\&#1055;&#1088;&#1086;&#1082;&#1086;&#1092;&#1100;&#1077;&#1074;.mp3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2;&#1080;&#1096;&#1082;&#1080;%20&#1043;&#1072;&#1084;&#1084;&#1080;\&#1056;&#1072;&#1073;&#1086;&#1095;&#1080;&#1081;%20&#1089;&#1090;&#1086;&#1083;\&#1076;&#1080;&#1089;&#1087;&#1091;&#1090;%20&#1087;&#1100;&#1103;&#1085;&#1089;&#1090;&#1074;&#1086;\&#1087;&#1077;&#1089;&#1077;&#1085;&#1082;&#1080;\&#1088;&#1077;&#1082;&#1074;&#1080;&#1077;&#1084;%20&#1087;&#1086;%20&#1084;&#1077;&#1095;&#1090;&#1077;.mp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pPr algn="ctr"/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ПЬЯНСТВО  –  УПРАЖНЕНИЕ  В  БЕЗУМИИ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2004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2009 г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advesti.ru/img/1153381415_alk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643050"/>
            <a:ext cx="2857520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214290"/>
            <a:ext cx="85725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Злоупотребление алкоголем приводит к глубокому кризису в России института семьи. Россия занимает первое место в мире по количеству брошенных детей.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85720" y="857232"/>
            <a:ext cx="85011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Россия занимает одно из первых мест в мире по уровню разводов.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85720" y="1428736"/>
            <a:ext cx="857256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уровню самоубийств Россия в последние годы занимает стабильно второе место из более чем 200 стран мира.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России в нетрезвом виде погибает около половины самоубийц, значительная часть которых не совершила бы роковой шаг, если бы не находилась в состоянии опьянения.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http://www.otrok.ru/narko/plakat/img/2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5951" y="2500306"/>
            <a:ext cx="5072098" cy="4000528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5" grpId="0"/>
      <p:bldP spid="16386" grpId="0"/>
      <p:bldP spid="163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1k.com.ua/pictures/26/265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64323"/>
            <a:ext cx="5572164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2910" y="2321005"/>
            <a:ext cx="7858180" cy="221599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13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</a:rPr>
              <a:t>ОПРОС</a:t>
            </a:r>
            <a:endParaRPr lang="ru-RU" sz="13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newpeople.ru/files/images/galery/Alkogol_Vlg-d/DSC_017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4315" y="357166"/>
            <a:ext cx="821537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spc="300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spc="300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Book Antiqua" pitchFamily="18" charset="0"/>
                <a:ea typeface="MS Mincho" pitchFamily="49" charset="-128"/>
                <a:cs typeface="Times New Roman" pitchFamily="18" charset="0"/>
              </a:rPr>
              <a:t>Похититель</a:t>
            </a:r>
            <a:r>
              <a:rPr kumimoji="0" lang="ru-RU" b="1" i="1" u="none" strike="noStrike" cap="none" spc="300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MS Mincho" pitchFamily="49" charset="-128"/>
                <a:ea typeface="MS Mincho" pitchFamily="49" charset="-128"/>
                <a:cs typeface="Times New Roman" pitchFamily="18" charset="0"/>
              </a:rPr>
              <a:t> рассудка</a:t>
            </a:r>
            <a:r>
              <a:rPr kumimoji="0" lang="ru-RU" b="1" i="0" u="none" strike="noStrike" cap="none" spc="300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MS Mincho" pitchFamily="49" charset="-128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b="1" i="0" u="none" strike="noStrike" cap="none" spc="30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MS Mincho" pitchFamily="49" charset="-128"/>
                <a:ea typeface="MS Mincho" pitchFamily="49" charset="-128"/>
                <a:cs typeface="Times New Roman" pitchFamily="18" charset="0"/>
              </a:rPr>
              <a:t>- так именуют </a:t>
            </a:r>
            <a:r>
              <a:rPr kumimoji="0" lang="ru-RU" b="1" i="1" u="none" strike="noStrike" cap="none" spc="30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MS Mincho" pitchFamily="49" charset="-128"/>
                <a:ea typeface="MS Mincho" pitchFamily="49" charset="-128"/>
                <a:cs typeface="Times New Roman" pitchFamily="18" charset="0"/>
              </a:rPr>
              <a:t>алкоголь</a:t>
            </a:r>
            <a:r>
              <a:rPr kumimoji="0" lang="ru-RU" b="1" i="0" u="none" strike="noStrike" cap="none" spc="30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MS Mincho" pitchFamily="49" charset="-128"/>
                <a:ea typeface="MS Mincho" pitchFamily="49" charset="-128"/>
                <a:cs typeface="Times New Roman" pitchFamily="18" charset="0"/>
              </a:rPr>
              <a:t> с давних времен. Об опьяняющих свойствах спиртных напитков люди узнали не менее чем за </a:t>
            </a:r>
            <a:r>
              <a:rPr kumimoji="0" lang="ru-RU" b="1" i="1" u="none" strike="noStrike" cap="none" spc="300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MS Mincho" pitchFamily="49" charset="-128"/>
                <a:ea typeface="MS Mincho" pitchFamily="49" charset="-128"/>
                <a:cs typeface="Times New Roman" pitchFamily="18" charset="0"/>
              </a:rPr>
              <a:t>8000 лет</a:t>
            </a:r>
            <a:r>
              <a:rPr kumimoji="0" lang="ru-RU" b="1" i="0" u="none" strike="noStrike" cap="none" spc="300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MS Mincho" pitchFamily="49" charset="-128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b="1" i="0" u="none" strike="noStrike" cap="none" spc="30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MS Mincho" pitchFamily="49" charset="-128"/>
                <a:ea typeface="MS Mincho" pitchFamily="49" charset="-128"/>
                <a:cs typeface="Times New Roman" pitchFamily="18" charset="0"/>
              </a:rPr>
              <a:t>до нашей эры.</a:t>
            </a:r>
            <a:endParaRPr kumimoji="0" lang="ru-RU" sz="2400" b="1" i="0" u="none" strike="noStrike" cap="none" spc="300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pic>
        <p:nvPicPr>
          <p:cNvPr id="5" name="Рисунок 4" descr="http://caricatura.ru/parad/Sayenko/pic/558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7858180" cy="48577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5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7678738" y="0"/>
          <a:ext cx="1417637" cy="292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CorelDRAW" r:id="rId4" imgW="3153600" imgH="6497640" progId="">
                  <p:embed/>
                </p:oleObj>
              </mc:Choice>
              <mc:Fallback>
                <p:oleObj name="CorelDRAW" r:id="rId4" imgW="3153600" imgH="6497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8738" y="0"/>
                        <a:ext cx="1417637" cy="292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643174" y="500042"/>
            <a:ext cx="564360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Так, известный путешественник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Н.Н. Миклухо-Маклай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наблюдал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папуасов Новой Гвинеи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 Они не умели еще добывать огонь, но   уже знали как приготовить хмельные напитки. Чистый спирт начали получать в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6-7 веках арабы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и назвали его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"аль коголь",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что означает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"одурманивающий"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Первую бутылку водки изготовил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араб Рагез в 860 году.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 Antiqua" pitchFamily="18" charset="0"/>
            </a:endParaRPr>
          </a:p>
        </p:txBody>
      </p:sp>
      <p:pic>
        <p:nvPicPr>
          <p:cNvPr id="16386" name="Picture 2" descr="http://www.scouts.ru/modules/opyt/issues/op111/pp111-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500042"/>
            <a:ext cx="2263804" cy="32808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5435600" y="2924175"/>
            <a:ext cx="3240088" cy="2017713"/>
          </a:xfrm>
          <a:prstGeom prst="cloudCallout">
            <a:avLst>
              <a:gd name="adj1" fmla="val -5269"/>
              <a:gd name="adj2" fmla="val 71792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Первую бутылку водки изготовил араб Рагез в 860 году.</a:t>
            </a:r>
          </a:p>
        </p:txBody>
      </p:sp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6286512" y="5286388"/>
          <a:ext cx="1300162" cy="1411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CorelDRAW" r:id="rId7" imgW="6423480" imgH="6976080" progId="">
                  <p:embed/>
                </p:oleObj>
              </mc:Choice>
              <mc:Fallback>
                <p:oleObj name="CorelDRAW" r:id="rId7" imgW="6423480" imgH="69760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5286388"/>
                        <a:ext cx="1300162" cy="1411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2143108" y="3786190"/>
          <a:ext cx="1655763" cy="137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CorelDRAW" r:id="rId9" imgW="5396040" imgH="4467960" progId="">
                  <p:embed/>
                </p:oleObj>
              </mc:Choice>
              <mc:Fallback>
                <p:oleObj name="CorelDRAW" r:id="rId9" imgW="5396040" imgH="446796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3786190"/>
                        <a:ext cx="1655763" cy="1370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29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57224" y="1071546"/>
            <a:ext cx="735808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itchFamily="18" charset="0"/>
                <a:ea typeface="MS Mincho" pitchFamily="49" charset="-128"/>
                <a:cs typeface="Times New Roman" pitchFamily="18" charset="0"/>
              </a:rPr>
              <a:t>В средневековье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itchFamily="18" charset="0"/>
                <a:ea typeface="MS Mincho" pitchFamily="49" charset="-128"/>
                <a:cs typeface="Times New Roman" pitchFamily="18" charset="0"/>
              </a:rPr>
              <a:t>в Западной Европе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itchFamily="18" charset="0"/>
                <a:ea typeface="MS Mincho" pitchFamily="49" charset="-128"/>
                <a:cs typeface="Times New Roman" pitchFamily="18" charset="0"/>
              </a:rPr>
              <a:t> также научились получать крепкие спиртные напитки.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Book Antiqua" pitchFamily="18" charset="0"/>
              <a:ea typeface="MS Mincho" pitchFamily="49" charset="-128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itchFamily="18" charset="0"/>
                <a:ea typeface="MS Mincho" pitchFamily="49" charset="-128"/>
                <a:cs typeface="Times New Roman" pitchFamily="18" charset="0"/>
              </a:rPr>
              <a:t>Согласно легенде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itchFamily="18" charset="0"/>
                <a:ea typeface="MS Mincho" pitchFamily="49" charset="-128"/>
                <a:cs typeface="Times New Roman" pitchFamily="18" charset="0"/>
              </a:rPr>
              <a:t>итальянский монах алхимик Валентиус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itchFamily="18" charset="0"/>
                <a:ea typeface="MS Mincho" pitchFamily="49" charset="-128"/>
                <a:cs typeface="Times New Roman" pitchFamily="18" charset="0"/>
              </a:rPr>
              <a:t>, придя в состояние алкогольного опьянения, заявил, что он  открыл чудодейственный эликсир, делающий старца молодым, утомленного бодрым, тоскующего веселым.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Book Antiqua" pitchFamily="18" charset="0"/>
              <a:ea typeface="MS Mincho" pitchFamily="49" charset="-128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itchFamily="18" charset="0"/>
                <a:ea typeface="MS Mincho" pitchFamily="49" charset="-128"/>
                <a:cs typeface="Times New Roman" pitchFamily="18" charset="0"/>
              </a:rPr>
              <a:t>С тех пор крепкие алкогольные напитки быстро распространились по странам мира.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Book Antiqua" pitchFamily="18" charset="0"/>
              <a:ea typeface="MS Mincho" pitchFamily="49" charset="-128"/>
            </a:endParaRPr>
          </a:p>
        </p:txBody>
      </p:sp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357158" y="3929066"/>
          <a:ext cx="742950" cy="217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CorelDRAW" r:id="rId3" imgW="3550680" imgH="10397160" progId="">
                  <p:embed/>
                </p:oleObj>
              </mc:Choice>
              <mc:Fallback>
                <p:oleObj name="CorelDRAW" r:id="rId3" imgW="3550680" imgH="1039716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3929066"/>
                        <a:ext cx="742950" cy="217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7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Наука и жизнь // Иллюстр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4238675" cy="25432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 prst="relaxedInset"/>
            <a:contourClr>
              <a:srgbClr val="969696"/>
            </a:contourClr>
          </a:sp3d>
        </p:spPr>
      </p:pic>
      <p:pic>
        <p:nvPicPr>
          <p:cNvPr id="11268" name="Picture 4" descr="http://www.nkj.ru/upload/iblock/99d4315b056cf46bbc5a94db5fc35e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974">
            <a:off x="6841618" y="4231729"/>
            <a:ext cx="2036717" cy="1862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57224" y="2857496"/>
            <a:ext cx="635798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spc="30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В Древней Руси пили очень мало. Лишь на великие праздники варили медовуху, брагу или пиво, крепостью не выше 5 – 10 градусов.  </a:t>
            </a:r>
            <a:endParaRPr kumimoji="0" lang="ru-RU" sz="1600" b="1" i="0" u="none" strike="noStrike" cap="none" spc="300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30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Чарка пускалась по кругу, и из нее каждый отпивал несколько глотков. В будни никаких спиртных напитков не полагалось, и пьянство считалось величайшим позором и грехом.   Но с </a:t>
            </a:r>
            <a:r>
              <a:rPr kumimoji="0" lang="ru-RU" sz="2000" b="1" i="1" u="none" strike="noStrike" cap="none" spc="30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16-го столетия</a:t>
            </a:r>
            <a:r>
              <a:rPr kumimoji="0" lang="ru-RU" sz="2000" b="1" i="0" u="none" strike="noStrike" cap="none" spc="30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начался массовый завоз из-за границы водки и вина.</a:t>
            </a:r>
            <a:endParaRPr kumimoji="0" lang="ru-RU" sz="2800" b="1" i="0" u="none" strike="noStrike" cap="none" spc="300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50067" y="4286256"/>
            <a:ext cx="76438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Иване IV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Борисе Годунове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открываются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"царевы кабаки"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, приносящие массу денег в казну.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Пьянство процветало, а за ним следовали его неизменные спутники - разврат, преступления, тяжелые болезни.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0242" name="Picture 2" descr="http://img-fotki.yandex.ru/get/3513/med-yuliya.3d/0_2b02b_8ba2d87e_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58390">
            <a:off x="428596" y="214290"/>
            <a:ext cx="2175870" cy="4233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://www.krugosvet.ru/uploads/enc/images/1/1235635057ab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76996">
            <a:off x="5429256" y="428604"/>
            <a:ext cx="2942562" cy="35718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2214554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http://www.otrok.ru/narko/plakat/img/4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aricatura.ru/parad/korsun/pic/538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8929718" cy="6215106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" name="паленую будеш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0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66507" y="1625487"/>
            <a:ext cx="7934583" cy="4972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366258" y="214290"/>
            <a:ext cx="6411484" cy="1000132"/>
          </a:xfrm>
          <a:prstGeom prst="rect">
            <a:avLst/>
          </a:prstGeom>
          <a:noFill/>
        </p:spPr>
        <p:txBody>
          <a:bodyPr wrap="none" rtlCol="0">
            <a:prstTxWarp prst="textCurveU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spc="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schemeClr val="tx1">
                      <a:lumMod val="85000"/>
                      <a:lumOff val="15000"/>
                      <a:alpha val="40000"/>
                    </a:schemeClr>
                  </a:outerShdw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>А  вино  пить  хорошо </a:t>
            </a:r>
            <a:r>
              <a:rPr lang="ru-RU" b="1" cap="all" spc="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>?!</a:t>
            </a:r>
            <a:endParaRPr lang="ru-RU" b="1" cap="all" spc="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12700" stA="50000" endPos="50000" dist="5000" dir="5400000" sy="-100000" rotWithShape="0"/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1422" y="474345"/>
            <a:ext cx="9001156" cy="590931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9875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1. Я выбираю – "пить" мне или не "пить". Я делаю выбор, и мой выбор – "пить".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2. Алкоголь доставляет радость, вызывает приятные чувства, делает меня          веселее или даже счастливее.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3. Алкоголь - антидепрессант и помогает в трудные периоды жизни. Или помогает расслабиться после работы.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4. Алкоголь утоляет жажду.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5. Всё хорошо в меру и алкоголь в том числе.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6. Да наплевать на вред алкоголя, я рано или поздно умру, жизнь скоротечна. Может быть, я завтра попаду под машину.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7. Бухай пока молодой. Всё равно к старости будешь больным и мятым, так уж лучше сейчас оторваться по полной.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8. Я "пью" за компанию, потому что иначе мне будет скучно или неудобно среди пьющих людей.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9. Алкоголь, как и любой наркотик, изменяет сознание. Это полезно для творческих личностей.</a:t>
            </a:r>
            <a:endParaRPr lang="ru-RU" sz="1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10. Алкоголь при умеренном потреблении не мешает быть человеку успешным.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11.  Я контролирую алкоголь. Я сам решаю, сколько мне «выпить», чтобы было хорошо и останавливаюсь, когда захочу. Я могу не "пить" месяц или больше, если захочу.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12. "Пить" алкоголь – это древняя русская традиция. Люди «пьют» тысячи лет и ничего плохого не случается.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13.   Когда я не "пью", я не такой весёлый и общительный как поддатый.      Если я перестану "пить", то всю жизнь буду скучным и замкнутым.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14.  Алкоголь придаёт смелости.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15.  Мне нравится вкус алкоголя (пива, вина, вермута, настойки и т.п.)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16.  Бросить "пить" очень трудно.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428868"/>
            <a:ext cx="7215238" cy="1569660"/>
          </a:xfrm>
          <a:prstGeom prst="rect">
            <a:avLst/>
          </a:prstGeom>
        </p:spPr>
        <p:txBody>
          <a:bodyPr wrap="none">
            <a:prstTxWarp prst="textIn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slop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i="1" spc="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ИЛЛЮЗИИ</a:t>
            </a:r>
            <a:endParaRPr lang="ru-RU" sz="9600" b="1" spc="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" presetID="29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animBg="1"/>
      <p:bldP spid="5" grpId="0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eurasiahealth.org/toolkits/wwc/images/CH-sp01-substance1-r.jpg"/>
          <p:cNvPicPr/>
          <p:nvPr/>
        </p:nvPicPr>
        <p:blipFill>
          <a:blip r:embed="rId3"/>
          <a:srcRect l="7893" r="554"/>
          <a:stretch>
            <a:fillRect/>
          </a:stretch>
        </p:blipFill>
        <p:spPr bwMode="auto">
          <a:xfrm>
            <a:off x="1750199" y="897569"/>
            <a:ext cx="5643602" cy="506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i.i.ua/photo/images/pic/3/1/1133813_c4f7f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7273" y="573594"/>
            <a:ext cx="4289455" cy="5710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алкореп(нарез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5"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85720" y="642918"/>
            <a:ext cx="8572560" cy="53860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Алкоголь нарушает обмен веществ в тканях систем и органов организма человека.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Алкоголь - это опасный нервный яд. Он нарушает химизм нейронов, затрудняя проведение нервных импульсов.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Алкоголь воздействует на кровеносную систему, вызывая склеивание красных кровяных клеток-эритроцитов в сгустки, которые вызывают тромбоз мелких сосудов, а так же разрыв стенок. Алкоголь правильно называть сосудозакупоривающее средство, а не сосудорасширяющее.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Алкоголь вызывает отмирание клеток всех органов организма. Уменьшается объем мозга и число нервных клеток центральной нервной системы, атрофируется печень, половые железы, слабеет сердце и так далее. Нету такого органа который бы не страдал от употребления алкоголя.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Каждое употребление алкоголя вызывает необратимые последствия.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Алкоголь снижает творческий потенциал. Пропадает радость от творчества.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Под воздействием алкоголя снижается порок страха, необходимого для выживания.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Алкоголь нарушает структуру ДНК, что плохо сказывается на потомстве. Развитие мозга, рост, вес, черты лица определяются не только генами, но и алкоголем.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У людей регулярно принимающих алкоголь притупляется интуиция. Такими людьми легче управлять.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#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Алкоголь это не модно, не круто, не прикольно, не снимает стресс.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normalizeH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</a:t>
            </a:r>
            <a:endParaRPr kumimoji="0" lang="ru-RU" sz="1800" b="1" i="0" u="none" strike="noStrike" normalizeH="0" baseline="0" dirty="0" smtClean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587022"/>
            <a:ext cx="7572428" cy="36839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ВРЕД ОРГАНИЗМУ ОТ УПОТРЕБЛЕНИЯ АЛКОГОЛЯ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9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 animBg="1"/>
      <p:bldP spid="5" grpId="0"/>
      <p:bldP spid="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://www.spravedlivo.ru/upload/image/AntiAlko_13_10_09_Gudkov_bot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5611"/>
            <a:ext cx="8715436" cy="67267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.sunhome.ru/UsersGallery/Cards/62/1723183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137" y="357178"/>
            <a:ext cx="8771727" cy="61436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http://img-fotki.yandex.ru/get/1/igorsviridov.1/0_d04_6057d086_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3499" t="16489" r="7000" b="11511"/>
          <a:stretch>
            <a:fillRect/>
          </a:stretch>
        </p:blipFill>
        <p:spPr bwMode="auto">
          <a:xfrm>
            <a:off x="464315" y="638875"/>
            <a:ext cx="8215370" cy="558025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http://img-fotki.yandex.ru/get/4000/geroy777.1/0_19346_50a849e8_L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0486" y="156841"/>
            <a:ext cx="8263029" cy="6544318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3" name="Пей пиво(нарез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Фактор 2 - меньше пить(нарезка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shkolazhizni.ru/img/content/i5/567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4260" y="2067404"/>
            <a:ext cx="3395481" cy="2723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500174"/>
            <a:ext cx="30003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http://img0.liveinternet.ru/images/attach/b/3/28/71/28071584_obll3thumb.jpg"/>
          <p:cNvPicPr/>
          <p:nvPr/>
        </p:nvPicPr>
        <p:blipFill>
          <a:blip r:embed="rId4"/>
          <a:srcRect l="7393" t="12196" r="9246" b="14997"/>
          <a:stretch>
            <a:fillRect/>
          </a:stretch>
        </p:blipFill>
        <p:spPr bwMode="auto">
          <a:xfrm>
            <a:off x="1357290" y="214290"/>
            <a:ext cx="621510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1321579"/>
            <a:ext cx="8286808" cy="4214842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  <a:reflection blurRad="6350" stA="50000" endA="295" endPos="92000" dist="101600" dir="5400000" sy="-100000" algn="bl" rotWithShape="0"/>
          </a:effectLst>
          <a:scene3d>
            <a:camera prst="isometricOffAxis1Right"/>
            <a:lightRig rig="contrasting" dir="t">
              <a:rot lat="0" lon="0" rev="4500000"/>
            </a:lightRig>
          </a:scene3d>
          <a:sp3d>
            <a:bevelT/>
          </a:sp3d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isometricOffAxis1Right"/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kumimoji="0" lang="ru-RU" sz="5400" b="1" i="1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Century" pitchFamily="18" charset="0"/>
                <a:ea typeface="Calibri" pitchFamily="34" charset="0"/>
                <a:cs typeface="Times New Roman" pitchFamily="18" charset="0"/>
              </a:rPr>
              <a:t>Пиво:</a:t>
            </a:r>
            <a:endParaRPr kumimoji="0" lang="en-US" sz="5400" b="1" i="1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kumimoji="0" lang="ru-RU" sz="5400" b="1" i="1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Century" pitchFamily="18" charset="0"/>
                <a:ea typeface="Calibri" pitchFamily="34" charset="0"/>
                <a:cs typeface="Times New Roman" pitchFamily="18" charset="0"/>
              </a:rPr>
              <a:t> Мифы и </a:t>
            </a:r>
            <a:r>
              <a:rPr kumimoji="0" lang="ru-RU" sz="6000" b="1" i="1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Century" pitchFamily="18" charset="0"/>
                <a:ea typeface="Calibri" pitchFamily="34" charset="0"/>
                <a:cs typeface="Times New Roman" pitchFamily="18" charset="0"/>
              </a:rPr>
              <a:t>реальность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  <a:latin typeface="Century" pitchFamily="18" charset="0"/>
            </a:endParaRPr>
          </a:p>
        </p:txBody>
      </p:sp>
      <p:pic>
        <p:nvPicPr>
          <p:cNvPr id="8" name="Прокофье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4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24" dur="1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5" showWhenStopped="0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totalua.com/resources/content/manager/items/9882/234_9882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3286148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www.totalua.com/resources/content/manager/items/10484/234_10484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357562"/>
            <a:ext cx="3571900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://www.fhthf.com/padmin/data/img/knife_hock_hochheim_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785926"/>
            <a:ext cx="3571900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214290"/>
            <a:ext cx="8786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3200" b="1" i="1" u="none" strike="noStrike" spc="300" normalizeH="0" baseline="0" dirty="0" smtClean="0">
                <a:ln w="11430"/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1</a:t>
            </a:r>
            <a:r>
              <a:rPr kumimoji="0" lang="ru-RU" sz="3200" b="1" i="1" u="none" strike="noStrike" spc="300" normalizeH="0" baseline="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: «Ежедневно в результате бытовых пьяных ссор погибает 12 человек».</a:t>
            </a:r>
            <a:endParaRPr kumimoji="0" lang="ru-RU" sz="4000" b="1" i="1" u="none" strike="noStrike" spc="300" normalizeH="0" baseline="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20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13018" y="642918"/>
            <a:ext cx="83179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smtClean="0">
                <a:ln w="11430"/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2</a:t>
            </a:r>
            <a:r>
              <a:rPr kumimoji="0" lang="ru-RU" sz="3200" b="1" i="1" u="none" strike="noStrike" normalizeH="0" baseline="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: «Каждую неделю, по вине пьяных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водителей погибает 26 человек»</a:t>
            </a:r>
            <a:endParaRPr kumimoji="0" lang="ru-RU" sz="4000" b="1" i="1" u="none" strike="noStrike" normalizeH="0" baseline="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Рисунок 4" descr="http://www.r93.ru/upload/news/big/1_2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86190"/>
            <a:ext cx="464347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kazan.kp.ru/upimg/3dbcf1e95a9df2bc3cfa526f880f3a43063654af/21749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3571900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gb" descr="http://allcrimea.net/photo/big/121749439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928802"/>
            <a:ext cx="4714876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57166"/>
            <a:ext cx="8715436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3200" b="1" i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: «Каждый месяц от отравления поддельной алкогольной продукцией погибает 39 человек». </a:t>
            </a:r>
            <a:endParaRPr lang="ru-RU" sz="3200" b="1" i="1" dirty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Рисунок 5" descr="http://www.asiaplus.tj/data/Newses/SmallPhoto/12493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4000528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://www.mixnews.lv/uploads/media/image/2009/07/23/1112_photo-large.png"/>
          <p:cNvPicPr/>
          <p:nvPr/>
        </p:nvPicPr>
        <p:blipFill>
          <a:blip r:embed="rId3"/>
          <a:srcRect l="54214" t="34404" r="5473" b="4883"/>
          <a:stretch>
            <a:fillRect/>
          </a:stretch>
        </p:blipFill>
        <p:spPr bwMode="auto">
          <a:xfrm>
            <a:off x="4714876" y="2357430"/>
            <a:ext cx="3786214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428604"/>
            <a:ext cx="864399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smtClean="0">
                <a:ln w="11430"/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4</a:t>
            </a:r>
            <a:r>
              <a:rPr kumimoji="0" lang="ru-RU" sz="3200" b="1" i="1" u="none" strike="noStrike" normalizeH="0" baseline="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: «Каждый год от заболеваний, связанных с алкоголизмом погибает 12400 человек».</a:t>
            </a:r>
            <a:endParaRPr kumimoji="0" lang="ru-RU" sz="4000" b="1" i="1" u="none" strike="noStrike" normalizeH="0" baseline="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Рисунок 4" descr="Число пострадавших от суррогатов алкоголя достигло в Пермском крае 938 челове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445296">
            <a:off x="287990" y="2141457"/>
            <a:ext cx="4009123" cy="2984826"/>
          </a:xfrm>
          <a:prstGeom prst="roundRect">
            <a:avLst>
              <a:gd name="adj" fmla="val 605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http://naviny.by/media/2007.02/Surrogat1-ris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390289">
            <a:off x="4357686" y="2500306"/>
            <a:ext cx="4500594" cy="3786214"/>
          </a:xfrm>
          <a:prstGeom prst="roundRect">
            <a:avLst>
              <a:gd name="adj" fmla="val 809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266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6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500166" y="214290"/>
            <a:ext cx="614366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strike="noStrike" normalizeH="0" baseline="0" dirty="0" smtClean="0">
                <a:ln w="11430"/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5</a:t>
            </a:r>
            <a:r>
              <a:rPr kumimoji="0" lang="ru-RU" sz="4000" b="1" i="1" strike="noStrike" normalizeH="0" baseline="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ea typeface="Calibri" pitchFamily="34" charset="0"/>
                <a:cs typeface="Courier New" pitchFamily="49" charset="0"/>
              </a:rPr>
              <a:t>: «Алкоголь убивает…». </a:t>
            </a:r>
            <a:endParaRPr kumimoji="0" lang="ru-RU" sz="3200" b="1" i="1" strike="noStrike" normalizeH="0" baseline="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imgb" descr="http://badfuture.ru/wp-content/uploads/2009/02/picture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4381" y="2000240"/>
            <a:ext cx="7215238" cy="407196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256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6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35753" y="2767281"/>
            <a:ext cx="807249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1" u="none" strike="noStrike" cap="none" spc="600" normalizeH="0" baseline="0" dirty="0" smtClean="0">
                <a:ln>
                  <a:noFill/>
                </a:ln>
                <a:solidFill>
                  <a:srgbClr val="943634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  <a:ea typeface="Calibri" pitchFamily="34" charset="0"/>
                <a:cs typeface="Times New Roman" pitchFamily="18" charset="0"/>
              </a:rPr>
              <a:t>СТАТИСТИКА</a:t>
            </a:r>
            <a:endParaRPr kumimoji="0" lang="ru-RU" sz="8800" b="1" i="1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Heavy" pitchFamily="34" charset="0"/>
            </a:endParaRPr>
          </a:p>
        </p:txBody>
      </p:sp>
      <p:pic>
        <p:nvPicPr>
          <p:cNvPr id="5" name="реквием по мечт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0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500858"/>
          </a:xfrm>
          <a:prstGeom prst="rect">
            <a:avLst/>
          </a:prstGeom>
          <a:noFill/>
        </p:spPr>
        <p:txBody>
          <a:bodyPr wrap="none" rtlCol="0" anchor="ctr" anchorCtr="1">
            <a:prstTxWarp prst="textArchUpPour">
              <a:avLst>
                <a:gd name="adj1" fmla="val 9577299"/>
                <a:gd name="adj2" fmla="val 61887"/>
              </a:avLst>
            </a:prstTxWarp>
            <a:spAutoFit/>
          </a:bodyPr>
          <a:lstStyle/>
          <a:p>
            <a:r>
              <a:rPr lang="ru-RU" sz="800" b="1" dirty="0" smtClean="0">
                <a:ln w="1905"/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b="1" dirty="0">
              <a:ln w="1905"/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5786454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57174" y="214290"/>
            <a:ext cx="84296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данным Всемирной организации здравоохранения (ВОЗ), уровень потребления спиртных напитков начинает представлять национальную опасность, если в стране в год на душу населения потребляется более 8 лит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 алкоголя (в переводе на чистый спирт). После этого порога начинается необратимое угасание этноса.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21439" y="1142984"/>
            <a:ext cx="84654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ориентировочным данным, реальное душевое потребление алкоголя в России составляет около 15 л абсолютного алкоголя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21439" y="1643050"/>
            <a:ext cx="850112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официальным данным Роспотребнадзора (экспертные оценки даже выше), душевое потребление поднялось до 18 литров чистого алкоголя в год. Порог безопасности, определенный ВОЗ для любой страны в 8 литров, превышен, по крайней мере, вдвое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без принятия самых экстренных мер деградация России, ее народа неизбежна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57158" y="2643182"/>
            <a:ext cx="8501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Сверхвысокое потребление алкоголя в России приводит к преждевременной, предотвратимой смерти около 500 тысяч человек ежегодно. Это около 30% смертности мужчин и 15%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женщин.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57158" y="3214686"/>
            <a:ext cx="8501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второй из живущих сегодня в России 40-летних мужчин не доживет до 60 лет (50%), а в бедной, но непьющей Албании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только каждый двадцатый (7%).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57158" y="3857628"/>
            <a:ext cx="84296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данным ВОЗ, из 100 юношей-выпускников школ 2009 года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Англии доживут до пенсии 90 человек, а в России лишь 40. Основная причина, по мнению экспертов ВОЗ,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алкоголь.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57158" y="4429132"/>
            <a:ext cx="850105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данным общероссийского опроса молодежи, проведенного Минобразования России по репрезентативной выборке в 2002 г., алкогольные напитки (включая пиво) потребляют 80,8% подростков и молодежи. За десятилетие, с 1993 по 2003 гг., возраст приобщения к алкоголю снизился с 16 до 13 лет.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57158" y="5214950"/>
            <a:ext cx="84296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данным Роспотребнадзора, ежедневно в России потребляют алкоголь (включая пиво) 33% юношей и 20% девушек. Злоупотребление алкоголем в юности увеличивает в 5-6 раз риск развития алкоголизма и смерти, особенно насильственной, в будущем.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357190" y="6000768"/>
            <a:ext cx="842962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данным МВД России за 2007 год, более 78,5% преступлений несовершеннолетние совершают в состоянии алкогольного опьянения, число осужденных несовершеннолетних за преступления, совершенные в нетрезвом состоянии, составляет около 30 тысяч человек в год.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0" grpId="0"/>
      <p:bldP spid="17411" grpId="0"/>
      <p:bldP spid="17412" grpId="0"/>
      <p:bldP spid="17413" grpId="0"/>
      <p:bldP spid="17414" grpId="0"/>
      <p:bldP spid="17415" grpId="0"/>
      <p:bldP spid="17416" grpId="0"/>
      <p:bldP spid="17417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1948</TotalTime>
  <Words>1033</Words>
  <Application>Microsoft Office PowerPoint</Application>
  <PresentationFormat>Экран (4:3)</PresentationFormat>
  <Paragraphs>105</Paragraphs>
  <Slides>27</Slides>
  <Notes>0</Notes>
  <HiddenSlides>0</HiddenSlides>
  <MMClips>6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Мишки Гамми</dc:creator>
  <cp:lastModifiedBy>Оксаночка</cp:lastModifiedBy>
  <cp:revision>277</cp:revision>
  <dcterms:created xsi:type="dcterms:W3CDTF">2009-11-09T16:24:59Z</dcterms:created>
  <dcterms:modified xsi:type="dcterms:W3CDTF">2013-12-27T21:17:02Z</dcterms:modified>
</cp:coreProperties>
</file>