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4" r:id="rId5"/>
    <p:sldId id="265" r:id="rId6"/>
    <p:sldId id="263" r:id="rId7"/>
    <p:sldId id="269" r:id="rId8"/>
    <p:sldId id="266" r:id="rId9"/>
    <p:sldId id="260" r:id="rId10"/>
    <p:sldId id="262" r:id="rId11"/>
    <p:sldId id="261" r:id="rId12"/>
    <p:sldId id="268" r:id="rId13"/>
    <p:sldId id="270" r:id="rId14"/>
    <p:sldId id="279" r:id="rId15"/>
    <p:sldId id="274" r:id="rId16"/>
    <p:sldId id="272" r:id="rId17"/>
    <p:sldId id="273" r:id="rId18"/>
    <p:sldId id="275" r:id="rId19"/>
    <p:sldId id="276" r:id="rId20"/>
    <p:sldId id="277" r:id="rId21"/>
    <p:sldId id="278" r:id="rId22"/>
    <p:sldId id="267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33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8F8F9-E9F5-42D2-B392-2ECFF257CDB5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59C0A-6CDE-4EB9-89D4-163CD18D67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EC06F-2D63-4D1E-8CFA-A79103A0E409}" type="datetimeFigureOut">
              <a:rPr lang="ru-RU" smtClean="0"/>
              <a:pPr/>
              <a:t>19.03.2010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AEB6A-CFFF-4099-811C-78BF28F2B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928802"/>
            <a:ext cx="78581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Агроценоз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Рабочий стол\Агробиоценозы\su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28"/>
            <a:ext cx="1857358" cy="1857358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5715008" y="5357826"/>
            <a:ext cx="2486036" cy="914400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Автор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Белоусова М.И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428604"/>
            <a:ext cx="71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Пониженная способность культурных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растений   противостоять конкурентам и вредителям. Культурные виды так сильно изменены селекцией в пользу человека, что без его поддержки не могут выдержать борьбу за существование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Picture 1" descr="C:\Documents and Settings\Admin\Рабочий стол\Агробиоценозы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3116"/>
            <a:ext cx="3187148" cy="4270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6" name="Picture 2" descr="C:\Documents and Settings\Admin\Рабочий стол\Агробиоценозы\20702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3809161" cy="2537441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00042"/>
            <a:ext cx="69294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Агроценозы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поддерживаются человеком посредством больших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затрат энергии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(мускульной энергии людей и животных, работы сельскохозяйственных машин, связанной энергии удобрений, затрат на дополнительный полив и т. п.).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C:\Documents and Settings\Admin\Рабочий стол\Агробиоценозы\Posadka_rasteniy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2346325" cy="2322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Агробиоценозы\zil-mmz-585m_sg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714620"/>
            <a:ext cx="33337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Documents and Settings\Admin\Рабочий стол\Агробиоценозы\p65_p101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786190"/>
            <a:ext cx="3563934" cy="2672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28794" y="285728"/>
            <a:ext cx="692948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Таким образом, по сравнению с естественными биогеоценозами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агроценозы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имеют ограниченный видовой состав растений и животных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способны к самообновлению и саморегулированию 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подвержены угрозе гибели в результате массового размножения вредителей или возбудителей болезней 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требуют неустанной деятельности человека по их поддержанию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 descr="C:\Documents and Settings\Admin\Рабочий стол\Агробиоценозы\0707_19bs1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929198"/>
            <a:ext cx="1785950" cy="178595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500042"/>
            <a:ext cx="6715172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Агроценозы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занимают примерно 10% всей поверхности суши (около 1,2 млрд. га) и дают человечеству около 90% пищевой энергии. 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Admin\Рабочий стол\Агробиоценозы\000934.jpg"/>
          <p:cNvPicPr>
            <a:picLocks noChangeAspect="1" noChangeArrowheads="1"/>
          </p:cNvPicPr>
          <p:nvPr/>
        </p:nvPicPr>
        <p:blipFill>
          <a:blip r:embed="rId2"/>
          <a:srcRect t="6098"/>
          <a:stretch>
            <a:fillRect/>
          </a:stretch>
        </p:blipFill>
        <p:spPr bwMode="auto">
          <a:xfrm>
            <a:off x="2143109" y="1714488"/>
            <a:ext cx="6719320" cy="4586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286388"/>
            <a:ext cx="962025" cy="962025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286388"/>
            <a:ext cx="962025" cy="962025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286388"/>
            <a:ext cx="962025" cy="962025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5286388"/>
            <a:ext cx="962025" cy="962025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\Рабочий стол\ОФОРМЛЕНИЕ\ан\солнцк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1857364"/>
            <a:ext cx="995364" cy="958948"/>
          </a:xfrm>
          <a:prstGeom prst="rect">
            <a:avLst/>
          </a:prstGeom>
          <a:noFill/>
        </p:spPr>
      </p:pic>
      <p:pic>
        <p:nvPicPr>
          <p:cNvPr id="1036" name="Picture 12" descr="C:\Documents and Settings\Admin\Рабочий стол\ОФОРМЛЕНИЕ\анимашки новые\копае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000504"/>
            <a:ext cx="1853117" cy="1462092"/>
          </a:xfrm>
          <a:prstGeom prst="rect">
            <a:avLst/>
          </a:prstGeom>
          <a:noFill/>
        </p:spPr>
      </p:pic>
      <p:pic>
        <p:nvPicPr>
          <p:cNvPr id="14" name="Picture 9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286388"/>
            <a:ext cx="962025" cy="962025"/>
          </a:xfrm>
          <a:prstGeom prst="rect">
            <a:avLst/>
          </a:prstGeom>
          <a:noFill/>
        </p:spPr>
      </p:pic>
      <p:pic>
        <p:nvPicPr>
          <p:cNvPr id="16" name="Picture 8" descr="C:\Documents and Settings\Admin\Рабочий стол\ОФОРМЛЕНИЕ\ан\2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286388"/>
            <a:ext cx="962025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428736"/>
            <a:ext cx="61975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solidFill>
                  <a:srgbClr val="CC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Подумай!</a:t>
            </a:r>
            <a:endParaRPr lang="ru-RU" sz="8800" b="1" cap="none" spc="0" dirty="0">
              <a:ln w="11430"/>
              <a:solidFill>
                <a:srgbClr val="CC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3794" name="Picture 2" descr="D:\МАМА\ОФОРМЛЕНИЕ\Смайлики\смайлик подумай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214686"/>
            <a:ext cx="2145117" cy="2124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071670" y="1571612"/>
            <a:ext cx="67151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Агроценозом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называют: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оболочку Земли, заселенную живыми организмами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территорию, временно изъятую из хозяйственного пользования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территорию, отведенную для сбора лекарственных растений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искусственную экосистему, возникающую в результате сельскохозяйственной деятельности человека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428604"/>
            <a:ext cx="56647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Задание 1. </a:t>
            </a:r>
          </a:p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Выберите ОДИН правильный ответ</a:t>
            </a:r>
            <a:endParaRPr lang="ru-RU" sz="24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2071678"/>
            <a:ext cx="68580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Почему поле кукурузы считают искусственным сообществом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1) в нем преобладают продуценты одного вида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2) оно имеет популяции растений и животных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3) в нем отсутствуют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редуценты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4) его устойчивость поддерживается разнообразием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консументов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1142984"/>
            <a:ext cx="5903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Выберите ОДИН правильный ответ</a:t>
            </a:r>
            <a:r>
              <a:rPr lang="ru-RU" sz="24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642918"/>
            <a:ext cx="188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Задание 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3108" y="1785926"/>
            <a:ext cx="671517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Сходство поля, засеянного овсом, и луга обусловлено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А)  небольшим числом видов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Б)  наличием цепей питания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В)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наличием продуцентов,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консументов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редуцентов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Г)  использованием солнечной энергии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Д)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использованием дополнительных источников энергии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Е)  замкнутым круговоротом веществ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1000108"/>
            <a:ext cx="561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Выберите ТРИ правильных ответа</a:t>
            </a:r>
            <a:r>
              <a:rPr lang="ru-RU" sz="24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99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188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Задание 3.</a:t>
            </a:r>
            <a:r>
              <a:rPr lang="ru-RU" sz="24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928794" y="1643050"/>
            <a:ext cx="68580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В природной экосистеме, в отличие от искусственной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78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длинные цепи питания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продуценты изымаются из круговорота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небольшое число видов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осуществляется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саморегуляция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замкнутый круговорот веществ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77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используются дополнительные источники энергии наряду с солнечной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928670"/>
            <a:ext cx="561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Выберите ТРИ правильных ответа.</a:t>
            </a:r>
            <a:endParaRPr lang="ru-RU" sz="24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500042"/>
            <a:ext cx="188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Задание 4.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2143116"/>
          <a:ext cx="7000892" cy="4023360"/>
        </p:xfrm>
        <a:graphic>
          <a:graphicData uri="http://schemas.openxmlformats.org/drawingml/2006/table">
            <a:tbl>
              <a:tblPr/>
              <a:tblGrid>
                <a:gridCol w="4714908"/>
                <a:gridCol w="2285984"/>
              </a:tblGrid>
              <a:tr h="3333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Характеристики БГЦ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Типы БГЦ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spc="-5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создаются  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  действием  естественного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отбора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spc="-2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способны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 </a:t>
                      </a:r>
                      <a:r>
                        <a:rPr lang="ru-RU" sz="2000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саморегуляции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численность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одного или нескольких видов значительно превышает численность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других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 нуждаются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постоянном контроле со стороны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человека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 круговорот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веществ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осуществляется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 полностью, часть вещества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выносится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spc="-2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большое 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видовое </a:t>
                      </a:r>
                      <a:r>
                        <a:rPr lang="ru-RU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разнообразие</a:t>
                      </a:r>
                      <a:endParaRPr lang="ru-RU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Естественные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Агроценозы</a:t>
                      </a:r>
                      <a:r>
                        <a:rPr lang="ru-RU" sz="20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43306" y="785794"/>
            <a:ext cx="5308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Установите  соответствие между</a:t>
            </a:r>
          </a:p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характеристикой биогеоценозов</a:t>
            </a:r>
          </a:p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и их типами</a:t>
            </a:r>
            <a:endParaRPr lang="ru-RU" sz="24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00042"/>
            <a:ext cx="1888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Задание 5.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28794" y="500042"/>
            <a:ext cx="70009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Эволюция человеческого общества сопровождалась целенаправленным изменением природной среды.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4099" name="Picture 3" descr="C:\Documents and Settings\Admin\Рабочий стол\Агробиоценозы\ogorod3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857364"/>
            <a:ext cx="4286280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000232" y="5214950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Экосистемы искусственно созданные человеком в его интересах, называются </a:t>
            </a:r>
            <a:r>
              <a:rPr lang="ru-RU" sz="2400" b="1" dirty="0" err="1" smtClean="0">
                <a:solidFill>
                  <a:srgbClr val="CC0099"/>
                </a:solidFill>
                <a:latin typeface="Arial" pitchFamily="34" charset="0"/>
                <a:ea typeface="Times New Roman" pitchFamily="18" charset="0"/>
              </a:rPr>
              <a:t>агроценозами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(греч. «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агрос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» - поле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).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642918"/>
            <a:ext cx="5599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Правильные ответы:</a:t>
            </a:r>
            <a:endParaRPr lang="ru-RU" sz="40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1785926"/>
            <a:ext cx="213391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993366"/>
                </a:solidFill>
                <a:latin typeface="Arial Black" pitchFamily="34" charset="0"/>
              </a:rPr>
              <a:t>  4</a:t>
            </a:r>
            <a:endParaRPr lang="ru-RU" sz="3600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993366"/>
                </a:solidFill>
                <a:latin typeface="Arial Black" pitchFamily="34" charset="0"/>
              </a:rPr>
              <a:t>  1</a:t>
            </a:r>
            <a:endParaRPr lang="ru-RU" sz="3600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993366"/>
                </a:solidFill>
                <a:latin typeface="Arial Black" pitchFamily="34" charset="0"/>
              </a:rPr>
              <a:t>   БВГ</a:t>
            </a:r>
            <a:endParaRPr lang="ru-RU" sz="3600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993366"/>
                </a:solidFill>
                <a:latin typeface="Arial Black" pitchFamily="34" charset="0"/>
              </a:rPr>
              <a:t>   145</a:t>
            </a:r>
            <a:endParaRPr lang="ru-RU" sz="3600" dirty="0" smtClean="0">
              <a:solidFill>
                <a:srgbClr val="993366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endParaRPr lang="ru-RU" sz="3600" dirty="0">
              <a:solidFill>
                <a:srgbClr val="993366"/>
              </a:solidFill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5984" y="4714884"/>
          <a:ext cx="609600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А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Б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В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Г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Д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Е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1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1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2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993366"/>
                          </a:solidFill>
                          <a:latin typeface="Arial Black" pitchFamily="34" charset="0"/>
                        </a:rPr>
                        <a:t>1</a:t>
                      </a:r>
                      <a:endParaRPr lang="ru-RU" sz="3200" dirty="0">
                        <a:solidFill>
                          <a:srgbClr val="993366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984" y="3929066"/>
            <a:ext cx="646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993366"/>
                </a:solidFill>
                <a:latin typeface="Arial Black" pitchFamily="34" charset="0"/>
              </a:rPr>
              <a:t>5</a:t>
            </a:r>
            <a:r>
              <a:rPr lang="ru-RU" sz="2800" b="1" dirty="0" smtClean="0">
                <a:solidFill>
                  <a:srgbClr val="993366"/>
                </a:solidFill>
                <a:latin typeface="Arial Black" pitchFamily="34" charset="0"/>
              </a:rPr>
              <a:t>.</a:t>
            </a:r>
            <a:endParaRPr lang="ru-RU" sz="2800" b="1" dirty="0">
              <a:solidFill>
                <a:srgbClr val="9933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aby-moebelmarkt.de/evay/BABY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Овальная выноска 2"/>
          <p:cNvSpPr>
            <a:spLocks noChangeArrowheads="1"/>
          </p:cNvSpPr>
          <p:nvPr/>
        </p:nvSpPr>
        <p:spPr bwMode="auto">
          <a:xfrm>
            <a:off x="5791200" y="571480"/>
            <a:ext cx="3352800" cy="2362200"/>
          </a:xfrm>
          <a:prstGeom prst="wedgeEllipseCallout">
            <a:avLst>
              <a:gd name="adj1" fmla="val -67826"/>
              <a:gd name="adj2" fmla="val 60448"/>
            </a:avLst>
          </a:prstGeom>
          <a:solidFill>
            <a:srgbClr val="FFCCCC">
              <a:alpha val="67842"/>
            </a:srgbClr>
          </a:solidFill>
          <a:ln w="9525" algn="ctr">
            <a:solidFill>
              <a:srgbClr val="FFCCCC"/>
            </a:solidFill>
            <a:round/>
            <a:headEnd/>
            <a:tailEnd/>
          </a:ln>
        </p:spPr>
        <p:txBody>
          <a:bodyPr/>
          <a:lstStyle/>
          <a:p>
            <a:endParaRPr lang="ru-RU" sz="3600" b="1" i="0" dirty="0" smtClean="0">
              <a:solidFill>
                <a:srgbClr val="C00000"/>
              </a:solidFill>
              <a:latin typeface="Monotype Corsiva" pitchFamily="66" charset="0"/>
              <a:cs typeface="Arial" pitchFamily="34" charset="0"/>
            </a:endParaRPr>
          </a:p>
          <a:p>
            <a:r>
              <a:rPr lang="ru-RU" sz="3600" b="1" i="0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Молодцы </a:t>
            </a:r>
            <a:r>
              <a:rPr lang="ru-RU" sz="3600" b="1" i="0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!</a:t>
            </a:r>
          </a:p>
          <a:p>
            <a:r>
              <a:rPr lang="ru-RU" sz="3600" b="1" i="0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571744"/>
            <a:ext cx="685804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Если каждый человек на кусочке своей земли сделал бы все, что он может, как прекрасна была бы земля наша. </a:t>
            </a:r>
          </a:p>
          <a:p>
            <a:pPr algn="r"/>
            <a:r>
              <a:rPr lang="ru-RU" sz="20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А. П. Чехов </a:t>
            </a:r>
            <a:endParaRPr lang="ru-RU" sz="20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Admin\Рабочий стол\chehov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00042"/>
            <a:ext cx="1571636" cy="1978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Admin\Рабочий стол\Агробиоценозы\getfull.jpg"/>
          <p:cNvPicPr>
            <a:picLocks noChangeAspect="1" noChangeArrowheads="1"/>
          </p:cNvPicPr>
          <p:nvPr/>
        </p:nvPicPr>
        <p:blipFill>
          <a:blip r:embed="rId3"/>
          <a:srcRect l="24476"/>
          <a:stretch>
            <a:fillRect/>
          </a:stretch>
        </p:blipFill>
        <p:spPr bwMode="auto">
          <a:xfrm>
            <a:off x="2000232" y="4143380"/>
            <a:ext cx="1543051" cy="2432282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Агробиоценозы\d01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143380"/>
            <a:ext cx="2712501" cy="243364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Агробиоценозы\f1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143380"/>
            <a:ext cx="1598939" cy="241116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Агробиоценозы\p65_p1010018.jpg"/>
          <p:cNvPicPr>
            <a:picLocks noChangeAspect="1" noChangeArrowheads="1"/>
          </p:cNvPicPr>
          <p:nvPr/>
        </p:nvPicPr>
        <p:blipFill>
          <a:blip r:embed="rId6"/>
          <a:srcRect l="14331" r="8279"/>
          <a:stretch>
            <a:fillRect/>
          </a:stretch>
        </p:blipFill>
        <p:spPr bwMode="auto">
          <a:xfrm>
            <a:off x="6625463" y="4143380"/>
            <a:ext cx="2518537" cy="2440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мама\проект ДИЗАЙН\дачный участок\C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мама\проект ДИЗАЙН\дачный участок\C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696496"/>
            <a:ext cx="7358114" cy="55185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7" name="Picture 5" descr="C:\Documents and Settings\Admin\Рабочий стол\мама\проект ДИЗАЙН\дачный участок\C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714488"/>
            <a:ext cx="5048285" cy="378621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71472" y="4429132"/>
            <a:ext cx="80618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  <a:cs typeface="Arial" pitchFamily="34" charset="0"/>
              </a:rPr>
              <a:t>Спасибо за внимание!</a:t>
            </a:r>
            <a:endParaRPr lang="ru-RU" sz="4800" b="1" cap="none" spc="0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71670" y="357166"/>
            <a:ext cx="685804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" pitchFamily="34" charset="0"/>
                <a:ea typeface="Times New Roman" pitchFamily="18" charset="0"/>
              </a:rPr>
              <a:t>Агробиоценоз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– экосистема, структуру и функции которой создает, поддерживает и контролирует человек.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3075" name="Picture 3" descr="C:\Documents and Settings\Admin\Рабочий стол\Агробиоценозы\Big-1-art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3014669" cy="2261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Documents and Settings\Admin\Рабочий стол\Агробиоценозы\1236965789_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14488"/>
            <a:ext cx="3071817" cy="2303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Documents and Settings\Admin\Рабочий стол\Агробиоценозы\park.jpg"/>
          <p:cNvPicPr>
            <a:picLocks noChangeAspect="1" noChangeArrowheads="1"/>
          </p:cNvPicPr>
          <p:nvPr/>
        </p:nvPicPr>
        <p:blipFill>
          <a:blip r:embed="rId4"/>
          <a:srcRect r="17000" b="22000"/>
          <a:stretch>
            <a:fillRect/>
          </a:stretch>
        </p:blipFill>
        <p:spPr bwMode="auto">
          <a:xfrm>
            <a:off x="2143108" y="4214818"/>
            <a:ext cx="3071834" cy="2214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Documents and Settings\Admin\Рабочий стол\Агробиоценозы\dbima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214818"/>
            <a:ext cx="3000396" cy="2195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85984" y="428604"/>
            <a:ext cx="6286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Структура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C0099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агроценоза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071546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Агроценозы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как и любые природные экосистемы, обладают определенным составом организмов (культурные растения, сорняки, насекомые, дождевые черви, мышевидные грызуны и др.) и определенными взаимоотношениями между живыми организмами и условиями среды. 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Documents and Settings\Admin\Рабочий стол\Агробиоценозы\27030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929066"/>
            <a:ext cx="2928958" cy="2628552"/>
          </a:xfrm>
          <a:prstGeom prst="hexagon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00042"/>
            <a:ext cx="67866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агроценозе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(например, ржаного поля) складываются те же пищевые цепи, что и в природной экосистеме: продуценты (рожь и сорняки),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консументы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(насекомые, птицы, полевки, лисы) и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редуценты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(бактерии, грибы). 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Admin\Рабочий стол\Агробиоценозы\sred-risovyh-pol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6715172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 descr="C:\Documents and Settings\Admin\Рабочий стол\ОФОРМЛЕНИЕ\картинки птичек\мышка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1" y="5643578"/>
            <a:ext cx="1143882" cy="634997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ОФОРМЛЕНИЕ\картинки птичек\жу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929198"/>
            <a:ext cx="390832" cy="255599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4572000" y="3357562"/>
            <a:ext cx="1414466" cy="148590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072198" y="2285992"/>
            <a:ext cx="2714644" cy="1000132"/>
          </a:xfrm>
          <a:prstGeom prst="wedgeRoundRectCallout">
            <a:avLst>
              <a:gd name="adj1" fmla="val -66127"/>
              <a:gd name="adj2" fmla="val 64277"/>
              <a:gd name="adj3" fmla="val 1666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Обязательное звено этой пищевой цепи человек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ОФОРМЛЕНИЕ\ан\10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500306"/>
            <a:ext cx="986114" cy="523873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Рабочий стол\8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48" y="5715016"/>
            <a:ext cx="735909" cy="596904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ОФОРМЛЕНИЕ\ан\солнце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2285992"/>
            <a:ext cx="857256" cy="1071563"/>
          </a:xfrm>
          <a:prstGeom prst="rect">
            <a:avLst/>
          </a:prstGeom>
          <a:noFill/>
        </p:spPr>
      </p:pic>
      <p:pic>
        <p:nvPicPr>
          <p:cNvPr id="15" name="Picture 3" descr="C:\Documents and Settings\Admin\Рабочий стол\ОФОРМЛЕНИЕ\картинки птичек\жук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5929330"/>
            <a:ext cx="500066" cy="327037"/>
          </a:xfrm>
          <a:prstGeom prst="rect">
            <a:avLst/>
          </a:prstGeom>
          <a:noFill/>
        </p:spPr>
      </p:pic>
      <p:pic>
        <p:nvPicPr>
          <p:cNvPr id="16" name="Picture 3" descr="C:\Documents and Settings\Admin\Рабочий стол\ОФОРМЛЕНИЕ\картинки птичек\жук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5929330"/>
            <a:ext cx="500066" cy="327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соседними углами 1"/>
          <p:cNvSpPr/>
          <p:nvPr/>
        </p:nvSpPr>
        <p:spPr>
          <a:xfrm>
            <a:off x="2214546" y="1000108"/>
            <a:ext cx="6429420" cy="421484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Отличие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от природной экосистемы</a:t>
            </a: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481" name="Picture 1" descr="C:\Documents and Settings\Admin\Рабочий стол\Агробиоценозы\post-1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496"/>
            <a:ext cx="3143272" cy="332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71670" y="1785926"/>
            <a:ext cx="68580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агроценозе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круговорот элементов резко нарушается, поскольку значительную их часть человек изымает с урожаем. Поэтому для возмещения их потерь и, следовательно, повышения урожайности культурных растений необходимо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постоянно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вносить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почву удобрения.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6" name="Picture 8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214950"/>
            <a:ext cx="476250" cy="4572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071670" y="5643578"/>
            <a:ext cx="6715172" cy="78581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8" name="Picture 10" descr="C:\Documents and Settings\Admin\Рабочий стол\ОФОРМЛЕНИЕ\анимашки\разное\374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214950"/>
            <a:ext cx="895350" cy="800100"/>
          </a:xfrm>
          <a:prstGeom prst="rect">
            <a:avLst/>
          </a:prstGeom>
          <a:noFill/>
        </p:spPr>
      </p:pic>
      <p:pic>
        <p:nvPicPr>
          <p:cNvPr id="22539" name="Picture 11" descr="C:\Documents and Settings\Admin\Рабочий стол\ОФОРМЛЕНИЕ\анимашки\разное\374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895350" cy="800100"/>
          </a:xfrm>
          <a:prstGeom prst="rect">
            <a:avLst/>
          </a:prstGeom>
          <a:noFill/>
        </p:spPr>
      </p:pic>
      <p:pic>
        <p:nvPicPr>
          <p:cNvPr id="29" name="Picture 32" descr="23pe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000504"/>
            <a:ext cx="2500330" cy="194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5643578"/>
            <a:ext cx="476250" cy="457200"/>
          </a:xfrm>
          <a:prstGeom prst="rect">
            <a:avLst/>
          </a:prstGeom>
          <a:noFill/>
        </p:spPr>
      </p:pic>
      <p:pic>
        <p:nvPicPr>
          <p:cNvPr id="31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786454"/>
            <a:ext cx="476250" cy="457200"/>
          </a:xfrm>
          <a:prstGeom prst="rect">
            <a:avLst/>
          </a:prstGeom>
          <a:noFill/>
        </p:spPr>
      </p:pic>
      <p:pic>
        <p:nvPicPr>
          <p:cNvPr id="32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86454"/>
            <a:ext cx="476250" cy="4572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2285984" y="357166"/>
            <a:ext cx="653576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99"/>
                </a:solidFill>
                <a:latin typeface="Arial Black" pitchFamily="34" charset="0"/>
                <a:cs typeface="Arial" pitchFamily="34" charset="0"/>
              </a:rPr>
              <a:t>Баланс </a:t>
            </a:r>
            <a:endParaRPr lang="en-US" sz="4000" b="1" dirty="0" smtClean="0">
              <a:solidFill>
                <a:srgbClr val="CC0099"/>
              </a:solidFill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CC0099"/>
                </a:solidFill>
                <a:latin typeface="Arial Black" pitchFamily="34" charset="0"/>
                <a:cs typeface="Arial" pitchFamily="34" charset="0"/>
              </a:rPr>
              <a:t>питательных веществ</a:t>
            </a:r>
            <a:endParaRPr lang="ru-RU" sz="4000" b="1" dirty="0">
              <a:solidFill>
                <a:srgbClr val="CC0099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5500702"/>
            <a:ext cx="476250" cy="457200"/>
          </a:xfrm>
          <a:prstGeom prst="rect">
            <a:avLst/>
          </a:prstGeom>
          <a:noFill/>
        </p:spPr>
      </p:pic>
      <p:pic>
        <p:nvPicPr>
          <p:cNvPr id="22534" name="Picture 6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429264"/>
            <a:ext cx="476250" cy="457200"/>
          </a:xfrm>
          <a:prstGeom prst="rect">
            <a:avLst/>
          </a:prstGeom>
          <a:noFill/>
        </p:spPr>
      </p:pic>
      <p:pic>
        <p:nvPicPr>
          <p:cNvPr id="17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643578"/>
            <a:ext cx="476250" cy="457200"/>
          </a:xfrm>
          <a:prstGeom prst="rect">
            <a:avLst/>
          </a:prstGeom>
          <a:noFill/>
        </p:spPr>
      </p:pic>
      <p:pic>
        <p:nvPicPr>
          <p:cNvPr id="22532" name="Picture 4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286388"/>
            <a:ext cx="476250" cy="457200"/>
          </a:xfrm>
          <a:prstGeom prst="rect">
            <a:avLst/>
          </a:prstGeom>
          <a:noFill/>
        </p:spPr>
      </p:pic>
      <p:pic>
        <p:nvPicPr>
          <p:cNvPr id="22533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76" y="5286388"/>
            <a:ext cx="476250" cy="457200"/>
          </a:xfrm>
          <a:prstGeom prst="rect">
            <a:avLst/>
          </a:prstGeom>
          <a:noFill/>
        </p:spPr>
      </p:pic>
      <p:pic>
        <p:nvPicPr>
          <p:cNvPr id="22535" name="Picture 7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5286388"/>
            <a:ext cx="476250" cy="457200"/>
          </a:xfrm>
          <a:prstGeom prst="rect">
            <a:avLst/>
          </a:prstGeom>
          <a:noFill/>
        </p:spPr>
      </p:pic>
      <p:pic>
        <p:nvPicPr>
          <p:cNvPr id="16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286388"/>
            <a:ext cx="476250" cy="457200"/>
          </a:xfrm>
          <a:prstGeom prst="rect">
            <a:avLst/>
          </a:prstGeom>
          <a:noFill/>
        </p:spPr>
      </p:pic>
      <p:pic>
        <p:nvPicPr>
          <p:cNvPr id="15" name="Picture 5" descr="C:\Documents and Settings\Admin\Рабочий стол\ОФОРМЛЕНИЕ\блестяшки\ромашка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5286388"/>
            <a:ext cx="47625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7554" y="571480"/>
            <a:ext cx="4210704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Химические элементы</a:t>
            </a:r>
            <a:endParaRPr lang="ru-RU" sz="28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Агробиоценозы\1236965789_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57298"/>
            <a:ext cx="3357569" cy="2518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Admin\Рабочий стол\пшеница в рука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357298"/>
            <a:ext cx="3137821" cy="2648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Documents and Settings\Admin\Рабочий стол\навоз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286256"/>
            <a:ext cx="1857388" cy="1860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C:\Documents and Settings\Admin\Рабочий стол\удобрения.jpg"/>
          <p:cNvPicPr>
            <a:picLocks noChangeAspect="1" noChangeArrowheads="1"/>
          </p:cNvPicPr>
          <p:nvPr/>
        </p:nvPicPr>
        <p:blipFill>
          <a:blip r:embed="rId5"/>
          <a:srcRect l="5838" r="9516"/>
          <a:stretch>
            <a:fillRect/>
          </a:stretch>
        </p:blipFill>
        <p:spPr bwMode="auto">
          <a:xfrm>
            <a:off x="4143372" y="4286256"/>
            <a:ext cx="1928826" cy="1902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Выгнутая вверх стрелка 9"/>
          <p:cNvSpPr/>
          <p:nvPr/>
        </p:nvSpPr>
        <p:spPr>
          <a:xfrm rot="17344622">
            <a:off x="1865133" y="3686027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>
          <a:xfrm rot="15346710">
            <a:off x="4753613" y="3671100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влево 11"/>
          <p:cNvSpPr/>
          <p:nvPr/>
        </p:nvSpPr>
        <p:spPr>
          <a:xfrm>
            <a:off x="6357950" y="4714884"/>
            <a:ext cx="2000264" cy="91326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удобрения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C:\Documents and Settings\Admin\Рабочий стол\ОФОРМЛЕНИЕ\кнопки\1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71462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357166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Пониженное разнообразие входящих в </a:t>
            </a:r>
            <a:r>
              <a:rPr lang="ru-RU" sz="2800" b="1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агроценоз</a:t>
            </a:r>
            <a:r>
              <a:rPr lang="ru-RU" sz="28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видов </a:t>
            </a:r>
            <a:endParaRPr lang="ru-RU" sz="2800" b="1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Admin\Рабочий стол\Агробиоценозы\Ogor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86124"/>
            <a:ext cx="3643132" cy="2733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Documents and Settings\Admin\Рабочий стол\Агробиоценозы\ogorod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500438"/>
            <a:ext cx="3786214" cy="2833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071670" y="1285860"/>
            <a:ext cx="67151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обычно культивируют один или несколько видов (сортов) растений, что приводит к значительному обеднению видового состава животных, грибов, бактерий. 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616</Words>
  <Application>Microsoft Office PowerPoint</Application>
  <PresentationFormat>Экран (4:3)</PresentationFormat>
  <Paragraphs>106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Рита</cp:lastModifiedBy>
  <cp:revision>42</cp:revision>
  <dcterms:created xsi:type="dcterms:W3CDTF">2009-03-15T11:43:01Z</dcterms:created>
  <dcterms:modified xsi:type="dcterms:W3CDTF">2010-03-19T18:34:05Z</dcterms:modified>
</cp:coreProperties>
</file>