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9"/>
  </p:notesMasterIdLst>
  <p:sldIdLst>
    <p:sldId id="309" r:id="rId2"/>
    <p:sldId id="312" r:id="rId3"/>
    <p:sldId id="313" r:id="rId4"/>
    <p:sldId id="314" r:id="rId5"/>
    <p:sldId id="333" r:id="rId6"/>
    <p:sldId id="316" r:id="rId7"/>
    <p:sldId id="317" r:id="rId8"/>
    <p:sldId id="334" r:id="rId9"/>
    <p:sldId id="318" r:id="rId10"/>
    <p:sldId id="319" r:id="rId11"/>
    <p:sldId id="320" r:id="rId12"/>
    <p:sldId id="321" r:id="rId13"/>
    <p:sldId id="322" r:id="rId14"/>
    <p:sldId id="323" r:id="rId15"/>
    <p:sldId id="324" r:id="rId16"/>
    <p:sldId id="325" r:id="rId17"/>
    <p:sldId id="336" r:id="rId18"/>
    <p:sldId id="326" r:id="rId19"/>
    <p:sldId id="327" r:id="rId20"/>
    <p:sldId id="328" r:id="rId21"/>
    <p:sldId id="329" r:id="rId22"/>
    <p:sldId id="330" r:id="rId23"/>
    <p:sldId id="331" r:id="rId24"/>
    <p:sldId id="332" r:id="rId25"/>
    <p:sldId id="315" r:id="rId26"/>
    <p:sldId id="337" r:id="rId27"/>
    <p:sldId id="310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660066"/>
    <a:srgbClr val="99CCFF"/>
    <a:srgbClr val="0000CC"/>
    <a:srgbClr val="CC0000"/>
    <a:srgbClr val="B2B2B2"/>
    <a:srgbClr val="FF9966"/>
    <a:srgbClr val="0099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7FE256D3-9A1E-4EBF-B2EE-1C622F9DAA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914D53-6639-46A2-99B9-8869655730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6C982F-CD73-41DA-B613-809D48DBDC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7B0584-DF07-4457-9372-1708484D5B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AA1A4-E828-4557-8769-74A7379003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41BE6D-D85E-4E22-9FE5-D3FBDB7CDA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6C7F76-9D85-485C-B417-E671A4BCC2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73E7-2F17-4EEA-B8F7-E4E6FD35B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7F3AAD-DA7E-4250-AE2E-15CC571B3D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B1162-908C-494F-B0BB-3B5E6C6801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126AD-EBFB-4685-A4F3-1B02504886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6954D4-40A3-4F42-9E59-7D6196D1A0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Grid">
          <a:fgClr>
            <a:srgbClr val="FF9966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8502BB27-1FF2-4E6E-8C72-2F3AF74674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pull/>
  </p:transition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" y="1143000"/>
            <a:ext cx="8686800" cy="3200399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Преобразование симметрии в пространстве. Симметрия в природе и на практике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800600"/>
            <a:ext cx="6400800" cy="1295400"/>
          </a:xfrm>
        </p:spPr>
        <p:txBody>
          <a:bodyPr/>
          <a:lstStyle/>
          <a:p>
            <a:r>
              <a:rPr lang="ru-RU" sz="2400" dirty="0" smtClean="0"/>
              <a:t>Урок геометрии в 10 классе</a:t>
            </a:r>
          </a:p>
          <a:p>
            <a:r>
              <a:rPr lang="ru-RU" sz="2400" dirty="0" smtClean="0"/>
              <a:t>(базовый уровень)</a:t>
            </a:r>
          </a:p>
          <a:p>
            <a:r>
              <a:rPr lang="ru-RU" sz="2400" dirty="0" smtClean="0"/>
              <a:t>Учитель математики : Попова И.А.</a:t>
            </a: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785786" y="357166"/>
            <a:ext cx="7715304" cy="642942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Муниципальное общеобразовательное учреждение</a:t>
            </a:r>
          </a:p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400" dirty="0" smtClean="0"/>
              <a:t>Средняя общеобразовательная школа № 30 города Белово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3505200" y="6248400"/>
            <a:ext cx="2133600" cy="457200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400" dirty="0" smtClean="0"/>
              <a:t>Белово 2011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Самооценка: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214423"/>
          <a:ext cx="8858312" cy="5612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162587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6"/>
                          </a:solidFill>
                        </a:rPr>
                        <a:t>Количество</a:t>
                      </a:r>
                      <a:r>
                        <a:rPr lang="ru-RU" sz="3600" baseline="0" dirty="0" smtClean="0">
                          <a:solidFill>
                            <a:schemeClr val="accent6"/>
                          </a:solidFill>
                        </a:rPr>
                        <a:t> правильных ответов</a:t>
                      </a:r>
                      <a:endParaRPr lang="ru-RU" sz="3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6"/>
                          </a:solidFill>
                        </a:rPr>
                        <a:t>Соответствующая оценка</a:t>
                      </a:r>
                      <a:endParaRPr lang="ru-RU" sz="3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2-3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Менее 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/>
              <a:t>1. Какие из точек лежат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8600" y="1295401"/>
            <a:ext cx="8915400" cy="990599"/>
          </a:xfrm>
        </p:spPr>
        <p:txBody>
          <a:bodyPr/>
          <a:lstStyle/>
          <a:p>
            <a:pPr marL="514350" indent="-514350">
              <a:buNone/>
            </a:pPr>
            <a:r>
              <a:rPr lang="en-US" sz="3200" b="1" dirty="0" smtClean="0"/>
              <a:t>A (0; 0; 5), B (0; 2; -4), C (1; 0; -7), D (3; 6; 0)</a:t>
            </a:r>
            <a:endParaRPr lang="ru-RU" sz="3200" b="1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381000" y="2971800"/>
          <a:ext cx="8534400" cy="342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4416"/>
                <a:gridCol w="3234089"/>
                <a:gridCol w="2245895"/>
              </a:tblGrid>
              <a:tr h="1408799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В</a:t>
                      </a:r>
                      <a:r>
                        <a:rPr lang="ru-RU" sz="2800" i="1" baseline="0" dirty="0" smtClean="0">
                          <a:solidFill>
                            <a:schemeClr val="accent6"/>
                          </a:solidFill>
                        </a:rPr>
                        <a:t> плоскости </a:t>
                      </a:r>
                      <a:r>
                        <a:rPr lang="en-US" sz="2800" i="1" dirty="0" err="1" smtClean="0">
                          <a:solidFill>
                            <a:schemeClr val="accent6"/>
                          </a:solidFill>
                        </a:rPr>
                        <a:t>xz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В плоскости </a:t>
                      </a:r>
                      <a:r>
                        <a:rPr lang="en-US" sz="2800" i="1" dirty="0" err="1" smtClean="0">
                          <a:solidFill>
                            <a:schemeClr val="accent6"/>
                          </a:solidFill>
                        </a:rPr>
                        <a:t>yz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На оси </a:t>
                      </a:r>
                      <a:r>
                        <a:rPr lang="en-US" sz="2800" i="1" dirty="0" smtClean="0">
                          <a:solidFill>
                            <a:schemeClr val="accent6"/>
                          </a:solidFill>
                        </a:rPr>
                        <a:t>z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2020201"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pic>
        <p:nvPicPr>
          <p:cNvPr id="6758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0" y="5257800"/>
            <a:ext cx="184638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5410200"/>
            <a:ext cx="21431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758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5257800"/>
            <a:ext cx="2286000" cy="619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4572000"/>
            <a:ext cx="1981200" cy="7358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7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7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Найдите расстояние между точками: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A (3; -2; -3)</a:t>
            </a:r>
          </a:p>
          <a:p>
            <a:r>
              <a:rPr lang="en-US" sz="4800" dirty="0" smtClean="0"/>
              <a:t>B (-3; -4; 6)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3276600"/>
            <a:ext cx="8636605" cy="1295400"/>
          </a:xfrm>
          <a:prstGeom prst="rect">
            <a:avLst/>
          </a:prstGeom>
          <a:noFill/>
        </p:spPr>
      </p:pic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6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4953000"/>
            <a:ext cx="7686675" cy="914400"/>
          </a:xfrm>
          <a:prstGeom prst="rect">
            <a:avLst/>
          </a:prstGeom>
          <a:noFill/>
        </p:spPr>
      </p:pic>
      <p:sp>
        <p:nvSpPr>
          <p:cNvPr id="26630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ru-RU" dirty="0" smtClean="0"/>
              <a:t>. Найдите расстояние между точками: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C (3; 8; 3)</a:t>
            </a:r>
          </a:p>
          <a:p>
            <a:r>
              <a:rPr lang="en-US" sz="4800" dirty="0" smtClean="0"/>
              <a:t>D (8; 0; -1)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276599"/>
            <a:ext cx="8382000" cy="1376965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560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0" y="4953000"/>
            <a:ext cx="7962900" cy="838200"/>
          </a:xfrm>
          <a:prstGeom prst="rect">
            <a:avLst/>
          </a:prstGeom>
          <a:noFill/>
        </p:spPr>
      </p:pic>
      <p:sp>
        <p:nvSpPr>
          <p:cNvPr id="25606" name="Rectangle 6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u-RU" dirty="0" smtClean="0"/>
              <a:t>. Найдите координаты середины отрезка: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M (2; 2; -2)</a:t>
            </a:r>
          </a:p>
          <a:p>
            <a:r>
              <a:rPr lang="en-US" sz="4800" dirty="0" smtClean="0"/>
              <a:t>N (6; -2; 4)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14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2" name="Rectangle 6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0" y="16859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89" name="Picture 1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676400"/>
            <a:ext cx="4086578" cy="1219200"/>
          </a:xfrm>
          <a:prstGeom prst="rect">
            <a:avLst/>
          </a:prstGeom>
          <a:noFill/>
        </p:spPr>
      </p:pic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93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92" name="Picture 16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3048000"/>
            <a:ext cx="4180417" cy="1143000"/>
          </a:xfrm>
          <a:prstGeom prst="rect">
            <a:avLst/>
          </a:prstGeom>
          <a:noFill/>
        </p:spPr>
      </p:pic>
      <p:sp>
        <p:nvSpPr>
          <p:cNvPr id="24594" name="Rectangle 18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4596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4595" name="Picture 1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4419600"/>
            <a:ext cx="4180417" cy="1143000"/>
          </a:xfrm>
          <a:prstGeom prst="rect">
            <a:avLst/>
          </a:prstGeom>
          <a:noFill/>
        </p:spPr>
      </p:pic>
      <p:sp>
        <p:nvSpPr>
          <p:cNvPr id="24597" name="Rectangle 21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45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45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ru-RU" dirty="0" smtClean="0"/>
              <a:t>. Найдите координаты середины отрезка: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1904999"/>
          </a:xfrm>
        </p:spPr>
        <p:txBody>
          <a:bodyPr/>
          <a:lstStyle/>
          <a:p>
            <a:r>
              <a:rPr lang="en-US" sz="4800" dirty="0" smtClean="0"/>
              <a:t>P (-4; 0; 1)</a:t>
            </a:r>
          </a:p>
          <a:p>
            <a:r>
              <a:rPr lang="en-US" sz="4800" dirty="0" smtClean="0"/>
              <a:t>Q (0; -8; 2)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1752600"/>
            <a:ext cx="4797778" cy="1219200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3276600"/>
            <a:ext cx="4724400" cy="1321853"/>
          </a:xfrm>
          <a:prstGeom prst="rect">
            <a:avLst/>
          </a:prstGeom>
          <a:noFill/>
        </p:spPr>
      </p:pic>
      <p:sp>
        <p:nvSpPr>
          <p:cNvPr id="23558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356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3559" name="Picture 7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38600" y="4724400"/>
            <a:ext cx="4445000" cy="1371600"/>
          </a:xfrm>
          <a:prstGeom prst="rect">
            <a:avLst/>
          </a:prstGeom>
          <a:noFill/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/>
              <a:t>Самооценка: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1214423"/>
          <a:ext cx="8858312" cy="5612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29156"/>
                <a:gridCol w="4429156"/>
              </a:tblGrid>
              <a:tr h="1625871"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6"/>
                          </a:solidFill>
                        </a:rPr>
                        <a:t>Количество</a:t>
                      </a:r>
                      <a:r>
                        <a:rPr lang="ru-RU" sz="3600" baseline="0" dirty="0" smtClean="0">
                          <a:solidFill>
                            <a:schemeClr val="accent6"/>
                          </a:solidFill>
                        </a:rPr>
                        <a:t> правильных ответов</a:t>
                      </a:r>
                      <a:endParaRPr lang="ru-RU" sz="3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600" dirty="0" smtClean="0">
                          <a:solidFill>
                            <a:schemeClr val="accent6"/>
                          </a:solidFill>
                        </a:rPr>
                        <a:t>Соответствующая оценка</a:t>
                      </a:r>
                      <a:endParaRPr lang="ru-RU" sz="3600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5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4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2-3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3</a:t>
                      </a:r>
                      <a:endParaRPr lang="ru-RU" sz="4000" dirty="0"/>
                    </a:p>
                  </a:txBody>
                  <a:tcPr/>
                </a:tc>
              </a:tr>
              <a:tr h="968714"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Менее 2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dirty="0" smtClean="0"/>
                        <a:t>2</a:t>
                      </a:r>
                      <a:endParaRPr lang="ru-RU" sz="4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6400" y="2362200"/>
            <a:ext cx="5543618" cy="4348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52400" y="152400"/>
            <a:ext cx="8991600" cy="1981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Преобразование симметрии в пространстве. Симметрия в природе и на практике</a:t>
            </a:r>
            <a:endParaRPr lang="ru-RU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739" name="Line 83"/>
          <p:cNvSpPr>
            <a:spLocks noChangeShapeType="1"/>
          </p:cNvSpPr>
          <p:nvPr/>
        </p:nvSpPr>
        <p:spPr bwMode="auto">
          <a:xfrm flipH="1">
            <a:off x="3852863" y="2300288"/>
            <a:ext cx="438150" cy="1128712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4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5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6" name="Line 6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7" name="Line 7"/>
          <p:cNvSpPr>
            <a:spLocks noChangeShapeType="1"/>
          </p:cNvSpPr>
          <p:nvPr/>
        </p:nvSpPr>
        <p:spPr bwMode="auto">
          <a:xfrm flipH="1">
            <a:off x="3838575" y="3327400"/>
            <a:ext cx="12700" cy="21590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89" name="Line 9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0" name="Text Box 10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91" name="Text Box 11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92" name="Text Box 12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493" name="Text Box 13"/>
          <p:cNvSpPr txBox="1">
            <a:spLocks noChangeArrowheads="1"/>
          </p:cNvSpPr>
          <p:nvPr/>
        </p:nvSpPr>
        <p:spPr bwMode="auto">
          <a:xfrm>
            <a:off x="4257675" y="356393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494" name="Text Box 14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495" name="Text Box 15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96" name="Line 16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7" name="Line 17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8" name="Line 18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99" name="Text Box 19"/>
          <p:cNvSpPr txBox="1">
            <a:spLocks noChangeArrowheads="1"/>
          </p:cNvSpPr>
          <p:nvPr/>
        </p:nvSpPr>
        <p:spPr bwMode="auto">
          <a:xfrm>
            <a:off x="3222625" y="378936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500" name="Line 74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1" name="Line 75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2" name="Line 76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3" name="Line 77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4" name="Line 78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5" name="Line 79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6" name="Line 80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7" name="Line 81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08" name="Line 82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0" name="Line 84"/>
          <p:cNvSpPr>
            <a:spLocks noChangeShapeType="1"/>
          </p:cNvSpPr>
          <p:nvPr/>
        </p:nvSpPr>
        <p:spPr bwMode="auto">
          <a:xfrm flipH="1">
            <a:off x="3413125" y="3422650"/>
            <a:ext cx="438150" cy="112871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1" name="Line 85"/>
          <p:cNvSpPr>
            <a:spLocks noChangeShapeType="1"/>
          </p:cNvSpPr>
          <p:nvPr/>
        </p:nvSpPr>
        <p:spPr bwMode="auto">
          <a:xfrm>
            <a:off x="3405188" y="2690813"/>
            <a:ext cx="4762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2" name="Line 86"/>
          <p:cNvSpPr>
            <a:spLocks noChangeShapeType="1"/>
          </p:cNvSpPr>
          <p:nvPr/>
        </p:nvSpPr>
        <p:spPr bwMode="auto">
          <a:xfrm>
            <a:off x="3408363" y="2690813"/>
            <a:ext cx="1123950" cy="2905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3" name="Line 87"/>
          <p:cNvSpPr>
            <a:spLocks noChangeShapeType="1"/>
          </p:cNvSpPr>
          <p:nvPr/>
        </p:nvSpPr>
        <p:spPr bwMode="auto">
          <a:xfrm>
            <a:off x="4537075" y="29892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4" name="Line 88"/>
          <p:cNvSpPr>
            <a:spLocks noChangeShapeType="1"/>
          </p:cNvSpPr>
          <p:nvPr/>
        </p:nvSpPr>
        <p:spPr bwMode="auto">
          <a:xfrm>
            <a:off x="3416300" y="4546600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5" name="Line 89"/>
          <p:cNvSpPr>
            <a:spLocks noChangeShapeType="1"/>
          </p:cNvSpPr>
          <p:nvPr/>
        </p:nvSpPr>
        <p:spPr bwMode="auto">
          <a:xfrm flipH="1">
            <a:off x="3840163" y="4824413"/>
            <a:ext cx="704850" cy="4429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6" name="Line 90"/>
          <p:cNvSpPr>
            <a:spLocks noChangeShapeType="1"/>
          </p:cNvSpPr>
          <p:nvPr/>
        </p:nvSpPr>
        <p:spPr bwMode="auto">
          <a:xfrm flipH="1">
            <a:off x="2706688" y="2686050"/>
            <a:ext cx="700087" cy="45243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7" name="Line 91"/>
          <p:cNvSpPr>
            <a:spLocks noChangeShapeType="1"/>
          </p:cNvSpPr>
          <p:nvPr/>
        </p:nvSpPr>
        <p:spPr bwMode="auto">
          <a:xfrm>
            <a:off x="2728913" y="4979988"/>
            <a:ext cx="1109662" cy="2762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8" name="Line 92"/>
          <p:cNvSpPr>
            <a:spLocks noChangeShapeType="1"/>
          </p:cNvSpPr>
          <p:nvPr/>
        </p:nvSpPr>
        <p:spPr bwMode="auto">
          <a:xfrm flipH="1">
            <a:off x="2719388" y="4537075"/>
            <a:ext cx="700087" cy="4429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49" name="Line 93"/>
          <p:cNvSpPr>
            <a:spLocks noChangeShapeType="1"/>
          </p:cNvSpPr>
          <p:nvPr/>
        </p:nvSpPr>
        <p:spPr bwMode="auto">
          <a:xfrm>
            <a:off x="2716213" y="3140075"/>
            <a:ext cx="4762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50" name="Oval 94"/>
          <p:cNvSpPr>
            <a:spLocks noChangeArrowheads="1"/>
          </p:cNvSpPr>
          <p:nvPr/>
        </p:nvSpPr>
        <p:spPr bwMode="auto">
          <a:xfrm>
            <a:off x="3368675" y="4503738"/>
            <a:ext cx="90488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20" name="Text Box 95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21" name="Text Box 96"/>
          <p:cNvSpPr txBox="1">
            <a:spLocks noChangeArrowheads="1"/>
          </p:cNvSpPr>
          <p:nvPr/>
        </p:nvSpPr>
        <p:spPr bwMode="auto">
          <a:xfrm>
            <a:off x="5013325" y="3308350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22" name="Text Box 97"/>
          <p:cNvSpPr txBox="1">
            <a:spLocks noChangeArrowheads="1"/>
          </p:cNvSpPr>
          <p:nvPr/>
        </p:nvSpPr>
        <p:spPr bwMode="auto">
          <a:xfrm>
            <a:off x="3836988" y="11969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523" name="Text Box 98"/>
          <p:cNvSpPr txBox="1">
            <a:spLocks noChangeArrowheads="1"/>
          </p:cNvSpPr>
          <p:nvPr/>
        </p:nvSpPr>
        <p:spPr bwMode="auto">
          <a:xfrm>
            <a:off x="228600" y="1828800"/>
            <a:ext cx="2667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Пусть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2800" dirty="0">
                <a:solidFill>
                  <a:schemeClr val="tx1"/>
                </a:solidFill>
              </a:rPr>
              <a:t>;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2800" dirty="0">
                <a:solidFill>
                  <a:schemeClr val="tx1"/>
                </a:solidFill>
              </a:rPr>
              <a:t>;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98755" name="Text Box 99"/>
          <p:cNvSpPr txBox="1">
            <a:spLocks noChangeArrowheads="1"/>
          </p:cNvSpPr>
          <p:nvPr/>
        </p:nvSpPr>
        <p:spPr bwMode="auto">
          <a:xfrm>
            <a:off x="4481513" y="2798763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8756" name="Text Box 100"/>
          <p:cNvSpPr txBox="1">
            <a:spLocks noChangeArrowheads="1"/>
          </p:cNvSpPr>
          <p:nvPr/>
        </p:nvSpPr>
        <p:spPr bwMode="auto">
          <a:xfrm>
            <a:off x="2232025" y="3024188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8757" name="Text Box 101"/>
          <p:cNvSpPr txBox="1">
            <a:spLocks noChangeArrowheads="1"/>
          </p:cNvSpPr>
          <p:nvPr/>
        </p:nvSpPr>
        <p:spPr bwMode="auto">
          <a:xfrm>
            <a:off x="3783013" y="5099050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8758" name="Text Box 102"/>
          <p:cNvSpPr txBox="1">
            <a:spLocks noChangeArrowheads="1"/>
          </p:cNvSpPr>
          <p:nvPr/>
        </p:nvSpPr>
        <p:spPr bwMode="auto">
          <a:xfrm>
            <a:off x="2997200" y="4213225"/>
            <a:ext cx="450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b="1" baseline="-25000">
                <a:solidFill>
                  <a:schemeClr val="tx1"/>
                </a:solidFill>
                <a:latin typeface="Tahoma" pitchFamily="34" charset="0"/>
              </a:rPr>
              <a:t>0</a:t>
            </a:r>
            <a:endParaRPr lang="ru-RU" b="1" baseline="-250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98762" name="Freeform 106"/>
          <p:cNvSpPr>
            <a:spLocks/>
          </p:cNvSpPr>
          <p:nvPr/>
        </p:nvSpPr>
        <p:spPr bwMode="auto">
          <a:xfrm rot="-432610">
            <a:off x="3897313" y="2889250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63" name="Freeform 107"/>
          <p:cNvSpPr>
            <a:spLocks/>
          </p:cNvSpPr>
          <p:nvPr/>
        </p:nvSpPr>
        <p:spPr bwMode="auto">
          <a:xfrm rot="-289425">
            <a:off x="3536950" y="3743325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8764" name="Text Box 108"/>
          <p:cNvSpPr txBox="1">
            <a:spLocks noChangeArrowheads="1"/>
          </p:cNvSpPr>
          <p:nvPr/>
        </p:nvSpPr>
        <p:spPr bwMode="auto">
          <a:xfrm>
            <a:off x="5105400" y="228600"/>
            <a:ext cx="40386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Построим точку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b="1" baseline="-25000" dirty="0">
                <a:solidFill>
                  <a:schemeClr val="tx1"/>
                </a:solidFill>
                <a:latin typeface="Tahoma" pitchFamily="34" charset="0"/>
              </a:rPr>
              <a:t>0</a:t>
            </a:r>
            <a:r>
              <a:rPr lang="ru-RU" sz="2800" dirty="0">
                <a:solidFill>
                  <a:schemeClr val="tx1"/>
                </a:solidFill>
              </a:rPr>
              <a:t>, симметричную данной точке относительно точки </a:t>
            </a:r>
            <a:r>
              <a:rPr lang="en-US" sz="2800" b="1" i="1" dirty="0">
                <a:solidFill>
                  <a:schemeClr val="tx1"/>
                </a:solidFill>
                <a:latin typeface="Tahoma" pitchFamily="34" charset="0"/>
              </a:rPr>
              <a:t>O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8765" name="Text Box 109"/>
          <p:cNvSpPr txBox="1">
            <a:spLocks noChangeArrowheads="1"/>
          </p:cNvSpPr>
          <p:nvPr/>
        </p:nvSpPr>
        <p:spPr bwMode="auto">
          <a:xfrm>
            <a:off x="152400" y="5638800"/>
            <a:ext cx="88392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chemeClr val="tx1"/>
                </a:solidFill>
              </a:rPr>
              <a:t>Тогда </a:t>
            </a:r>
            <a:r>
              <a:rPr lang="ru-RU" sz="3600" dirty="0">
                <a:solidFill>
                  <a:schemeClr val="tx1"/>
                </a:solidFill>
              </a:rPr>
              <a:t>координаты точки </a:t>
            </a:r>
            <a:r>
              <a:rPr lang="en-US" sz="36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600" b="1" baseline="-25000" dirty="0">
                <a:solidFill>
                  <a:schemeClr val="tx1"/>
                </a:solidFill>
                <a:latin typeface="Tahoma" pitchFamily="34" charset="0"/>
              </a:rPr>
              <a:t>0</a:t>
            </a:r>
            <a:r>
              <a:rPr lang="en-US" sz="3600" dirty="0">
                <a:solidFill>
                  <a:schemeClr val="tx1"/>
                </a:solidFill>
              </a:rPr>
              <a:t>(</a:t>
            </a:r>
            <a:r>
              <a:rPr lang="en-US" sz="3600" dirty="0">
                <a:solidFill>
                  <a:schemeClr val="tx1"/>
                </a:solidFill>
                <a:cs typeface="Arial" charset="0"/>
              </a:rPr>
              <a:t>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600" dirty="0">
                <a:solidFill>
                  <a:schemeClr val="tx1"/>
                </a:solidFill>
              </a:rPr>
              <a:t>; 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600" dirty="0">
                <a:solidFill>
                  <a:schemeClr val="tx1"/>
                </a:solidFill>
              </a:rPr>
              <a:t>; 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600" dirty="0">
                <a:solidFill>
                  <a:schemeClr val="tx1"/>
                </a:solidFill>
              </a:rPr>
              <a:t>)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532" name="Oval 38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33" name="Text Box 110"/>
          <p:cNvSpPr txBox="1">
            <a:spLocks noChangeArrowheads="1"/>
          </p:cNvSpPr>
          <p:nvPr/>
        </p:nvSpPr>
        <p:spPr bwMode="auto">
          <a:xfrm>
            <a:off x="152400" y="228600"/>
            <a:ext cx="35274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Центральная симметрия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8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8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98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98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98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98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98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98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98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198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98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98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198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98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198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98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98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198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500"/>
                            </p:stCondLst>
                            <p:childTnLst>
                              <p:par>
                                <p:cTn id="7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98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98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8739" grpId="0" animBg="1"/>
      <p:bldP spid="198740" grpId="0" animBg="1"/>
      <p:bldP spid="198741" grpId="0" animBg="1"/>
      <p:bldP spid="198742" grpId="0" animBg="1"/>
      <p:bldP spid="198743" grpId="0" animBg="1"/>
      <p:bldP spid="198744" grpId="0" animBg="1"/>
      <p:bldP spid="198745" grpId="0" animBg="1"/>
      <p:bldP spid="198746" grpId="0" animBg="1"/>
      <p:bldP spid="198747" grpId="0" animBg="1"/>
      <p:bldP spid="198748" grpId="0" animBg="1"/>
      <p:bldP spid="198749" grpId="0" animBg="1"/>
      <p:bldP spid="198750" grpId="0" animBg="1"/>
      <p:bldP spid="198755" grpId="0"/>
      <p:bldP spid="198756" grpId="0"/>
      <p:bldP spid="198757" grpId="0"/>
      <p:bldP spid="198758" grpId="0"/>
      <p:bldP spid="198762" grpId="0" animBg="1"/>
      <p:bldP spid="198763" grpId="0" animBg="1"/>
      <p:bldP spid="198764" grpId="0"/>
      <p:bldP spid="19876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Line 3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07" name="Line 4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8" name="Line 5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09" name="Line 6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0" name="Text Box 8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1511" name="Line 9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Text Box 10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1513" name="Text Box 11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1514" name="Text Box 12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1515" name="Text Box 13"/>
          <p:cNvSpPr txBox="1">
            <a:spLocks noChangeArrowheads="1"/>
          </p:cNvSpPr>
          <p:nvPr/>
        </p:nvSpPr>
        <p:spPr bwMode="auto">
          <a:xfrm>
            <a:off x="4257675" y="356393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516" name="Text Box 14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517" name="Text Box 15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1518" name="Line 16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19" name="Line 17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0" name="Line 18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1" name="Text Box 19"/>
          <p:cNvSpPr txBox="1">
            <a:spLocks noChangeArrowheads="1"/>
          </p:cNvSpPr>
          <p:nvPr/>
        </p:nvSpPr>
        <p:spPr bwMode="auto">
          <a:xfrm>
            <a:off x="3222625" y="378936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1522" name="Line 27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3" name="Line 28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4" name="Line 29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5" name="Line 30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6" name="Line 31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7" name="Line 32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8" name="Line 34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29" name="Line 35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30" name="Line 36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31" name="Text Box 48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32" name="Text Box 49"/>
          <p:cNvSpPr txBox="1">
            <a:spLocks noChangeArrowheads="1"/>
          </p:cNvSpPr>
          <p:nvPr/>
        </p:nvSpPr>
        <p:spPr bwMode="auto">
          <a:xfrm>
            <a:off x="5013325" y="3308350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33" name="Text Box 50"/>
          <p:cNvSpPr txBox="1">
            <a:spLocks noChangeArrowheads="1"/>
          </p:cNvSpPr>
          <p:nvPr/>
        </p:nvSpPr>
        <p:spPr bwMode="auto">
          <a:xfrm>
            <a:off x="3836988" y="11969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1534" name="Text Box 51"/>
          <p:cNvSpPr txBox="1">
            <a:spLocks noChangeArrowheads="1"/>
          </p:cNvSpPr>
          <p:nvPr/>
        </p:nvSpPr>
        <p:spPr bwMode="auto">
          <a:xfrm>
            <a:off x="304800" y="1600201"/>
            <a:ext cx="27432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Пусть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dirty="0">
                <a:solidFill>
                  <a:schemeClr val="tx1"/>
                </a:solidFill>
              </a:rPr>
              <a:t>(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2800" dirty="0">
                <a:solidFill>
                  <a:schemeClr val="tx1"/>
                </a:solidFill>
              </a:rPr>
              <a:t>;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2800" dirty="0">
                <a:solidFill>
                  <a:schemeClr val="tx1"/>
                </a:solidFill>
              </a:rPr>
              <a:t>; </a:t>
            </a:r>
            <a:r>
              <a:rPr lang="en-US" sz="28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2800" dirty="0">
                <a:solidFill>
                  <a:schemeClr val="tx1"/>
                </a:solidFill>
              </a:rPr>
              <a:t>)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199738" name="Line 58"/>
          <p:cNvSpPr>
            <a:spLocks noChangeShapeType="1"/>
          </p:cNvSpPr>
          <p:nvPr/>
        </p:nvSpPr>
        <p:spPr bwMode="auto">
          <a:xfrm>
            <a:off x="2063750" y="5429250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39" name="Line 59"/>
          <p:cNvSpPr>
            <a:spLocks noChangeShapeType="1"/>
          </p:cNvSpPr>
          <p:nvPr/>
        </p:nvSpPr>
        <p:spPr bwMode="auto">
          <a:xfrm flipH="1">
            <a:off x="3170238" y="5278438"/>
            <a:ext cx="681037" cy="4429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0" name="Line 60"/>
          <p:cNvSpPr>
            <a:spLocks noChangeShapeType="1"/>
          </p:cNvSpPr>
          <p:nvPr/>
        </p:nvSpPr>
        <p:spPr bwMode="auto">
          <a:xfrm>
            <a:off x="2024063" y="3603625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1" name="Line 61"/>
          <p:cNvSpPr>
            <a:spLocks noChangeShapeType="1"/>
          </p:cNvSpPr>
          <p:nvPr/>
        </p:nvSpPr>
        <p:spPr bwMode="auto">
          <a:xfrm flipH="1">
            <a:off x="2006600" y="497998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3" name="Line 63"/>
          <p:cNvSpPr>
            <a:spLocks noChangeShapeType="1"/>
          </p:cNvSpPr>
          <p:nvPr/>
        </p:nvSpPr>
        <p:spPr bwMode="auto">
          <a:xfrm>
            <a:off x="2003425" y="3587750"/>
            <a:ext cx="4763" cy="18780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4" name="Line 64"/>
          <p:cNvSpPr>
            <a:spLocks noChangeShapeType="1"/>
          </p:cNvSpPr>
          <p:nvPr/>
        </p:nvSpPr>
        <p:spPr bwMode="auto">
          <a:xfrm flipH="1">
            <a:off x="2006600" y="3143250"/>
            <a:ext cx="690563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6" name="Line 66"/>
          <p:cNvSpPr>
            <a:spLocks noChangeShapeType="1"/>
          </p:cNvSpPr>
          <p:nvPr/>
        </p:nvSpPr>
        <p:spPr bwMode="auto">
          <a:xfrm>
            <a:off x="3179763" y="3889375"/>
            <a:ext cx="0" cy="18256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7" name="Line 67"/>
          <p:cNvSpPr>
            <a:spLocks noChangeShapeType="1"/>
          </p:cNvSpPr>
          <p:nvPr/>
        </p:nvSpPr>
        <p:spPr bwMode="auto">
          <a:xfrm>
            <a:off x="2701925" y="3143250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48" name="Line 68"/>
          <p:cNvSpPr>
            <a:spLocks noChangeShapeType="1"/>
          </p:cNvSpPr>
          <p:nvPr/>
        </p:nvSpPr>
        <p:spPr bwMode="auto">
          <a:xfrm>
            <a:off x="2717800" y="499586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1544" name="Line 69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0" name="Line 70"/>
          <p:cNvSpPr>
            <a:spLocks noChangeShapeType="1"/>
          </p:cNvSpPr>
          <p:nvPr/>
        </p:nvSpPr>
        <p:spPr bwMode="auto">
          <a:xfrm flipH="1">
            <a:off x="3176588" y="2300288"/>
            <a:ext cx="1114425" cy="157797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1" name="Line 71"/>
          <p:cNvSpPr>
            <a:spLocks noChangeShapeType="1"/>
          </p:cNvSpPr>
          <p:nvPr/>
        </p:nvSpPr>
        <p:spPr bwMode="auto">
          <a:xfrm flipH="1">
            <a:off x="2043113" y="3883025"/>
            <a:ext cx="1128712" cy="151606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2" name="Text Box 72"/>
          <p:cNvSpPr txBox="1">
            <a:spLocks noChangeArrowheads="1"/>
          </p:cNvSpPr>
          <p:nvPr/>
        </p:nvSpPr>
        <p:spPr bwMode="auto">
          <a:xfrm>
            <a:off x="3806825" y="5049838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9753" name="Text Box 73"/>
          <p:cNvSpPr txBox="1">
            <a:spLocks noChangeArrowheads="1"/>
          </p:cNvSpPr>
          <p:nvPr/>
        </p:nvSpPr>
        <p:spPr bwMode="auto">
          <a:xfrm>
            <a:off x="2457450" y="270827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199754" name="Freeform 74"/>
          <p:cNvSpPr>
            <a:spLocks/>
          </p:cNvSpPr>
          <p:nvPr/>
        </p:nvSpPr>
        <p:spPr bwMode="auto">
          <a:xfrm>
            <a:off x="3492500" y="3068638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5" name="Freeform 75"/>
          <p:cNvSpPr>
            <a:spLocks/>
          </p:cNvSpPr>
          <p:nvPr/>
        </p:nvSpPr>
        <p:spPr bwMode="auto">
          <a:xfrm>
            <a:off x="2284413" y="4786313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7" name="Line 77"/>
          <p:cNvSpPr>
            <a:spLocks noChangeShapeType="1"/>
          </p:cNvSpPr>
          <p:nvPr/>
        </p:nvSpPr>
        <p:spPr bwMode="auto">
          <a:xfrm flipV="1">
            <a:off x="3409950" y="3417888"/>
            <a:ext cx="220663" cy="282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58" name="Line 78"/>
          <p:cNvSpPr>
            <a:spLocks noChangeShapeType="1"/>
          </p:cNvSpPr>
          <p:nvPr/>
        </p:nvSpPr>
        <p:spPr bwMode="auto">
          <a:xfrm flipH="1">
            <a:off x="3386138" y="3422650"/>
            <a:ext cx="231775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9727" name="Oval 47"/>
          <p:cNvSpPr>
            <a:spLocks noChangeArrowheads="1"/>
          </p:cNvSpPr>
          <p:nvPr/>
        </p:nvSpPr>
        <p:spPr bwMode="auto">
          <a:xfrm>
            <a:off x="1968500" y="5365750"/>
            <a:ext cx="90488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99759" name="Text Box 79"/>
          <p:cNvSpPr txBox="1">
            <a:spLocks noChangeArrowheads="1"/>
          </p:cNvSpPr>
          <p:nvPr/>
        </p:nvSpPr>
        <p:spPr bwMode="auto">
          <a:xfrm>
            <a:off x="1557338" y="5229225"/>
            <a:ext cx="474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b="1" baseline="-25000">
                <a:solidFill>
                  <a:schemeClr val="tx1"/>
                </a:solidFill>
                <a:latin typeface="Tahoma" pitchFamily="34" charset="0"/>
              </a:rPr>
              <a:t>1</a:t>
            </a:r>
          </a:p>
        </p:txBody>
      </p:sp>
      <p:sp>
        <p:nvSpPr>
          <p:cNvPr id="199760" name="Text Box 80"/>
          <p:cNvSpPr txBox="1">
            <a:spLocks noChangeArrowheads="1"/>
          </p:cNvSpPr>
          <p:nvPr/>
        </p:nvSpPr>
        <p:spPr bwMode="auto">
          <a:xfrm>
            <a:off x="5105399" y="381000"/>
            <a:ext cx="38258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Построим точку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sz="2800" b="1" baseline="-25000" dirty="0">
                <a:solidFill>
                  <a:schemeClr val="tx1"/>
                </a:solidFill>
                <a:latin typeface="Tahoma" pitchFamily="34" charset="0"/>
              </a:rPr>
              <a:t>1</a:t>
            </a:r>
            <a:r>
              <a:rPr lang="ru-RU" sz="2800" dirty="0">
                <a:solidFill>
                  <a:schemeClr val="tx1"/>
                </a:solidFill>
              </a:rPr>
              <a:t>, симметричную данной точке относительно оси </a:t>
            </a:r>
            <a:r>
              <a:rPr lang="en-US" sz="2800" b="1" i="1" dirty="0">
                <a:solidFill>
                  <a:schemeClr val="tx1"/>
                </a:solidFill>
                <a:latin typeface="Tahoma" pitchFamily="34" charset="0"/>
              </a:rPr>
              <a:t>Ox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199761" name="Text Box 81"/>
          <p:cNvSpPr txBox="1">
            <a:spLocks noChangeArrowheads="1"/>
          </p:cNvSpPr>
          <p:nvPr/>
        </p:nvSpPr>
        <p:spPr bwMode="auto">
          <a:xfrm>
            <a:off x="381000" y="5943601"/>
            <a:ext cx="8534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Тогда </a:t>
            </a:r>
            <a:r>
              <a:rPr lang="ru-RU" sz="3200" dirty="0">
                <a:solidFill>
                  <a:schemeClr val="tx1"/>
                </a:solidFill>
              </a:rPr>
              <a:t>координаты точки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b="1" baseline="-25000" dirty="0">
                <a:solidFill>
                  <a:schemeClr val="tx1"/>
                </a:solidFill>
                <a:latin typeface="Tahoma" pitchFamily="34" charset="0"/>
              </a:rPr>
              <a:t>1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−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−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1557" name="Oval 33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58" name="Text Box 83"/>
          <p:cNvSpPr txBox="1">
            <a:spLocks noChangeArrowheads="1"/>
          </p:cNvSpPr>
          <p:nvPr/>
        </p:nvSpPr>
        <p:spPr bwMode="auto">
          <a:xfrm>
            <a:off x="206375" y="188913"/>
            <a:ext cx="3070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Осевая симметрия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99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199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99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199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99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199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199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9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99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199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99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99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99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99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99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99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199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199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199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199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99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9738" grpId="0" animBg="1"/>
      <p:bldP spid="199739" grpId="0" animBg="1"/>
      <p:bldP spid="199740" grpId="0" animBg="1"/>
      <p:bldP spid="199741" grpId="0" animBg="1"/>
      <p:bldP spid="199743" grpId="0" animBg="1"/>
      <p:bldP spid="199744" grpId="0" animBg="1"/>
      <p:bldP spid="199746" grpId="0" animBg="1"/>
      <p:bldP spid="199747" grpId="0" animBg="1"/>
      <p:bldP spid="199748" grpId="0" animBg="1"/>
      <p:bldP spid="199750" grpId="0" animBg="1"/>
      <p:bldP spid="199751" grpId="0" animBg="1"/>
      <p:bldP spid="199752" grpId="0"/>
      <p:bldP spid="199753" grpId="0"/>
      <p:bldP spid="199754" grpId="0" animBg="1"/>
      <p:bldP spid="199755" grpId="0" animBg="1"/>
      <p:bldP spid="199757" grpId="0" animBg="1"/>
      <p:bldP spid="199758" grpId="0" animBg="1"/>
      <p:bldP spid="199727" grpId="0" animBg="1"/>
      <p:bldP spid="199759" grpId="0"/>
      <p:bldP spid="199760" grpId="0"/>
      <p:bldP spid="19976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152400" y="4343400"/>
            <a:ext cx="8839200" cy="2185987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ru-RU" sz="2800" dirty="0" smtClean="0"/>
              <a:t>Поставьте в тетради номер задания;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Запишите ваш вариант ответа;</a:t>
            </a:r>
            <a:endParaRPr lang="en-US" sz="2800" dirty="0" smtClean="0"/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После проверки поставьте напротив задания знак </a:t>
            </a:r>
            <a:r>
              <a:rPr lang="ru-RU" sz="2800" dirty="0" smtClean="0">
                <a:solidFill>
                  <a:srgbClr val="C00000"/>
                </a:solidFill>
              </a:rPr>
              <a:t>«+» («верно»)</a:t>
            </a:r>
            <a:r>
              <a:rPr lang="ru-RU" sz="2800" dirty="0" smtClean="0"/>
              <a:t> или </a:t>
            </a:r>
            <a:r>
              <a:rPr lang="ru-RU" sz="2800" dirty="0" smtClean="0">
                <a:solidFill>
                  <a:srgbClr val="C00000"/>
                </a:solidFill>
              </a:rPr>
              <a:t>«-» («не верно»)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1" y="152400"/>
            <a:ext cx="5555118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0200" y="304800"/>
            <a:ext cx="3733800" cy="1362075"/>
          </a:xfrm>
        </p:spPr>
        <p:txBody>
          <a:bodyPr/>
          <a:lstStyle/>
          <a:p>
            <a:r>
              <a:rPr lang="ru-RU" dirty="0" smtClean="0"/>
              <a:t>Повторим, подумаем…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1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2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3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2535" name="Line 7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4257675" y="356393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540" name="Text Box 12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541" name="Text Box 13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5" name="Text Box 17"/>
          <p:cNvSpPr txBox="1">
            <a:spLocks noChangeArrowheads="1"/>
          </p:cNvSpPr>
          <p:nvPr/>
        </p:nvSpPr>
        <p:spPr bwMode="auto">
          <a:xfrm>
            <a:off x="3222625" y="378936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0" name="Line 22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2" name="Line 25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3" name="Line 26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4" name="Line 27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55" name="Text Box 28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556" name="Text Box 29"/>
          <p:cNvSpPr txBox="1">
            <a:spLocks noChangeArrowheads="1"/>
          </p:cNvSpPr>
          <p:nvPr/>
        </p:nvSpPr>
        <p:spPr bwMode="auto">
          <a:xfrm>
            <a:off x="4919663" y="32813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557" name="Text Box 30"/>
          <p:cNvSpPr txBox="1">
            <a:spLocks noChangeArrowheads="1"/>
          </p:cNvSpPr>
          <p:nvPr/>
        </p:nvSpPr>
        <p:spPr bwMode="auto">
          <a:xfrm>
            <a:off x="3836988" y="11969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2558" name="Text Box 31"/>
          <p:cNvSpPr txBox="1">
            <a:spLocks noChangeArrowheads="1"/>
          </p:cNvSpPr>
          <p:nvPr/>
        </p:nvSpPr>
        <p:spPr bwMode="auto">
          <a:xfrm>
            <a:off x="228600" y="1752600"/>
            <a:ext cx="32004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>
                <a:solidFill>
                  <a:schemeClr val="tx1"/>
                </a:solidFill>
              </a:rPr>
              <a:t>Пусть </a:t>
            </a:r>
            <a:r>
              <a:rPr lang="en-US" sz="3200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>
                <a:solidFill>
                  <a:schemeClr val="tx1"/>
                </a:solidFill>
              </a:rPr>
              <a:t>(</a:t>
            </a:r>
            <a:r>
              <a:rPr lang="en-US" sz="32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>
                <a:solidFill>
                  <a:schemeClr val="tx1"/>
                </a:solidFill>
              </a:rPr>
              <a:t>; </a:t>
            </a:r>
            <a:r>
              <a:rPr lang="en-US" sz="32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>
                <a:solidFill>
                  <a:schemeClr val="tx1"/>
                </a:solidFill>
              </a:rPr>
              <a:t>; </a:t>
            </a:r>
            <a:r>
              <a:rPr lang="en-US" sz="32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>
                <a:solidFill>
                  <a:schemeClr val="tx1"/>
                </a:solidFill>
              </a:rPr>
              <a:t>)</a:t>
            </a:r>
            <a:endParaRPr lang="ru-RU" sz="3200">
              <a:solidFill>
                <a:schemeClr val="tx1"/>
              </a:solidFill>
            </a:endParaRPr>
          </a:p>
        </p:txBody>
      </p:sp>
      <p:sp>
        <p:nvSpPr>
          <p:cNvPr id="200736" name="Line 32"/>
          <p:cNvSpPr>
            <a:spLocks noChangeShapeType="1"/>
          </p:cNvSpPr>
          <p:nvPr/>
        </p:nvSpPr>
        <p:spPr bwMode="auto">
          <a:xfrm>
            <a:off x="4538663" y="486886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37" name="Line 33"/>
          <p:cNvSpPr>
            <a:spLocks noChangeShapeType="1"/>
          </p:cNvSpPr>
          <p:nvPr/>
        </p:nvSpPr>
        <p:spPr bwMode="auto">
          <a:xfrm flipH="1">
            <a:off x="3846513" y="4868863"/>
            <a:ext cx="690562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38" name="Line 34"/>
          <p:cNvSpPr>
            <a:spLocks noChangeShapeType="1"/>
          </p:cNvSpPr>
          <p:nvPr/>
        </p:nvSpPr>
        <p:spPr bwMode="auto">
          <a:xfrm>
            <a:off x="4573588" y="298926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39" name="Line 35"/>
          <p:cNvSpPr>
            <a:spLocks noChangeShapeType="1"/>
          </p:cNvSpPr>
          <p:nvPr/>
        </p:nvSpPr>
        <p:spPr bwMode="auto">
          <a:xfrm flipH="1">
            <a:off x="5000625" y="5162550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0" name="Line 36"/>
          <p:cNvSpPr>
            <a:spLocks noChangeShapeType="1"/>
          </p:cNvSpPr>
          <p:nvPr/>
        </p:nvSpPr>
        <p:spPr bwMode="auto">
          <a:xfrm>
            <a:off x="5697538" y="32686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1" name="Line 37"/>
          <p:cNvSpPr>
            <a:spLocks noChangeShapeType="1"/>
          </p:cNvSpPr>
          <p:nvPr/>
        </p:nvSpPr>
        <p:spPr bwMode="auto">
          <a:xfrm flipH="1">
            <a:off x="5002213" y="3282950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2" name="Line 38"/>
          <p:cNvSpPr>
            <a:spLocks noChangeShapeType="1"/>
          </p:cNvSpPr>
          <p:nvPr/>
        </p:nvSpPr>
        <p:spPr bwMode="auto">
          <a:xfrm>
            <a:off x="4995863" y="3741738"/>
            <a:ext cx="4762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3" name="Line 39"/>
          <p:cNvSpPr>
            <a:spLocks noChangeShapeType="1"/>
          </p:cNvSpPr>
          <p:nvPr/>
        </p:nvSpPr>
        <p:spPr bwMode="auto">
          <a:xfrm>
            <a:off x="4533900" y="3000375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4" name="Line 40"/>
          <p:cNvSpPr>
            <a:spLocks noChangeShapeType="1"/>
          </p:cNvSpPr>
          <p:nvPr/>
        </p:nvSpPr>
        <p:spPr bwMode="auto">
          <a:xfrm>
            <a:off x="3875088" y="5324475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2568" name="Line 41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6" name="Line 42"/>
          <p:cNvSpPr>
            <a:spLocks noChangeShapeType="1"/>
          </p:cNvSpPr>
          <p:nvPr/>
        </p:nvSpPr>
        <p:spPr bwMode="auto">
          <a:xfrm>
            <a:off x="4291013" y="2300288"/>
            <a:ext cx="700087" cy="1408112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7" name="Line 43"/>
          <p:cNvSpPr>
            <a:spLocks noChangeShapeType="1"/>
          </p:cNvSpPr>
          <p:nvPr/>
        </p:nvSpPr>
        <p:spPr bwMode="auto">
          <a:xfrm>
            <a:off x="5000625" y="3733800"/>
            <a:ext cx="674688" cy="139541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48" name="Text Box 44"/>
          <p:cNvSpPr txBox="1">
            <a:spLocks noChangeArrowheads="1"/>
          </p:cNvSpPr>
          <p:nvPr/>
        </p:nvSpPr>
        <p:spPr bwMode="auto">
          <a:xfrm>
            <a:off x="3311525" y="5049838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0749" name="Text Box 45"/>
          <p:cNvSpPr txBox="1">
            <a:spLocks noChangeArrowheads="1"/>
          </p:cNvSpPr>
          <p:nvPr/>
        </p:nvSpPr>
        <p:spPr bwMode="auto">
          <a:xfrm>
            <a:off x="4032250" y="266382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0750" name="Freeform 46"/>
          <p:cNvSpPr>
            <a:spLocks/>
          </p:cNvSpPr>
          <p:nvPr/>
        </p:nvSpPr>
        <p:spPr bwMode="auto">
          <a:xfrm rot="-3440964">
            <a:off x="4317207" y="2513806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51" name="Freeform 47"/>
          <p:cNvSpPr>
            <a:spLocks/>
          </p:cNvSpPr>
          <p:nvPr/>
        </p:nvSpPr>
        <p:spPr bwMode="auto">
          <a:xfrm rot="-3197000">
            <a:off x="5047456" y="4045744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52" name="Line 48"/>
          <p:cNvSpPr>
            <a:spLocks noChangeShapeType="1"/>
          </p:cNvSpPr>
          <p:nvPr/>
        </p:nvSpPr>
        <p:spPr bwMode="auto">
          <a:xfrm flipH="1" flipV="1">
            <a:off x="4616450" y="3384550"/>
            <a:ext cx="142875" cy="271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53" name="Line 49"/>
          <p:cNvSpPr>
            <a:spLocks noChangeShapeType="1"/>
          </p:cNvSpPr>
          <p:nvPr/>
        </p:nvSpPr>
        <p:spPr bwMode="auto">
          <a:xfrm flipH="1" flipV="1">
            <a:off x="4616450" y="3384550"/>
            <a:ext cx="230188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0754" name="Oval 50"/>
          <p:cNvSpPr>
            <a:spLocks noChangeArrowheads="1"/>
          </p:cNvSpPr>
          <p:nvPr/>
        </p:nvSpPr>
        <p:spPr bwMode="auto">
          <a:xfrm>
            <a:off x="5659438" y="5122863"/>
            <a:ext cx="90487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0755" name="Text Box 51"/>
          <p:cNvSpPr txBox="1">
            <a:spLocks noChangeArrowheads="1"/>
          </p:cNvSpPr>
          <p:nvPr/>
        </p:nvSpPr>
        <p:spPr bwMode="auto">
          <a:xfrm>
            <a:off x="5697538" y="5138738"/>
            <a:ext cx="474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b="1" baseline="-25000">
                <a:solidFill>
                  <a:schemeClr val="tx1"/>
                </a:solidFill>
                <a:latin typeface="Tahoma" pitchFamily="34" charset="0"/>
              </a:rPr>
              <a:t>2</a:t>
            </a:r>
            <a:endParaRPr lang="ru-RU" b="1" baseline="-250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0756" name="Text Box 52"/>
          <p:cNvSpPr txBox="1">
            <a:spLocks noChangeArrowheads="1"/>
          </p:cNvSpPr>
          <p:nvPr/>
        </p:nvSpPr>
        <p:spPr bwMode="auto">
          <a:xfrm>
            <a:off x="5105399" y="457200"/>
            <a:ext cx="3825875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Построим точку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b="1" baseline="-25000" dirty="0">
                <a:solidFill>
                  <a:schemeClr val="tx1"/>
                </a:solidFill>
                <a:latin typeface="Tahoma" pitchFamily="34" charset="0"/>
              </a:rPr>
              <a:t>2</a:t>
            </a:r>
            <a:r>
              <a:rPr lang="ru-RU" sz="2800" dirty="0">
                <a:solidFill>
                  <a:schemeClr val="tx1"/>
                </a:solidFill>
              </a:rPr>
              <a:t>, симметричную данной точке относительно оси </a:t>
            </a:r>
            <a:r>
              <a:rPr lang="en-US" sz="2800" b="1" i="1" dirty="0" err="1">
                <a:solidFill>
                  <a:schemeClr val="tx1"/>
                </a:solidFill>
                <a:latin typeface="Tahoma" pitchFamily="34" charset="0"/>
              </a:rPr>
              <a:t>Oy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0757" name="Text Box 53"/>
          <p:cNvSpPr txBox="1">
            <a:spLocks noChangeArrowheads="1"/>
          </p:cNvSpPr>
          <p:nvPr/>
        </p:nvSpPr>
        <p:spPr bwMode="auto">
          <a:xfrm>
            <a:off x="309562" y="5943601"/>
            <a:ext cx="8682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Тогда </a:t>
            </a:r>
            <a:r>
              <a:rPr lang="ru-RU" sz="3200" dirty="0">
                <a:solidFill>
                  <a:schemeClr val="tx1"/>
                </a:solidFill>
              </a:rPr>
              <a:t>координаты точки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b="1" baseline="-25000" dirty="0">
                <a:solidFill>
                  <a:schemeClr val="tx1"/>
                </a:solidFill>
                <a:latin typeface="Tahoma" pitchFamily="34" charset="0"/>
              </a:rPr>
              <a:t>2</a:t>
            </a:r>
            <a:r>
              <a:rPr lang="en-US" sz="3200" dirty="0">
                <a:solidFill>
                  <a:schemeClr val="tx1"/>
                </a:solidFill>
              </a:rPr>
              <a:t>(−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−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2581" name="Oval 24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82" name="Text Box 55"/>
          <p:cNvSpPr txBox="1">
            <a:spLocks noChangeArrowheads="1"/>
          </p:cNvSpPr>
          <p:nvPr/>
        </p:nvSpPr>
        <p:spPr bwMode="auto">
          <a:xfrm>
            <a:off x="206375" y="188913"/>
            <a:ext cx="32226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Осевая симметрия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07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0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0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0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0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00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0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00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0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07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2007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07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007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0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20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20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007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007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00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0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36" grpId="0" animBg="1"/>
      <p:bldP spid="200737" grpId="0" animBg="1"/>
      <p:bldP spid="200738" grpId="0" animBg="1"/>
      <p:bldP spid="200739" grpId="0" animBg="1"/>
      <p:bldP spid="200740" grpId="0" animBg="1"/>
      <p:bldP spid="200741" grpId="0" animBg="1"/>
      <p:bldP spid="200742" grpId="0" animBg="1"/>
      <p:bldP spid="200743" grpId="0" animBg="1"/>
      <p:bldP spid="200744" grpId="0" animBg="1"/>
      <p:bldP spid="200746" grpId="0" animBg="1"/>
      <p:bldP spid="200747" grpId="0" animBg="1"/>
      <p:bldP spid="200748" grpId="0"/>
      <p:bldP spid="200749" grpId="0"/>
      <p:bldP spid="200750" grpId="0" animBg="1"/>
      <p:bldP spid="200751" grpId="0" animBg="1"/>
      <p:bldP spid="200752" grpId="0" animBg="1"/>
      <p:bldP spid="200753" grpId="0" animBg="1"/>
      <p:bldP spid="200754" grpId="0" animBg="1"/>
      <p:bldP spid="200755" grpId="0"/>
      <p:bldP spid="200756" grpId="0"/>
      <p:bldP spid="20075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55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56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57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3559" name="Line 7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0" name="Text Box 8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3561" name="Text Box 9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3562" name="Text Box 10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3563" name="Text Box 11"/>
          <p:cNvSpPr txBox="1">
            <a:spLocks noChangeArrowheads="1"/>
          </p:cNvSpPr>
          <p:nvPr/>
        </p:nvSpPr>
        <p:spPr bwMode="auto">
          <a:xfrm>
            <a:off x="4257675" y="356393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564" name="Text Box 12"/>
          <p:cNvSpPr txBox="1">
            <a:spLocks noChangeArrowheads="1"/>
          </p:cNvSpPr>
          <p:nvPr/>
        </p:nvSpPr>
        <p:spPr bwMode="auto">
          <a:xfrm>
            <a:off x="3536950" y="24384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565" name="Text Box 13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3566" name="Line 14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7" name="Line 15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8" name="Line 16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69" name="Text Box 17"/>
          <p:cNvSpPr txBox="1">
            <a:spLocks noChangeArrowheads="1"/>
          </p:cNvSpPr>
          <p:nvPr/>
        </p:nvSpPr>
        <p:spPr bwMode="auto">
          <a:xfrm>
            <a:off x="3222625" y="378936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3570" name="Line 18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1" name="Line 19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2" name="Line 20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3" name="Line 21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4" name="Line 22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5" name="Line 23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6" name="Line 24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7" name="Line 25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8" name="Line 26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79" name="Text Box 27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80" name="Text Box 28"/>
          <p:cNvSpPr txBox="1">
            <a:spLocks noChangeArrowheads="1"/>
          </p:cNvSpPr>
          <p:nvPr/>
        </p:nvSpPr>
        <p:spPr bwMode="auto">
          <a:xfrm>
            <a:off x="5013325" y="3308350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81" name="Text Box 29"/>
          <p:cNvSpPr txBox="1">
            <a:spLocks noChangeArrowheads="1"/>
          </p:cNvSpPr>
          <p:nvPr/>
        </p:nvSpPr>
        <p:spPr bwMode="auto">
          <a:xfrm>
            <a:off x="3902075" y="1258888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3582" name="Text Box 30"/>
          <p:cNvSpPr txBox="1">
            <a:spLocks noChangeArrowheads="1"/>
          </p:cNvSpPr>
          <p:nvPr/>
        </p:nvSpPr>
        <p:spPr bwMode="auto">
          <a:xfrm>
            <a:off x="304800" y="1676400"/>
            <a:ext cx="1890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Пусть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1759" name="Line 31"/>
          <p:cNvSpPr>
            <a:spLocks noChangeShapeType="1"/>
          </p:cNvSpPr>
          <p:nvPr/>
        </p:nvSpPr>
        <p:spPr bwMode="auto">
          <a:xfrm>
            <a:off x="3416300" y="860425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0" name="Line 32"/>
          <p:cNvSpPr>
            <a:spLocks noChangeShapeType="1"/>
          </p:cNvSpPr>
          <p:nvPr/>
        </p:nvSpPr>
        <p:spPr bwMode="auto">
          <a:xfrm flipH="1">
            <a:off x="3844925" y="1152525"/>
            <a:ext cx="671513" cy="4286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1" name="Line 33"/>
          <p:cNvSpPr>
            <a:spLocks noChangeShapeType="1"/>
          </p:cNvSpPr>
          <p:nvPr/>
        </p:nvSpPr>
        <p:spPr bwMode="auto">
          <a:xfrm>
            <a:off x="3413125" y="2682875"/>
            <a:ext cx="1100138" cy="30003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2" name="Line 34"/>
          <p:cNvSpPr>
            <a:spLocks noChangeShapeType="1"/>
          </p:cNvSpPr>
          <p:nvPr/>
        </p:nvSpPr>
        <p:spPr bwMode="auto">
          <a:xfrm flipH="1">
            <a:off x="2701925" y="83978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3" name="Line 35"/>
          <p:cNvSpPr>
            <a:spLocks noChangeShapeType="1"/>
          </p:cNvSpPr>
          <p:nvPr/>
        </p:nvSpPr>
        <p:spPr bwMode="auto">
          <a:xfrm>
            <a:off x="3406775" y="841375"/>
            <a:ext cx="9525" cy="1835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4" name="Line 36"/>
          <p:cNvSpPr>
            <a:spLocks noChangeShapeType="1"/>
          </p:cNvSpPr>
          <p:nvPr/>
        </p:nvSpPr>
        <p:spPr bwMode="auto">
          <a:xfrm flipH="1">
            <a:off x="2714625" y="2687638"/>
            <a:ext cx="690563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5" name="Line 37"/>
          <p:cNvSpPr>
            <a:spLocks noChangeShapeType="1"/>
          </p:cNvSpPr>
          <p:nvPr/>
        </p:nvSpPr>
        <p:spPr bwMode="auto">
          <a:xfrm>
            <a:off x="4524375" y="1144588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6" name="Line 38"/>
          <p:cNvSpPr>
            <a:spLocks noChangeShapeType="1"/>
          </p:cNvSpPr>
          <p:nvPr/>
        </p:nvSpPr>
        <p:spPr bwMode="auto">
          <a:xfrm>
            <a:off x="2701925" y="1279525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7" name="Line 39"/>
          <p:cNvSpPr>
            <a:spLocks noChangeShapeType="1"/>
          </p:cNvSpPr>
          <p:nvPr/>
        </p:nvSpPr>
        <p:spPr bwMode="auto">
          <a:xfrm>
            <a:off x="2714625" y="1282700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3592" name="Line 40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69" name="Line 41"/>
          <p:cNvSpPr>
            <a:spLocks noChangeShapeType="1"/>
          </p:cNvSpPr>
          <p:nvPr/>
        </p:nvSpPr>
        <p:spPr bwMode="auto">
          <a:xfrm flipH="1" flipV="1">
            <a:off x="3851275" y="1565275"/>
            <a:ext cx="439738" cy="735013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0" name="Line 42"/>
          <p:cNvSpPr>
            <a:spLocks noChangeShapeType="1"/>
          </p:cNvSpPr>
          <p:nvPr/>
        </p:nvSpPr>
        <p:spPr bwMode="auto">
          <a:xfrm flipH="1" flipV="1">
            <a:off x="3411538" y="865188"/>
            <a:ext cx="434975" cy="6953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1" name="Text Box 43"/>
          <p:cNvSpPr txBox="1">
            <a:spLocks noChangeArrowheads="1"/>
          </p:cNvSpPr>
          <p:nvPr/>
        </p:nvSpPr>
        <p:spPr bwMode="auto">
          <a:xfrm>
            <a:off x="4527550" y="2843213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1772" name="Text Box 44"/>
          <p:cNvSpPr txBox="1">
            <a:spLocks noChangeArrowheads="1"/>
          </p:cNvSpPr>
          <p:nvPr/>
        </p:nvSpPr>
        <p:spPr bwMode="auto">
          <a:xfrm>
            <a:off x="2366963" y="311467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1773" name="Freeform 45"/>
          <p:cNvSpPr>
            <a:spLocks/>
          </p:cNvSpPr>
          <p:nvPr/>
        </p:nvSpPr>
        <p:spPr bwMode="auto">
          <a:xfrm rot="-3197000">
            <a:off x="4001295" y="1872456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4" name="Freeform 46"/>
          <p:cNvSpPr>
            <a:spLocks/>
          </p:cNvSpPr>
          <p:nvPr/>
        </p:nvSpPr>
        <p:spPr bwMode="auto">
          <a:xfrm rot="-2957111">
            <a:off x="3505994" y="1153319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5" name="Line 47"/>
          <p:cNvSpPr>
            <a:spLocks noChangeShapeType="1"/>
          </p:cNvSpPr>
          <p:nvPr/>
        </p:nvSpPr>
        <p:spPr bwMode="auto">
          <a:xfrm flipV="1">
            <a:off x="3981450" y="1789113"/>
            <a:ext cx="0" cy="327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6" name="Line 48"/>
          <p:cNvSpPr>
            <a:spLocks noChangeShapeType="1"/>
          </p:cNvSpPr>
          <p:nvPr/>
        </p:nvSpPr>
        <p:spPr bwMode="auto">
          <a:xfrm flipH="1" flipV="1">
            <a:off x="3846513" y="1870075"/>
            <a:ext cx="130175" cy="2397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1777" name="Oval 49"/>
          <p:cNvSpPr>
            <a:spLocks noChangeArrowheads="1"/>
          </p:cNvSpPr>
          <p:nvPr/>
        </p:nvSpPr>
        <p:spPr bwMode="auto">
          <a:xfrm>
            <a:off x="3360738" y="811213"/>
            <a:ext cx="90487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1778" name="Text Box 50"/>
          <p:cNvSpPr txBox="1">
            <a:spLocks noChangeArrowheads="1"/>
          </p:cNvSpPr>
          <p:nvPr/>
        </p:nvSpPr>
        <p:spPr bwMode="auto">
          <a:xfrm>
            <a:off x="3063875" y="415925"/>
            <a:ext cx="474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b="1" baseline="-25000">
                <a:solidFill>
                  <a:schemeClr val="tx1"/>
                </a:solidFill>
                <a:latin typeface="Tahoma" pitchFamily="34" charset="0"/>
              </a:rPr>
              <a:t>3</a:t>
            </a:r>
            <a:endParaRPr lang="ru-RU" b="1" baseline="-250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1779" name="Text Box 51"/>
          <p:cNvSpPr txBox="1">
            <a:spLocks noChangeArrowheads="1"/>
          </p:cNvSpPr>
          <p:nvPr/>
        </p:nvSpPr>
        <p:spPr bwMode="auto">
          <a:xfrm>
            <a:off x="5181599" y="228600"/>
            <a:ext cx="3962401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>
                <a:solidFill>
                  <a:schemeClr val="tx1"/>
                </a:solidFill>
              </a:rPr>
              <a:t>Построим точку </a:t>
            </a:r>
            <a:r>
              <a:rPr lang="en-US" sz="2800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b="1" baseline="-25000">
                <a:solidFill>
                  <a:schemeClr val="tx1"/>
                </a:solidFill>
                <a:latin typeface="Tahoma" pitchFamily="34" charset="0"/>
              </a:rPr>
              <a:t>3</a:t>
            </a:r>
            <a:r>
              <a:rPr lang="ru-RU" sz="2800">
                <a:solidFill>
                  <a:schemeClr val="tx1"/>
                </a:solidFill>
              </a:rPr>
              <a:t>, симметричную данной точке относительно оси </a:t>
            </a:r>
            <a:r>
              <a:rPr lang="en-US" sz="2800" b="1" i="1">
                <a:solidFill>
                  <a:schemeClr val="tx1"/>
                </a:solidFill>
                <a:latin typeface="Tahoma" pitchFamily="34" charset="0"/>
              </a:rPr>
              <a:t>Oz</a:t>
            </a:r>
            <a:r>
              <a:rPr lang="ru-RU" sz="280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1780" name="Text Box 52"/>
          <p:cNvSpPr txBox="1">
            <a:spLocks noChangeArrowheads="1"/>
          </p:cNvSpPr>
          <p:nvPr/>
        </p:nvSpPr>
        <p:spPr bwMode="auto">
          <a:xfrm>
            <a:off x="309562" y="5867401"/>
            <a:ext cx="86820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chemeClr val="tx1"/>
                </a:solidFill>
              </a:rPr>
              <a:t>Тогда </a:t>
            </a:r>
            <a:r>
              <a:rPr lang="ru-RU" sz="3600" dirty="0">
                <a:solidFill>
                  <a:schemeClr val="tx1"/>
                </a:solidFill>
              </a:rPr>
              <a:t>координаты точки </a:t>
            </a:r>
            <a:r>
              <a:rPr lang="en-US" sz="36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600" b="1" baseline="-25000" dirty="0">
                <a:solidFill>
                  <a:schemeClr val="tx1"/>
                </a:solidFill>
                <a:latin typeface="Tahoma" pitchFamily="34" charset="0"/>
              </a:rPr>
              <a:t>3</a:t>
            </a:r>
            <a:r>
              <a:rPr lang="en-US" sz="3600" dirty="0">
                <a:solidFill>
                  <a:schemeClr val="tx1"/>
                </a:solidFill>
              </a:rPr>
              <a:t>(−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600" dirty="0">
                <a:solidFill>
                  <a:schemeClr val="tx1"/>
                </a:solidFill>
              </a:rPr>
              <a:t>; 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600" dirty="0">
                <a:solidFill>
                  <a:schemeClr val="tx1"/>
                </a:solidFill>
              </a:rPr>
              <a:t>; 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600" dirty="0">
                <a:solidFill>
                  <a:schemeClr val="tx1"/>
                </a:solidFill>
              </a:rPr>
              <a:t>)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3605" name="Oval 53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3606" name="Text Box 54"/>
          <p:cNvSpPr txBox="1">
            <a:spLocks noChangeArrowheads="1"/>
          </p:cNvSpPr>
          <p:nvPr/>
        </p:nvSpPr>
        <p:spPr bwMode="auto">
          <a:xfrm>
            <a:off x="1" y="188913"/>
            <a:ext cx="30480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Осевая симметрия</a:t>
            </a: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1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01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1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01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01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2000"/>
                                        <p:tgtEl>
                                          <p:spTgt spid="201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01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017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01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201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017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017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0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17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2017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3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201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500"/>
                            </p:stCondLst>
                            <p:childTnLst>
                              <p:par>
                                <p:cTn id="7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017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017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201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201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5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2017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1759" grpId="0" animBg="1"/>
      <p:bldP spid="201760" grpId="0" animBg="1"/>
      <p:bldP spid="201761" grpId="0" animBg="1"/>
      <p:bldP spid="201762" grpId="0" animBg="1"/>
      <p:bldP spid="201763" grpId="0" animBg="1"/>
      <p:bldP spid="201764" grpId="0" animBg="1"/>
      <p:bldP spid="201765" grpId="0" animBg="1"/>
      <p:bldP spid="201766" grpId="0" animBg="1"/>
      <p:bldP spid="201767" grpId="0" animBg="1"/>
      <p:bldP spid="201769" grpId="0" animBg="1"/>
      <p:bldP spid="201770" grpId="0" animBg="1"/>
      <p:bldP spid="201771" grpId="0"/>
      <p:bldP spid="201772" grpId="0"/>
      <p:bldP spid="201773" grpId="0" animBg="1"/>
      <p:bldP spid="201774" grpId="0" animBg="1"/>
      <p:bldP spid="201775" grpId="0" animBg="1"/>
      <p:bldP spid="201776" grpId="0" animBg="1"/>
      <p:bldP spid="201777" grpId="0" animBg="1"/>
      <p:bldP spid="201778" grpId="0"/>
      <p:bldP spid="201779" grpId="0"/>
      <p:bldP spid="20178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79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0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1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4583" name="Line 7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84" name="Text Box 8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4585" name="Text Box 9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4586" name="Text Box 10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4587" name="Text Box 11"/>
          <p:cNvSpPr txBox="1">
            <a:spLocks noChangeArrowheads="1"/>
          </p:cNvSpPr>
          <p:nvPr/>
        </p:nvSpPr>
        <p:spPr bwMode="auto">
          <a:xfrm>
            <a:off x="4437063" y="3203575"/>
            <a:ext cx="404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4588" name="Text Box 12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4589" name="Text Box 13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4590" name="Line 14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1" name="Line 15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3" name="Text Box 17"/>
          <p:cNvSpPr txBox="1">
            <a:spLocks noChangeArrowheads="1"/>
          </p:cNvSpPr>
          <p:nvPr/>
        </p:nvSpPr>
        <p:spPr bwMode="auto">
          <a:xfrm>
            <a:off x="3124200" y="34305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4594" name="Line 18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5" name="Line 19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7" name="Line 21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8" name="Line 22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599" name="Line 23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0" name="Line 24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1" name="Line 25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2" name="Line 26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03" name="Text Box 27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604" name="Text Box 28"/>
          <p:cNvSpPr txBox="1">
            <a:spLocks noChangeArrowheads="1"/>
          </p:cNvSpPr>
          <p:nvPr/>
        </p:nvSpPr>
        <p:spPr bwMode="auto">
          <a:xfrm>
            <a:off x="4919663" y="32813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605" name="Text Box 29"/>
          <p:cNvSpPr txBox="1">
            <a:spLocks noChangeArrowheads="1"/>
          </p:cNvSpPr>
          <p:nvPr/>
        </p:nvSpPr>
        <p:spPr bwMode="auto">
          <a:xfrm>
            <a:off x="3836988" y="11969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4606" name="Text Box 30"/>
          <p:cNvSpPr txBox="1">
            <a:spLocks noChangeArrowheads="1"/>
          </p:cNvSpPr>
          <p:nvPr/>
        </p:nvSpPr>
        <p:spPr bwMode="auto">
          <a:xfrm>
            <a:off x="228600" y="1752600"/>
            <a:ext cx="3276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Пусть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3807" name="Line 31"/>
          <p:cNvSpPr>
            <a:spLocks noChangeShapeType="1"/>
          </p:cNvSpPr>
          <p:nvPr/>
        </p:nvSpPr>
        <p:spPr bwMode="auto">
          <a:xfrm>
            <a:off x="3186113" y="577373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08" name="Line 32"/>
          <p:cNvSpPr>
            <a:spLocks noChangeShapeType="1"/>
          </p:cNvSpPr>
          <p:nvPr/>
        </p:nvSpPr>
        <p:spPr bwMode="auto">
          <a:xfrm flipH="1">
            <a:off x="3175000" y="5322888"/>
            <a:ext cx="676275" cy="4429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0" name="Line 34"/>
          <p:cNvSpPr>
            <a:spLocks noChangeShapeType="1"/>
          </p:cNvSpPr>
          <p:nvPr/>
        </p:nvSpPr>
        <p:spPr bwMode="auto">
          <a:xfrm flipH="1">
            <a:off x="4302125" y="5610225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1" name="Line 35"/>
          <p:cNvSpPr>
            <a:spLocks noChangeShapeType="1"/>
          </p:cNvSpPr>
          <p:nvPr/>
        </p:nvSpPr>
        <p:spPr bwMode="auto">
          <a:xfrm>
            <a:off x="4989513" y="3743325"/>
            <a:ext cx="4762" cy="18780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3" name="Line 37"/>
          <p:cNvSpPr>
            <a:spLocks noChangeShapeType="1"/>
          </p:cNvSpPr>
          <p:nvPr/>
        </p:nvSpPr>
        <p:spPr bwMode="auto">
          <a:xfrm>
            <a:off x="3176588" y="3906838"/>
            <a:ext cx="4762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5" name="Line 39"/>
          <p:cNvSpPr>
            <a:spLocks noChangeShapeType="1"/>
          </p:cNvSpPr>
          <p:nvPr/>
        </p:nvSpPr>
        <p:spPr bwMode="auto">
          <a:xfrm>
            <a:off x="3851275" y="5319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13" name="Line 40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7" name="Line 41"/>
          <p:cNvSpPr>
            <a:spLocks noChangeShapeType="1"/>
          </p:cNvSpPr>
          <p:nvPr/>
        </p:nvSpPr>
        <p:spPr bwMode="auto">
          <a:xfrm>
            <a:off x="4291013" y="2300288"/>
            <a:ext cx="11112" cy="1893887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19" name="Text Box 43"/>
          <p:cNvSpPr txBox="1">
            <a:spLocks noChangeArrowheads="1"/>
          </p:cNvSpPr>
          <p:nvPr/>
        </p:nvSpPr>
        <p:spPr bwMode="auto">
          <a:xfrm>
            <a:off x="3357563" y="4959350"/>
            <a:ext cx="584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3821" name="Freeform 45"/>
          <p:cNvSpPr>
            <a:spLocks/>
          </p:cNvSpPr>
          <p:nvPr/>
        </p:nvSpPr>
        <p:spPr bwMode="auto">
          <a:xfrm rot="-1584065">
            <a:off x="4167188" y="2619375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22" name="Freeform 46"/>
          <p:cNvSpPr>
            <a:spLocks/>
          </p:cNvSpPr>
          <p:nvPr/>
        </p:nvSpPr>
        <p:spPr bwMode="auto">
          <a:xfrm rot="-1575981">
            <a:off x="4167188" y="4554538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26" name="Text Box 50"/>
          <p:cNvSpPr txBox="1">
            <a:spLocks noChangeArrowheads="1"/>
          </p:cNvSpPr>
          <p:nvPr/>
        </p:nvSpPr>
        <p:spPr bwMode="auto">
          <a:xfrm>
            <a:off x="4437063" y="5859463"/>
            <a:ext cx="474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b="1" baseline="-25000">
                <a:solidFill>
                  <a:schemeClr val="tx1"/>
                </a:solidFill>
                <a:latin typeface="Tahoma" pitchFamily="34" charset="0"/>
              </a:rPr>
              <a:t>4</a:t>
            </a:r>
          </a:p>
        </p:txBody>
      </p:sp>
      <p:sp>
        <p:nvSpPr>
          <p:cNvPr id="203827" name="Text Box 51"/>
          <p:cNvSpPr txBox="1">
            <a:spLocks noChangeArrowheads="1"/>
          </p:cNvSpPr>
          <p:nvPr/>
        </p:nvSpPr>
        <p:spPr bwMode="auto">
          <a:xfrm>
            <a:off x="5181600" y="457200"/>
            <a:ext cx="37338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dirty="0">
                <a:solidFill>
                  <a:schemeClr val="tx1"/>
                </a:solidFill>
              </a:rPr>
              <a:t>Построим точку </a:t>
            </a:r>
            <a:r>
              <a:rPr lang="en-US" sz="28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2800" b="1" baseline="-25000" dirty="0">
                <a:solidFill>
                  <a:schemeClr val="tx1"/>
                </a:solidFill>
                <a:latin typeface="Tahoma" pitchFamily="34" charset="0"/>
              </a:rPr>
              <a:t>4</a:t>
            </a:r>
            <a:r>
              <a:rPr lang="ru-RU" sz="2800" dirty="0">
                <a:solidFill>
                  <a:schemeClr val="tx1"/>
                </a:solidFill>
              </a:rPr>
              <a:t>, симметричную данной точке относительно плоскости  </a:t>
            </a:r>
            <a:r>
              <a:rPr lang="en-US" sz="2800" b="1" i="1" dirty="0">
                <a:solidFill>
                  <a:schemeClr val="tx1"/>
                </a:solidFill>
                <a:latin typeface="Tahoma" pitchFamily="34" charset="0"/>
              </a:rPr>
              <a:t>Oxy</a:t>
            </a:r>
            <a:r>
              <a:rPr lang="ru-RU" sz="28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3828" name="Text Box 52"/>
          <p:cNvSpPr txBox="1">
            <a:spLocks noChangeArrowheads="1"/>
          </p:cNvSpPr>
          <p:nvPr/>
        </p:nvSpPr>
        <p:spPr bwMode="auto">
          <a:xfrm>
            <a:off x="304800" y="6096000"/>
            <a:ext cx="8682037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 smtClean="0">
                <a:solidFill>
                  <a:schemeClr val="tx1"/>
                </a:solidFill>
              </a:rPr>
              <a:t>Тогда </a:t>
            </a:r>
            <a:r>
              <a:rPr lang="ru-RU" sz="3200" dirty="0">
                <a:solidFill>
                  <a:schemeClr val="tx1"/>
                </a:solidFill>
              </a:rPr>
              <a:t>координаты точки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b="1" baseline="-25000" dirty="0">
                <a:solidFill>
                  <a:schemeClr val="tx1"/>
                </a:solidFill>
                <a:latin typeface="Tahoma" pitchFamily="34" charset="0"/>
              </a:rPr>
              <a:t>4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−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4621" name="Oval 53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622" name="Text Box 54"/>
          <p:cNvSpPr txBox="1">
            <a:spLocks noChangeArrowheads="1"/>
          </p:cNvSpPr>
          <p:nvPr/>
        </p:nvSpPr>
        <p:spPr bwMode="auto">
          <a:xfrm>
            <a:off x="152401" y="188913"/>
            <a:ext cx="32004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Зеркальная симметрия</a:t>
            </a:r>
          </a:p>
        </p:txBody>
      </p:sp>
      <p:sp>
        <p:nvSpPr>
          <p:cNvPr id="203831" name="Line 55"/>
          <p:cNvSpPr>
            <a:spLocks noChangeShapeType="1"/>
          </p:cNvSpPr>
          <p:nvPr/>
        </p:nvSpPr>
        <p:spPr bwMode="auto">
          <a:xfrm>
            <a:off x="4302125" y="4194175"/>
            <a:ext cx="11113" cy="1893888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3825" name="Oval 49"/>
          <p:cNvSpPr>
            <a:spLocks noChangeArrowheads="1"/>
          </p:cNvSpPr>
          <p:nvPr/>
        </p:nvSpPr>
        <p:spPr bwMode="auto">
          <a:xfrm>
            <a:off x="4267200" y="6010275"/>
            <a:ext cx="90488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4625" name="Line 56"/>
          <p:cNvSpPr>
            <a:spLocks noChangeShapeType="1"/>
          </p:cNvSpPr>
          <p:nvPr/>
        </p:nvSpPr>
        <p:spPr bwMode="auto">
          <a:xfrm flipH="1" flipV="1">
            <a:off x="4527550" y="3762375"/>
            <a:ext cx="4763" cy="2651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26" name="Line 57"/>
          <p:cNvSpPr>
            <a:spLocks noChangeShapeType="1"/>
          </p:cNvSpPr>
          <p:nvPr/>
        </p:nvSpPr>
        <p:spPr bwMode="auto">
          <a:xfrm flipV="1">
            <a:off x="4302125" y="3757613"/>
            <a:ext cx="225425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27" name="Line 58"/>
          <p:cNvSpPr>
            <a:spLocks noChangeShapeType="1"/>
          </p:cNvSpPr>
          <p:nvPr/>
        </p:nvSpPr>
        <p:spPr bwMode="auto">
          <a:xfrm flipH="1" flipV="1">
            <a:off x="4056063" y="3862388"/>
            <a:ext cx="4762" cy="2524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4628" name="Line 59"/>
          <p:cNvSpPr>
            <a:spLocks noChangeShapeType="1"/>
          </p:cNvSpPr>
          <p:nvPr/>
        </p:nvSpPr>
        <p:spPr bwMode="auto">
          <a:xfrm>
            <a:off x="4060825" y="3857625"/>
            <a:ext cx="233363" cy="61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3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3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03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203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3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2038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038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3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038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2038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203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50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38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203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3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807" grpId="0" animBg="1"/>
      <p:bldP spid="203808" grpId="0" animBg="1"/>
      <p:bldP spid="203810" grpId="0" animBg="1"/>
      <p:bldP spid="203811" grpId="0" animBg="1"/>
      <p:bldP spid="203813" grpId="0" animBg="1"/>
      <p:bldP spid="203815" grpId="0" animBg="1"/>
      <p:bldP spid="203817" grpId="0" animBg="1"/>
      <p:bldP spid="203819" grpId="0"/>
      <p:bldP spid="203821" grpId="0" animBg="1"/>
      <p:bldP spid="203822" grpId="0" animBg="1"/>
      <p:bldP spid="203826" grpId="0"/>
      <p:bldP spid="203827" grpId="0"/>
      <p:bldP spid="203828" grpId="0"/>
      <p:bldP spid="203831" grpId="0" animBg="1"/>
      <p:bldP spid="203825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3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4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5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607" name="Line 7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609" name="Text Box 9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610" name="Text Box 10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5611" name="Text Box 11"/>
          <p:cNvSpPr txBox="1">
            <a:spLocks noChangeArrowheads="1"/>
          </p:cNvSpPr>
          <p:nvPr/>
        </p:nvSpPr>
        <p:spPr bwMode="auto">
          <a:xfrm>
            <a:off x="4257675" y="356393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612" name="Text Box 12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613" name="Text Box 13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5614" name="Line 14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5" name="Line 15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6" name="Line 16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7" name="Text Box 17"/>
          <p:cNvSpPr txBox="1">
            <a:spLocks noChangeArrowheads="1"/>
          </p:cNvSpPr>
          <p:nvPr/>
        </p:nvSpPr>
        <p:spPr bwMode="auto">
          <a:xfrm>
            <a:off x="3086100" y="34290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5618" name="Line 18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19" name="Line 19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0" name="Line 20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1" name="Line 21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2" name="Line 22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3" name="Line 23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4" name="Line 24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5" name="Line 25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6" name="Line 26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27" name="Text Box 27"/>
          <p:cNvSpPr txBox="1">
            <a:spLocks noChangeArrowheads="1"/>
          </p:cNvSpPr>
          <p:nvPr/>
        </p:nvSpPr>
        <p:spPr bwMode="auto">
          <a:xfrm>
            <a:off x="2997200" y="38338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28" name="Text Box 28"/>
          <p:cNvSpPr txBox="1">
            <a:spLocks noChangeArrowheads="1"/>
          </p:cNvSpPr>
          <p:nvPr/>
        </p:nvSpPr>
        <p:spPr bwMode="auto">
          <a:xfrm>
            <a:off x="5013325" y="3308350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29" name="Text Box 29"/>
          <p:cNvSpPr txBox="1">
            <a:spLocks noChangeArrowheads="1"/>
          </p:cNvSpPr>
          <p:nvPr/>
        </p:nvSpPr>
        <p:spPr bwMode="auto">
          <a:xfrm>
            <a:off x="3836988" y="119697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5630" name="Text Box 30"/>
          <p:cNvSpPr txBox="1">
            <a:spLocks noChangeArrowheads="1"/>
          </p:cNvSpPr>
          <p:nvPr/>
        </p:nvSpPr>
        <p:spPr bwMode="auto">
          <a:xfrm>
            <a:off x="152400" y="2133600"/>
            <a:ext cx="1890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Пусть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4833" name="Line 33"/>
          <p:cNvSpPr>
            <a:spLocks noChangeShapeType="1"/>
          </p:cNvSpPr>
          <p:nvPr/>
        </p:nvSpPr>
        <p:spPr bwMode="auto">
          <a:xfrm>
            <a:off x="2024063" y="3603625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4" name="Line 34"/>
          <p:cNvSpPr>
            <a:spLocks noChangeShapeType="1"/>
          </p:cNvSpPr>
          <p:nvPr/>
        </p:nvSpPr>
        <p:spPr bwMode="auto">
          <a:xfrm flipH="1">
            <a:off x="2001838" y="1279525"/>
            <a:ext cx="700087" cy="4429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5" name="Line 35"/>
          <p:cNvSpPr>
            <a:spLocks noChangeShapeType="1"/>
          </p:cNvSpPr>
          <p:nvPr/>
        </p:nvSpPr>
        <p:spPr bwMode="auto">
          <a:xfrm>
            <a:off x="2003425" y="1730375"/>
            <a:ext cx="4763" cy="18780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6" name="Line 36"/>
          <p:cNvSpPr>
            <a:spLocks noChangeShapeType="1"/>
          </p:cNvSpPr>
          <p:nvPr/>
        </p:nvSpPr>
        <p:spPr bwMode="auto">
          <a:xfrm flipH="1">
            <a:off x="2006600" y="3163888"/>
            <a:ext cx="690563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8" name="Line 38"/>
          <p:cNvSpPr>
            <a:spLocks noChangeShapeType="1"/>
          </p:cNvSpPr>
          <p:nvPr/>
        </p:nvSpPr>
        <p:spPr bwMode="auto">
          <a:xfrm>
            <a:off x="2701925" y="1285875"/>
            <a:ext cx="4763" cy="1835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39" name="Line 39"/>
          <p:cNvSpPr>
            <a:spLocks noChangeShapeType="1"/>
          </p:cNvSpPr>
          <p:nvPr/>
        </p:nvSpPr>
        <p:spPr bwMode="auto">
          <a:xfrm>
            <a:off x="2705100" y="1284288"/>
            <a:ext cx="1143000" cy="2905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637" name="Line 40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1" name="Line 41"/>
          <p:cNvSpPr>
            <a:spLocks noChangeShapeType="1"/>
          </p:cNvSpPr>
          <p:nvPr/>
        </p:nvSpPr>
        <p:spPr bwMode="auto">
          <a:xfrm flipH="1" flipV="1">
            <a:off x="3167063" y="2017713"/>
            <a:ext cx="1123950" cy="28257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4" name="Text Box 44"/>
          <p:cNvSpPr txBox="1">
            <a:spLocks noChangeArrowheads="1"/>
          </p:cNvSpPr>
          <p:nvPr/>
        </p:nvSpPr>
        <p:spPr bwMode="auto">
          <a:xfrm>
            <a:off x="2636838" y="2798763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04845" name="Freeform 45"/>
          <p:cNvSpPr>
            <a:spLocks/>
          </p:cNvSpPr>
          <p:nvPr/>
        </p:nvSpPr>
        <p:spPr bwMode="auto">
          <a:xfrm rot="4808229">
            <a:off x="3493294" y="2032794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0" name="Text Box 50"/>
          <p:cNvSpPr txBox="1">
            <a:spLocks noChangeArrowheads="1"/>
          </p:cNvSpPr>
          <p:nvPr/>
        </p:nvSpPr>
        <p:spPr bwMode="auto">
          <a:xfrm>
            <a:off x="1511300" y="1449388"/>
            <a:ext cx="474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b="1" baseline="-25000">
                <a:solidFill>
                  <a:schemeClr val="tx1"/>
                </a:solidFill>
                <a:latin typeface="Tahoma" pitchFamily="34" charset="0"/>
              </a:rPr>
              <a:t>5</a:t>
            </a:r>
            <a:endParaRPr lang="ru-RU" b="1" baseline="-25000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4851" name="Text Box 51"/>
          <p:cNvSpPr txBox="1">
            <a:spLocks noChangeArrowheads="1"/>
          </p:cNvSpPr>
          <p:nvPr/>
        </p:nvSpPr>
        <p:spPr bwMode="auto">
          <a:xfrm>
            <a:off x="5105400" y="457200"/>
            <a:ext cx="3902075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Построим точку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b="1" baseline="-25000" dirty="0">
                <a:solidFill>
                  <a:schemeClr val="tx1"/>
                </a:solidFill>
                <a:latin typeface="Tahoma" pitchFamily="34" charset="0"/>
              </a:rPr>
              <a:t>5</a:t>
            </a:r>
            <a:r>
              <a:rPr lang="ru-RU" sz="3200" dirty="0">
                <a:solidFill>
                  <a:schemeClr val="tx1"/>
                </a:solidFill>
              </a:rPr>
              <a:t>, симметричную данной точке относительно плоскости </a:t>
            </a:r>
            <a:r>
              <a:rPr lang="en-US" sz="3200" b="1" i="1" dirty="0" err="1">
                <a:solidFill>
                  <a:schemeClr val="tx1"/>
                </a:solidFill>
                <a:latin typeface="Tahoma" pitchFamily="34" charset="0"/>
              </a:rPr>
              <a:t>Oxz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4852" name="Text Box 52"/>
          <p:cNvSpPr txBox="1">
            <a:spLocks noChangeArrowheads="1"/>
          </p:cNvSpPr>
          <p:nvPr/>
        </p:nvSpPr>
        <p:spPr bwMode="auto">
          <a:xfrm>
            <a:off x="309562" y="5715001"/>
            <a:ext cx="85296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chemeClr val="tx1"/>
                </a:solidFill>
              </a:rPr>
              <a:t>Тогда </a:t>
            </a:r>
            <a:r>
              <a:rPr lang="ru-RU" sz="3600" dirty="0">
                <a:solidFill>
                  <a:schemeClr val="tx1"/>
                </a:solidFill>
              </a:rPr>
              <a:t>координаты точки </a:t>
            </a:r>
            <a:r>
              <a:rPr lang="en-US" sz="36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sz="3600" b="1" baseline="-25000" dirty="0">
                <a:solidFill>
                  <a:schemeClr val="tx1"/>
                </a:solidFill>
                <a:latin typeface="Tahoma" pitchFamily="34" charset="0"/>
              </a:rPr>
              <a:t>5</a:t>
            </a:r>
            <a:r>
              <a:rPr lang="en-US" sz="3600" dirty="0">
                <a:solidFill>
                  <a:schemeClr val="tx1"/>
                </a:solidFill>
              </a:rPr>
              <a:t>(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600" dirty="0">
                <a:solidFill>
                  <a:schemeClr val="tx1"/>
                </a:solidFill>
              </a:rPr>
              <a:t>; 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600" dirty="0">
                <a:solidFill>
                  <a:schemeClr val="tx1"/>
                </a:solidFill>
              </a:rPr>
              <a:t>; 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600" dirty="0">
                <a:solidFill>
                  <a:schemeClr val="tx1"/>
                </a:solidFill>
              </a:rPr>
              <a:t>)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5644" name="Oval 53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45" name="Text Box 54"/>
          <p:cNvSpPr txBox="1">
            <a:spLocks noChangeArrowheads="1"/>
          </p:cNvSpPr>
          <p:nvPr/>
        </p:nvSpPr>
        <p:spPr bwMode="auto">
          <a:xfrm>
            <a:off x="152400" y="152400"/>
            <a:ext cx="33750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Зеркальная симметрия</a:t>
            </a:r>
          </a:p>
        </p:txBody>
      </p:sp>
      <p:sp>
        <p:nvSpPr>
          <p:cNvPr id="204855" name="Line 55"/>
          <p:cNvSpPr>
            <a:spLocks noChangeShapeType="1"/>
          </p:cNvSpPr>
          <p:nvPr/>
        </p:nvSpPr>
        <p:spPr bwMode="auto">
          <a:xfrm flipH="1" flipV="1">
            <a:off x="2035175" y="1733550"/>
            <a:ext cx="1123950" cy="28257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6" name="Freeform 56"/>
          <p:cNvSpPr>
            <a:spLocks/>
          </p:cNvSpPr>
          <p:nvPr/>
        </p:nvSpPr>
        <p:spPr bwMode="auto">
          <a:xfrm rot="4808229">
            <a:off x="2428082" y="1748631"/>
            <a:ext cx="284162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7" name="Line 57"/>
          <p:cNvSpPr>
            <a:spLocks noChangeShapeType="1"/>
          </p:cNvSpPr>
          <p:nvPr/>
        </p:nvSpPr>
        <p:spPr bwMode="auto">
          <a:xfrm flipV="1">
            <a:off x="3411538" y="2079625"/>
            <a:ext cx="0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58" name="Line 58"/>
          <p:cNvSpPr>
            <a:spLocks noChangeShapeType="1"/>
          </p:cNvSpPr>
          <p:nvPr/>
        </p:nvSpPr>
        <p:spPr bwMode="auto">
          <a:xfrm flipV="1">
            <a:off x="3406775" y="1933575"/>
            <a:ext cx="225425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0" name="Line 60"/>
          <p:cNvSpPr>
            <a:spLocks noChangeShapeType="1"/>
          </p:cNvSpPr>
          <p:nvPr/>
        </p:nvSpPr>
        <p:spPr bwMode="auto">
          <a:xfrm>
            <a:off x="3389313" y="1866900"/>
            <a:ext cx="233362" cy="61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61" name="Line 61"/>
          <p:cNvSpPr>
            <a:spLocks noChangeShapeType="1"/>
          </p:cNvSpPr>
          <p:nvPr/>
        </p:nvSpPr>
        <p:spPr bwMode="auto">
          <a:xfrm>
            <a:off x="3176588" y="2284413"/>
            <a:ext cx="233362" cy="619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4849" name="Oval 49"/>
          <p:cNvSpPr>
            <a:spLocks noChangeArrowheads="1"/>
          </p:cNvSpPr>
          <p:nvPr/>
        </p:nvSpPr>
        <p:spPr bwMode="auto">
          <a:xfrm>
            <a:off x="1966913" y="1681163"/>
            <a:ext cx="90487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48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2000"/>
                                        <p:tgtEl>
                                          <p:spTgt spid="204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4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48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4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4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4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2000"/>
                                        <p:tgtEl>
                                          <p:spTgt spid="204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4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04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4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7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048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04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8000"/>
                            </p:stCondLst>
                            <p:childTnLst>
                              <p:par>
                                <p:cTn id="5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20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85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04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900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0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95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04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04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3" grpId="0" animBg="1"/>
      <p:bldP spid="204834" grpId="0" animBg="1"/>
      <p:bldP spid="204835" grpId="0" animBg="1"/>
      <p:bldP spid="204836" grpId="0" animBg="1"/>
      <p:bldP spid="204838" grpId="0" animBg="1"/>
      <p:bldP spid="204839" grpId="0" animBg="1"/>
      <p:bldP spid="204841" grpId="0" animBg="1"/>
      <p:bldP spid="204844" grpId="0"/>
      <p:bldP spid="204845" grpId="0" animBg="1"/>
      <p:bldP spid="204850" grpId="0"/>
      <p:bldP spid="204851" grpId="0"/>
      <p:bldP spid="204852" grpId="0"/>
      <p:bldP spid="204855" grpId="0" animBg="1"/>
      <p:bldP spid="204856" grpId="0" animBg="1"/>
      <p:bldP spid="204857" grpId="0" animBg="1"/>
      <p:bldP spid="204858" grpId="0" animBg="1"/>
      <p:bldP spid="204860" grpId="0" animBg="1"/>
      <p:bldP spid="204861" grpId="0" animBg="1"/>
      <p:bldP spid="2048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Line 2"/>
          <p:cNvSpPr>
            <a:spLocks noChangeShapeType="1"/>
          </p:cNvSpPr>
          <p:nvPr/>
        </p:nvSpPr>
        <p:spPr bwMode="auto">
          <a:xfrm flipH="1">
            <a:off x="3851275" y="2024063"/>
            <a:ext cx="2195513" cy="14049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27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8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29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6631" name="Line 7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6634" name="Text Box 10"/>
          <p:cNvSpPr txBox="1">
            <a:spLocks noChangeArrowheads="1"/>
          </p:cNvSpPr>
          <p:nvPr/>
        </p:nvSpPr>
        <p:spPr bwMode="auto">
          <a:xfrm>
            <a:off x="3813175" y="35099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6635" name="Text Box 11"/>
          <p:cNvSpPr txBox="1">
            <a:spLocks noChangeArrowheads="1"/>
          </p:cNvSpPr>
          <p:nvPr/>
        </p:nvSpPr>
        <p:spPr bwMode="auto">
          <a:xfrm>
            <a:off x="4437063" y="3203575"/>
            <a:ext cx="4048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3492500" y="25288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637" name="Text Box 13"/>
          <p:cNvSpPr txBox="1">
            <a:spLocks noChangeArrowheads="1"/>
          </p:cNvSpPr>
          <p:nvPr/>
        </p:nvSpPr>
        <p:spPr bwMode="auto">
          <a:xfrm>
            <a:off x="4167188" y="1898650"/>
            <a:ext cx="3159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3124200" y="3430588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3182938" y="3900488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 flipH="1">
            <a:off x="4289425" y="3730625"/>
            <a:ext cx="704850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4" name="Line 20"/>
          <p:cNvSpPr>
            <a:spLocks noChangeShapeType="1"/>
          </p:cNvSpPr>
          <p:nvPr/>
        </p:nvSpPr>
        <p:spPr bwMode="auto">
          <a:xfrm>
            <a:off x="4291013" y="2308225"/>
            <a:ext cx="4762" cy="185896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5" name="Line 21"/>
          <p:cNvSpPr>
            <a:spLocks noChangeShapeType="1"/>
          </p:cNvSpPr>
          <p:nvPr/>
        </p:nvSpPr>
        <p:spPr bwMode="auto">
          <a:xfrm>
            <a:off x="3176588" y="20177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6" name="Line 22"/>
          <p:cNvSpPr>
            <a:spLocks noChangeShapeType="1"/>
          </p:cNvSpPr>
          <p:nvPr/>
        </p:nvSpPr>
        <p:spPr bwMode="auto">
          <a:xfrm flipH="1">
            <a:off x="4292600" y="1862138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7" name="Line 23"/>
          <p:cNvSpPr>
            <a:spLocks noChangeShapeType="1"/>
          </p:cNvSpPr>
          <p:nvPr/>
        </p:nvSpPr>
        <p:spPr bwMode="auto">
          <a:xfrm>
            <a:off x="4994275" y="185896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8" name="Line 24"/>
          <p:cNvSpPr>
            <a:spLocks noChangeShapeType="1"/>
          </p:cNvSpPr>
          <p:nvPr/>
        </p:nvSpPr>
        <p:spPr bwMode="auto">
          <a:xfrm>
            <a:off x="3170238" y="2011363"/>
            <a:ext cx="4762" cy="1878012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49" name="Line 25"/>
          <p:cNvSpPr>
            <a:spLocks noChangeShapeType="1"/>
          </p:cNvSpPr>
          <p:nvPr/>
        </p:nvSpPr>
        <p:spPr bwMode="auto">
          <a:xfrm flipH="1">
            <a:off x="3173413" y="1566863"/>
            <a:ext cx="690562" cy="43815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0" name="Line 26"/>
          <p:cNvSpPr>
            <a:spLocks noChangeShapeType="1"/>
          </p:cNvSpPr>
          <p:nvPr/>
        </p:nvSpPr>
        <p:spPr bwMode="auto">
          <a:xfrm>
            <a:off x="3851275" y="1573213"/>
            <a:ext cx="1123950" cy="28098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51" name="Text Box 27"/>
          <p:cNvSpPr txBox="1">
            <a:spLocks noChangeArrowheads="1"/>
          </p:cNvSpPr>
          <p:nvPr/>
        </p:nvSpPr>
        <p:spPr bwMode="auto">
          <a:xfrm>
            <a:off x="2824163" y="354171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652" name="Text Box 28"/>
          <p:cNvSpPr txBox="1">
            <a:spLocks noChangeArrowheads="1"/>
          </p:cNvSpPr>
          <p:nvPr/>
        </p:nvSpPr>
        <p:spPr bwMode="auto">
          <a:xfrm>
            <a:off x="4886325" y="3654425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b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653" name="Text Box 29"/>
          <p:cNvSpPr txBox="1">
            <a:spLocks noChangeArrowheads="1"/>
          </p:cNvSpPr>
          <p:nvPr/>
        </p:nvSpPr>
        <p:spPr bwMode="auto">
          <a:xfrm>
            <a:off x="3536950" y="1223963"/>
            <a:ext cx="3587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c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26654" name="Text Box 30"/>
          <p:cNvSpPr txBox="1">
            <a:spLocks noChangeArrowheads="1"/>
          </p:cNvSpPr>
          <p:nvPr/>
        </p:nvSpPr>
        <p:spPr bwMode="auto">
          <a:xfrm>
            <a:off x="304800" y="1752600"/>
            <a:ext cx="189071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Пусть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(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200" dirty="0">
                <a:solidFill>
                  <a:schemeClr val="tx1"/>
                </a:solidFill>
              </a:rPr>
              <a:t>; </a:t>
            </a:r>
            <a:r>
              <a:rPr lang="en-US" sz="32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200" dirty="0">
                <a:solidFill>
                  <a:schemeClr val="tx1"/>
                </a:solidFill>
              </a:rPr>
              <a:t>)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205855" name="Line 31"/>
          <p:cNvSpPr>
            <a:spLocks noChangeShapeType="1"/>
          </p:cNvSpPr>
          <p:nvPr/>
        </p:nvSpPr>
        <p:spPr bwMode="auto">
          <a:xfrm>
            <a:off x="4524375" y="1155700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56" name="Line 32"/>
          <p:cNvSpPr>
            <a:spLocks noChangeShapeType="1"/>
          </p:cNvSpPr>
          <p:nvPr/>
        </p:nvSpPr>
        <p:spPr bwMode="auto">
          <a:xfrm flipH="1">
            <a:off x="3840163" y="1157288"/>
            <a:ext cx="681037" cy="4286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57" name="Line 33"/>
          <p:cNvSpPr>
            <a:spLocks noChangeShapeType="1"/>
          </p:cNvSpPr>
          <p:nvPr/>
        </p:nvSpPr>
        <p:spPr bwMode="auto">
          <a:xfrm flipH="1">
            <a:off x="4979988" y="3281363"/>
            <a:ext cx="695325" cy="447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58" name="Line 34"/>
          <p:cNvSpPr>
            <a:spLocks noChangeShapeType="1"/>
          </p:cNvSpPr>
          <p:nvPr/>
        </p:nvSpPr>
        <p:spPr bwMode="auto">
          <a:xfrm>
            <a:off x="5667375" y="1422400"/>
            <a:ext cx="4763" cy="1878013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59" name="Line 35"/>
          <p:cNvSpPr>
            <a:spLocks noChangeShapeType="1"/>
          </p:cNvSpPr>
          <p:nvPr/>
        </p:nvSpPr>
        <p:spPr bwMode="auto">
          <a:xfrm>
            <a:off x="4524375" y="1166813"/>
            <a:ext cx="4763" cy="184467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60" name="Line 36"/>
          <p:cNvSpPr>
            <a:spLocks noChangeShapeType="1"/>
          </p:cNvSpPr>
          <p:nvPr/>
        </p:nvSpPr>
        <p:spPr bwMode="auto">
          <a:xfrm>
            <a:off x="4537075" y="2997200"/>
            <a:ext cx="1123950" cy="2809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661" name="Line 37"/>
          <p:cNvSpPr>
            <a:spLocks noChangeShapeType="1"/>
          </p:cNvSpPr>
          <p:nvPr/>
        </p:nvSpPr>
        <p:spPr bwMode="auto">
          <a:xfrm>
            <a:off x="3851275" y="3327400"/>
            <a:ext cx="0" cy="24638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62" name="Line 38"/>
          <p:cNvSpPr>
            <a:spLocks noChangeShapeType="1"/>
          </p:cNvSpPr>
          <p:nvPr/>
        </p:nvSpPr>
        <p:spPr bwMode="auto">
          <a:xfrm flipV="1">
            <a:off x="4291013" y="1858963"/>
            <a:ext cx="700087" cy="441325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64" name="Freeform 40"/>
          <p:cNvSpPr>
            <a:spLocks/>
          </p:cNvSpPr>
          <p:nvPr/>
        </p:nvSpPr>
        <p:spPr bwMode="auto">
          <a:xfrm rot="1761358">
            <a:off x="4441825" y="2000250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65" name="Freeform 41"/>
          <p:cNvSpPr>
            <a:spLocks/>
          </p:cNvSpPr>
          <p:nvPr/>
        </p:nvSpPr>
        <p:spPr bwMode="auto">
          <a:xfrm rot="1446870">
            <a:off x="5111750" y="1584325"/>
            <a:ext cx="284163" cy="225425"/>
          </a:xfrm>
          <a:custGeom>
            <a:avLst/>
            <a:gdLst>
              <a:gd name="T0" fmla="*/ 208 w 274"/>
              <a:gd name="T1" fmla="*/ 170 h 170"/>
              <a:gd name="T2" fmla="*/ 9 w 274"/>
              <a:gd name="T3" fmla="*/ 85 h 170"/>
              <a:gd name="T4" fmla="*/ 264 w 274"/>
              <a:gd name="T5" fmla="*/ 85 h 170"/>
              <a:gd name="T6" fmla="*/ 66 w 274"/>
              <a:gd name="T7" fmla="*/ 0 h 170"/>
              <a:gd name="T8" fmla="*/ 0 60000 65536"/>
              <a:gd name="T9" fmla="*/ 0 60000 65536"/>
              <a:gd name="T10" fmla="*/ 0 60000 65536"/>
              <a:gd name="T11" fmla="*/ 0 60000 65536"/>
              <a:gd name="T12" fmla="*/ 0 w 274"/>
              <a:gd name="T13" fmla="*/ 0 h 170"/>
              <a:gd name="T14" fmla="*/ 274 w 274"/>
              <a:gd name="T15" fmla="*/ 170 h 17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74" h="170">
                <a:moveTo>
                  <a:pt x="208" y="170"/>
                </a:moveTo>
                <a:cubicBezTo>
                  <a:pt x="104" y="134"/>
                  <a:pt x="0" y="99"/>
                  <a:pt x="9" y="85"/>
                </a:cubicBezTo>
                <a:cubicBezTo>
                  <a:pt x="18" y="71"/>
                  <a:pt x="254" y="99"/>
                  <a:pt x="264" y="85"/>
                </a:cubicBezTo>
                <a:cubicBezTo>
                  <a:pt x="274" y="71"/>
                  <a:pt x="170" y="35"/>
                  <a:pt x="66" y="0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66" name="Text Box 42"/>
          <p:cNvSpPr txBox="1">
            <a:spLocks noChangeArrowheads="1"/>
          </p:cNvSpPr>
          <p:nvPr/>
        </p:nvSpPr>
        <p:spPr bwMode="auto">
          <a:xfrm>
            <a:off x="5741988" y="1133475"/>
            <a:ext cx="47466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b="1" baseline="-25000">
                <a:solidFill>
                  <a:schemeClr val="tx1"/>
                </a:solidFill>
                <a:latin typeface="Tahoma" pitchFamily="34" charset="0"/>
              </a:rPr>
              <a:t>6</a:t>
            </a:r>
          </a:p>
        </p:txBody>
      </p:sp>
      <p:sp>
        <p:nvSpPr>
          <p:cNvPr id="205868" name="Text Box 44"/>
          <p:cNvSpPr txBox="1">
            <a:spLocks noChangeArrowheads="1"/>
          </p:cNvSpPr>
          <p:nvPr/>
        </p:nvSpPr>
        <p:spPr bwMode="auto">
          <a:xfrm>
            <a:off x="309562" y="5867401"/>
            <a:ext cx="860583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dirty="0" smtClean="0">
                <a:solidFill>
                  <a:schemeClr val="tx1"/>
                </a:solidFill>
              </a:rPr>
              <a:t>Тогда </a:t>
            </a:r>
            <a:r>
              <a:rPr lang="ru-RU" sz="3600" dirty="0">
                <a:solidFill>
                  <a:schemeClr val="tx1"/>
                </a:solidFill>
              </a:rPr>
              <a:t>координаты точки </a:t>
            </a:r>
            <a:r>
              <a:rPr lang="en-US" sz="36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en-US" sz="3600" b="1" baseline="-25000" dirty="0">
                <a:solidFill>
                  <a:schemeClr val="tx1"/>
                </a:solidFill>
                <a:latin typeface="Tahoma" pitchFamily="34" charset="0"/>
              </a:rPr>
              <a:t>6</a:t>
            </a:r>
            <a:r>
              <a:rPr lang="en-US" sz="3600" dirty="0">
                <a:solidFill>
                  <a:schemeClr val="tx1"/>
                </a:solidFill>
              </a:rPr>
              <a:t>(−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a</a:t>
            </a:r>
            <a:r>
              <a:rPr lang="en-US" sz="3600" dirty="0">
                <a:solidFill>
                  <a:schemeClr val="tx1"/>
                </a:solidFill>
              </a:rPr>
              <a:t>; 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b</a:t>
            </a:r>
            <a:r>
              <a:rPr lang="en-US" sz="3600" dirty="0">
                <a:solidFill>
                  <a:schemeClr val="tx1"/>
                </a:solidFill>
              </a:rPr>
              <a:t>; </a:t>
            </a:r>
            <a:r>
              <a:rPr lang="en-US" sz="3600" b="1" i="1" dirty="0">
                <a:solidFill>
                  <a:schemeClr val="tx1"/>
                </a:solidFill>
                <a:latin typeface="Times New Roman" pitchFamily="18" charset="0"/>
              </a:rPr>
              <a:t>c</a:t>
            </a:r>
            <a:r>
              <a:rPr lang="en-US" sz="3600" dirty="0">
                <a:solidFill>
                  <a:schemeClr val="tx1"/>
                </a:solidFill>
              </a:rPr>
              <a:t>)</a:t>
            </a:r>
            <a:r>
              <a:rPr lang="ru-RU" sz="36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6667" name="Oval 45"/>
          <p:cNvSpPr>
            <a:spLocks noChangeArrowheads="1"/>
          </p:cNvSpPr>
          <p:nvPr/>
        </p:nvSpPr>
        <p:spPr bwMode="auto">
          <a:xfrm>
            <a:off x="4252913" y="22606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6668" name="Text Box 46"/>
          <p:cNvSpPr txBox="1">
            <a:spLocks noChangeArrowheads="1"/>
          </p:cNvSpPr>
          <p:nvPr/>
        </p:nvSpPr>
        <p:spPr bwMode="auto">
          <a:xfrm>
            <a:off x="206375" y="188913"/>
            <a:ext cx="3451225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dirty="0">
                <a:solidFill>
                  <a:schemeClr val="tx1"/>
                </a:solidFill>
              </a:rPr>
              <a:t>Зеркальная симметрия</a:t>
            </a:r>
          </a:p>
        </p:txBody>
      </p:sp>
      <p:sp>
        <p:nvSpPr>
          <p:cNvPr id="205873" name="Line 49"/>
          <p:cNvSpPr>
            <a:spLocks noChangeShapeType="1"/>
          </p:cNvSpPr>
          <p:nvPr/>
        </p:nvSpPr>
        <p:spPr bwMode="auto">
          <a:xfrm flipH="1" flipV="1">
            <a:off x="4806950" y="1971675"/>
            <a:ext cx="0" cy="2174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74" name="Line 50"/>
          <p:cNvSpPr>
            <a:spLocks noChangeShapeType="1"/>
          </p:cNvSpPr>
          <p:nvPr/>
        </p:nvSpPr>
        <p:spPr bwMode="auto">
          <a:xfrm flipV="1">
            <a:off x="4811713" y="2074863"/>
            <a:ext cx="179387" cy="1190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76" name="Line 52"/>
          <p:cNvSpPr>
            <a:spLocks noChangeShapeType="1"/>
          </p:cNvSpPr>
          <p:nvPr/>
        </p:nvSpPr>
        <p:spPr bwMode="auto">
          <a:xfrm>
            <a:off x="4576763" y="1908175"/>
            <a:ext cx="228600" cy="61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77" name="Text Box 53"/>
          <p:cNvSpPr txBox="1">
            <a:spLocks noChangeArrowheads="1"/>
          </p:cNvSpPr>
          <p:nvPr/>
        </p:nvSpPr>
        <p:spPr bwMode="auto">
          <a:xfrm>
            <a:off x="6019800" y="304800"/>
            <a:ext cx="312420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Построим точку </a:t>
            </a:r>
            <a:r>
              <a:rPr lang="en-US" sz="3200" b="1" dirty="0">
                <a:solidFill>
                  <a:schemeClr val="tx1"/>
                </a:solidFill>
                <a:latin typeface="Tahoma" pitchFamily="34" charset="0"/>
              </a:rPr>
              <a:t>A</a:t>
            </a:r>
            <a:r>
              <a:rPr lang="ru-RU" sz="3200" b="1" baseline="-25000" dirty="0">
                <a:solidFill>
                  <a:schemeClr val="tx1"/>
                </a:solidFill>
                <a:latin typeface="Tahoma" pitchFamily="34" charset="0"/>
              </a:rPr>
              <a:t>6</a:t>
            </a:r>
            <a:r>
              <a:rPr lang="ru-RU" sz="3200" dirty="0">
                <a:solidFill>
                  <a:schemeClr val="tx1"/>
                </a:solidFill>
              </a:rPr>
              <a:t>, симметричную данной точке относительно плоскости </a:t>
            </a:r>
            <a:r>
              <a:rPr lang="en-US" sz="3200" b="1" i="1" dirty="0" err="1">
                <a:solidFill>
                  <a:schemeClr val="tx1"/>
                </a:solidFill>
                <a:latin typeface="Tahoma" pitchFamily="34" charset="0"/>
              </a:rPr>
              <a:t>Oyz</a:t>
            </a:r>
            <a:r>
              <a:rPr lang="ru-RU" sz="3200" dirty="0">
                <a:solidFill>
                  <a:schemeClr val="tx1"/>
                </a:solidFill>
              </a:rPr>
              <a:t>.</a:t>
            </a:r>
          </a:p>
        </p:txBody>
      </p:sp>
      <p:sp>
        <p:nvSpPr>
          <p:cNvPr id="205878" name="Line 54"/>
          <p:cNvSpPr>
            <a:spLocks noChangeShapeType="1"/>
          </p:cNvSpPr>
          <p:nvPr/>
        </p:nvSpPr>
        <p:spPr bwMode="auto">
          <a:xfrm flipV="1">
            <a:off x="4994275" y="1409700"/>
            <a:ext cx="695325" cy="446088"/>
          </a:xfrm>
          <a:prstGeom prst="line">
            <a:avLst/>
          </a:prstGeom>
          <a:noFill/>
          <a:ln w="19050">
            <a:solidFill>
              <a:schemeClr val="tx1"/>
            </a:solidFill>
            <a:prstDash val="lgDash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72" name="Oval 48"/>
          <p:cNvSpPr>
            <a:spLocks noChangeArrowheads="1"/>
          </p:cNvSpPr>
          <p:nvPr/>
        </p:nvSpPr>
        <p:spPr bwMode="auto">
          <a:xfrm>
            <a:off x="5626100" y="1398588"/>
            <a:ext cx="90488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5880" name="Line 56"/>
          <p:cNvSpPr>
            <a:spLocks noChangeShapeType="1"/>
          </p:cNvSpPr>
          <p:nvPr/>
        </p:nvSpPr>
        <p:spPr bwMode="auto">
          <a:xfrm flipV="1">
            <a:off x="4572000" y="1803400"/>
            <a:ext cx="198438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881" name="Text Box 57"/>
          <p:cNvSpPr txBox="1">
            <a:spLocks noChangeArrowheads="1"/>
          </p:cNvSpPr>
          <p:nvPr/>
        </p:nvSpPr>
        <p:spPr bwMode="auto">
          <a:xfrm>
            <a:off x="4022725" y="2600325"/>
            <a:ext cx="539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i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2400" b="1" i="1">
                <a:solidFill>
                  <a:schemeClr val="tx1"/>
                </a:solidFill>
                <a:latin typeface="Times New Roman" pitchFamily="18" charset="0"/>
              </a:rPr>
              <a:t>a</a:t>
            </a:r>
            <a:endParaRPr lang="ru-RU" sz="2400" b="1" i="1">
              <a:solidFill>
                <a:schemeClr val="tx1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5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20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05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5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5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2058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2000"/>
                                        <p:tgtEl>
                                          <p:spTgt spid="205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205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5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205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6000"/>
                            </p:stCondLst>
                            <p:childTnLst>
                              <p:par>
                                <p:cTn id="4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205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0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058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20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058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20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20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205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55" grpId="0" animBg="1"/>
      <p:bldP spid="205856" grpId="0" animBg="1"/>
      <p:bldP spid="205857" grpId="0" animBg="1"/>
      <p:bldP spid="205858" grpId="0" animBg="1"/>
      <p:bldP spid="205859" grpId="0" animBg="1"/>
      <p:bldP spid="205860" grpId="0" animBg="1"/>
      <p:bldP spid="205862" grpId="0" animBg="1"/>
      <p:bldP spid="205864" grpId="0" animBg="1"/>
      <p:bldP spid="205865" grpId="0" animBg="1"/>
      <p:bldP spid="205866" grpId="0"/>
      <p:bldP spid="205868" grpId="0"/>
      <p:bldP spid="205873" grpId="0" animBg="1"/>
      <p:bldP spid="205874" grpId="0" animBg="1"/>
      <p:bldP spid="205876" grpId="0" animBg="1"/>
      <p:bldP spid="205877" grpId="0"/>
      <p:bldP spid="205878" grpId="0" animBg="1"/>
      <p:bldP spid="205872" grpId="0" animBg="1"/>
      <p:bldP spid="205880" grpId="0" animBg="1"/>
      <p:bldP spid="20588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Решите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/>
              <a:t>№№ 17, 19, 21 (</a:t>
            </a:r>
            <a:r>
              <a:rPr lang="ru-RU" sz="3600" b="1" dirty="0" smtClean="0"/>
              <a:t>стр. </a:t>
            </a:r>
            <a:r>
              <a:rPr lang="ru-RU" sz="3600" b="1" dirty="0" smtClean="0"/>
              <a:t>55)</a:t>
            </a:r>
            <a:endParaRPr lang="ru-RU" sz="3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AA1A4-E828-4557-8769-74A73790038D}" type="slidenum">
              <a:rPr lang="ru-RU" smtClean="0"/>
              <a:pPr>
                <a:defRPr/>
              </a:pPr>
              <a:t>25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z="3600" b="1" dirty="0" smtClean="0"/>
          </a:p>
          <a:p>
            <a:r>
              <a:rPr lang="ru-RU" sz="3600" b="1" dirty="0" smtClean="0"/>
              <a:t>Контрольные вопросы 1 – 5 (стр. 53)</a:t>
            </a:r>
          </a:p>
          <a:p>
            <a:r>
              <a:rPr lang="ru-RU" sz="3600" b="1" dirty="0" smtClean="0"/>
              <a:t>№№ 16, 18, 20 (</a:t>
            </a:r>
            <a:r>
              <a:rPr lang="ru-RU" sz="3600" b="1" dirty="0" err="1" smtClean="0"/>
              <a:t>стр</a:t>
            </a:r>
            <a:r>
              <a:rPr lang="ru-RU" sz="3600" b="1" dirty="0" smtClean="0"/>
              <a:t> 55)</a:t>
            </a:r>
            <a:endParaRPr lang="ru-RU" sz="3600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BCAA1A4-E828-4557-8769-74A73790038D}" type="slidenum">
              <a:rPr lang="ru-RU" smtClean="0"/>
              <a:pPr>
                <a:defRPr/>
              </a:pPr>
              <a:t>26</a:t>
            </a:fld>
            <a:endParaRPr lang="ru-RU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ru-RU" dirty="0" smtClean="0"/>
              <a:t>Погорелов А.В. Геометрия. Учебник для 10 – 11 </a:t>
            </a:r>
            <a:r>
              <a:rPr lang="ru-RU" dirty="0" err="1" smtClean="0"/>
              <a:t>кл</a:t>
            </a:r>
            <a:r>
              <a:rPr lang="ru-RU" dirty="0" smtClean="0"/>
              <a:t>. </a:t>
            </a:r>
            <a:r>
              <a:rPr lang="ru-RU" dirty="0" err="1" smtClean="0"/>
              <a:t>общеобразоват</a:t>
            </a:r>
            <a:r>
              <a:rPr lang="ru-RU" dirty="0" smtClean="0"/>
              <a:t>. Учреждений / А.В. Погорелов. – М. Просвещение, 2008. – 128 с.</a:t>
            </a:r>
            <a:endParaRPr lang="ru-RU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ru-RU" dirty="0" smtClean="0"/>
              <a:t>1. Какие из точек лежат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382000" cy="2362200"/>
          </a:xfrm>
        </p:spPr>
        <p:txBody>
          <a:bodyPr/>
          <a:lstStyle/>
          <a:p>
            <a:pPr marL="514350" indent="-514350"/>
            <a:r>
              <a:rPr lang="en-US" dirty="0" smtClean="0"/>
              <a:t>A (0; -9; 0), B (0; 2; -4), C (1; 0; -7), D (3; 6; 0)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sz="half" idx="2"/>
          </p:nvPr>
        </p:nvGraphicFramePr>
        <p:xfrm>
          <a:off x="381000" y="2971800"/>
          <a:ext cx="8534400" cy="327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4416"/>
                <a:gridCol w="3234089"/>
                <a:gridCol w="2245895"/>
              </a:tblGrid>
              <a:tr h="2074631"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В</a:t>
                      </a:r>
                      <a:r>
                        <a:rPr lang="ru-RU" sz="2800" i="1" baseline="0" dirty="0" smtClean="0">
                          <a:solidFill>
                            <a:schemeClr val="accent6"/>
                          </a:solidFill>
                        </a:rPr>
                        <a:t> плоскости </a:t>
                      </a:r>
                      <a:r>
                        <a:rPr lang="en-US" sz="2800" i="1" dirty="0" err="1" smtClean="0">
                          <a:solidFill>
                            <a:schemeClr val="accent6"/>
                          </a:solidFill>
                        </a:rPr>
                        <a:t>xy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В плоскости </a:t>
                      </a:r>
                      <a:r>
                        <a:rPr lang="en-US" sz="2800" i="1" dirty="0" err="1" smtClean="0">
                          <a:solidFill>
                            <a:schemeClr val="accent6"/>
                          </a:solidFill>
                        </a:rPr>
                        <a:t>yz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i="1" dirty="0" smtClean="0">
                          <a:solidFill>
                            <a:schemeClr val="accent6"/>
                          </a:solidFill>
                        </a:rPr>
                        <a:t>На оси </a:t>
                      </a:r>
                      <a:r>
                        <a:rPr lang="en-US" sz="2800" i="1" dirty="0" smtClean="0">
                          <a:solidFill>
                            <a:schemeClr val="accent6"/>
                          </a:solidFill>
                        </a:rPr>
                        <a:t>y</a:t>
                      </a:r>
                      <a:endParaRPr lang="ru-RU" sz="2800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  <a:tr h="1201969"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i="1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5181600"/>
            <a:ext cx="2133600" cy="65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5181600"/>
            <a:ext cx="20574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0" y="5181600"/>
            <a:ext cx="2478232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Найдите расстояние между точками: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A (2; -5; 3)</a:t>
            </a:r>
          </a:p>
          <a:p>
            <a:r>
              <a:rPr lang="en-US" sz="4800" dirty="0" smtClean="0"/>
              <a:t>B (-1; -4; 6)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3505200"/>
            <a:ext cx="8401050" cy="666750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00200" y="4572000"/>
            <a:ext cx="6107906" cy="7620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921" name="Freeform 73"/>
          <p:cNvSpPr>
            <a:spLocks/>
          </p:cNvSpPr>
          <p:nvPr/>
        </p:nvSpPr>
        <p:spPr bwMode="auto">
          <a:xfrm>
            <a:off x="3086100" y="4140200"/>
            <a:ext cx="1892300" cy="406400"/>
          </a:xfrm>
          <a:custGeom>
            <a:avLst/>
            <a:gdLst>
              <a:gd name="T0" fmla="*/ 0 w 1192"/>
              <a:gd name="T1" fmla="*/ 119 h 256"/>
              <a:gd name="T2" fmla="*/ 180 w 1192"/>
              <a:gd name="T3" fmla="*/ 0 h 256"/>
              <a:gd name="T4" fmla="*/ 1192 w 1192"/>
              <a:gd name="T5" fmla="*/ 256 h 256"/>
              <a:gd name="T6" fmla="*/ 0 w 1192"/>
              <a:gd name="T7" fmla="*/ 119 h 256"/>
              <a:gd name="T8" fmla="*/ 0 60000 65536"/>
              <a:gd name="T9" fmla="*/ 0 60000 65536"/>
              <a:gd name="T10" fmla="*/ 0 60000 65536"/>
              <a:gd name="T11" fmla="*/ 0 60000 65536"/>
              <a:gd name="T12" fmla="*/ 0 w 1192"/>
              <a:gd name="T13" fmla="*/ 0 h 256"/>
              <a:gd name="T14" fmla="*/ 1192 w 1192"/>
              <a:gd name="T15" fmla="*/ 256 h 25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192" h="256">
                <a:moveTo>
                  <a:pt x="0" y="119"/>
                </a:moveTo>
                <a:lnTo>
                  <a:pt x="180" y="0"/>
                </a:lnTo>
                <a:lnTo>
                  <a:pt x="1192" y="256"/>
                </a:lnTo>
                <a:lnTo>
                  <a:pt x="0" y="119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29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0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1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32" name="Line 6"/>
          <p:cNvSpPr>
            <a:spLocks noChangeShapeType="1"/>
          </p:cNvSpPr>
          <p:nvPr/>
        </p:nvSpPr>
        <p:spPr bwMode="auto">
          <a:xfrm>
            <a:off x="3851275" y="3327400"/>
            <a:ext cx="0" cy="14859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3" name="Line 7"/>
          <p:cNvSpPr>
            <a:spLocks noChangeShapeType="1"/>
          </p:cNvSpPr>
          <p:nvPr/>
        </p:nvSpPr>
        <p:spPr bwMode="auto">
          <a:xfrm flipH="1">
            <a:off x="3851275" y="2214563"/>
            <a:ext cx="1890713" cy="12144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4" name="Text Box 8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5" name="Line 9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6" name="Text Box 10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37" name="Line 11"/>
          <p:cNvSpPr>
            <a:spLocks noChangeShapeType="1"/>
          </p:cNvSpPr>
          <p:nvPr/>
        </p:nvSpPr>
        <p:spPr bwMode="auto">
          <a:xfrm flipV="1">
            <a:off x="3627438" y="3303588"/>
            <a:ext cx="0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8" name="Line 12"/>
          <p:cNvSpPr>
            <a:spLocks noChangeShapeType="1"/>
          </p:cNvSpPr>
          <p:nvPr/>
        </p:nvSpPr>
        <p:spPr bwMode="auto">
          <a:xfrm flipV="1">
            <a:off x="3627438" y="3143250"/>
            <a:ext cx="225425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39" name="Line 13"/>
          <p:cNvSpPr>
            <a:spLocks noChangeShapeType="1"/>
          </p:cNvSpPr>
          <p:nvPr/>
        </p:nvSpPr>
        <p:spPr bwMode="auto">
          <a:xfrm flipH="1" flipV="1">
            <a:off x="4090988" y="3219450"/>
            <a:ext cx="4762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0" name="Line 14"/>
          <p:cNvSpPr>
            <a:spLocks noChangeShapeType="1"/>
          </p:cNvSpPr>
          <p:nvPr/>
        </p:nvSpPr>
        <p:spPr bwMode="auto">
          <a:xfrm>
            <a:off x="3852863" y="3152775"/>
            <a:ext cx="233362" cy="61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1" name="Line 15"/>
          <p:cNvSpPr>
            <a:spLocks noChangeShapeType="1"/>
          </p:cNvSpPr>
          <p:nvPr/>
        </p:nvSpPr>
        <p:spPr bwMode="auto">
          <a:xfrm>
            <a:off x="3627438" y="3568700"/>
            <a:ext cx="263525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2" name="Line 16"/>
          <p:cNvSpPr>
            <a:spLocks noChangeShapeType="1"/>
          </p:cNvSpPr>
          <p:nvPr/>
        </p:nvSpPr>
        <p:spPr bwMode="auto">
          <a:xfrm flipH="1">
            <a:off x="3900488" y="3492500"/>
            <a:ext cx="200025" cy="141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3" name="Text Box 17"/>
          <p:cNvSpPr txBox="1">
            <a:spLocks noChangeArrowheads="1"/>
          </p:cNvSpPr>
          <p:nvPr/>
        </p:nvSpPr>
        <p:spPr bwMode="auto">
          <a:xfrm>
            <a:off x="3594100" y="3544888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1044" name="Text Box 18"/>
          <p:cNvSpPr txBox="1">
            <a:spLocks noChangeArrowheads="1"/>
          </p:cNvSpPr>
          <p:nvPr/>
        </p:nvSpPr>
        <p:spPr bwMode="auto">
          <a:xfrm>
            <a:off x="4527550" y="324961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45" name="Text Box 19"/>
          <p:cNvSpPr txBox="1">
            <a:spLocks noChangeArrowheads="1"/>
          </p:cNvSpPr>
          <p:nvPr/>
        </p:nvSpPr>
        <p:spPr bwMode="auto">
          <a:xfrm>
            <a:off x="3544888" y="25288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6869" name="Line 21"/>
          <p:cNvSpPr>
            <a:spLocks noChangeShapeType="1"/>
          </p:cNvSpPr>
          <p:nvPr/>
        </p:nvSpPr>
        <p:spPr bwMode="auto">
          <a:xfrm>
            <a:off x="3086100" y="2798763"/>
            <a:ext cx="0" cy="148113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7" name="Text Box 22"/>
          <p:cNvSpPr txBox="1">
            <a:spLocks noChangeArrowheads="1"/>
          </p:cNvSpPr>
          <p:nvPr/>
        </p:nvSpPr>
        <p:spPr bwMode="auto">
          <a:xfrm>
            <a:off x="4841875" y="1673225"/>
            <a:ext cx="315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6876" name="Line 28"/>
          <p:cNvSpPr>
            <a:spLocks noChangeShapeType="1"/>
          </p:cNvSpPr>
          <p:nvPr/>
        </p:nvSpPr>
        <p:spPr bwMode="auto">
          <a:xfrm>
            <a:off x="4983163" y="2098675"/>
            <a:ext cx="0" cy="24526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49" name="Line 36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0" name="Line 37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1" name="Line 38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2" name="Text Box 45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1053" name="Text Box 46"/>
          <p:cNvSpPr txBox="1">
            <a:spLocks noChangeArrowheads="1"/>
          </p:cNvSpPr>
          <p:nvPr/>
        </p:nvSpPr>
        <p:spPr bwMode="auto">
          <a:xfrm>
            <a:off x="3041650" y="34290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6897" name="Line 49"/>
          <p:cNvSpPr>
            <a:spLocks noChangeShapeType="1"/>
          </p:cNvSpPr>
          <p:nvPr/>
        </p:nvSpPr>
        <p:spPr bwMode="auto">
          <a:xfrm>
            <a:off x="3086100" y="2754313"/>
            <a:ext cx="1890713" cy="225425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898" name="Line 50"/>
          <p:cNvSpPr>
            <a:spLocks noChangeShapeType="1"/>
          </p:cNvSpPr>
          <p:nvPr/>
        </p:nvSpPr>
        <p:spPr bwMode="auto">
          <a:xfrm>
            <a:off x="3132138" y="4329113"/>
            <a:ext cx="1890712" cy="22542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57" name="Text Box 51"/>
          <p:cNvSpPr txBox="1">
            <a:spLocks noChangeArrowheads="1"/>
          </p:cNvSpPr>
          <p:nvPr/>
        </p:nvSpPr>
        <p:spPr bwMode="auto">
          <a:xfrm>
            <a:off x="2771775" y="2349500"/>
            <a:ext cx="315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B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6891" name="Oval 43"/>
          <p:cNvSpPr>
            <a:spLocks noChangeArrowheads="1"/>
          </p:cNvSpPr>
          <p:nvPr/>
        </p:nvSpPr>
        <p:spPr bwMode="auto">
          <a:xfrm>
            <a:off x="4932363" y="29337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00" name="Line 52"/>
          <p:cNvSpPr>
            <a:spLocks noChangeShapeType="1"/>
          </p:cNvSpPr>
          <p:nvPr/>
        </p:nvSpPr>
        <p:spPr bwMode="auto">
          <a:xfrm flipV="1">
            <a:off x="4773613" y="27368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1" name="Line 53"/>
          <p:cNvSpPr>
            <a:spLocks noChangeShapeType="1"/>
          </p:cNvSpPr>
          <p:nvPr/>
        </p:nvSpPr>
        <p:spPr bwMode="auto">
          <a:xfrm>
            <a:off x="4778375" y="2736850"/>
            <a:ext cx="198438" cy="22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2" name="Line 54"/>
          <p:cNvSpPr>
            <a:spLocks noChangeShapeType="1"/>
          </p:cNvSpPr>
          <p:nvPr/>
        </p:nvSpPr>
        <p:spPr bwMode="auto">
          <a:xfrm>
            <a:off x="2967038" y="4043363"/>
            <a:ext cx="2043112" cy="504825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3" name="Line 55"/>
          <p:cNvSpPr>
            <a:spLocks noChangeShapeType="1"/>
          </p:cNvSpPr>
          <p:nvPr/>
        </p:nvSpPr>
        <p:spPr bwMode="auto">
          <a:xfrm>
            <a:off x="2687638" y="4208463"/>
            <a:ext cx="404812" cy="111125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4" name="Line 56"/>
          <p:cNvSpPr>
            <a:spLocks noChangeShapeType="1"/>
          </p:cNvSpPr>
          <p:nvPr/>
        </p:nvSpPr>
        <p:spPr bwMode="auto">
          <a:xfrm flipH="1">
            <a:off x="3116263" y="3536950"/>
            <a:ext cx="1204912" cy="769938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5" name="Line 57"/>
          <p:cNvSpPr>
            <a:spLocks noChangeShapeType="1"/>
          </p:cNvSpPr>
          <p:nvPr/>
        </p:nvSpPr>
        <p:spPr bwMode="auto">
          <a:xfrm flipH="1">
            <a:off x="4970463" y="3956050"/>
            <a:ext cx="950912" cy="604838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06" name="Rectangle 58"/>
          <p:cNvSpPr>
            <a:spLocks noChangeArrowheads="1"/>
          </p:cNvSpPr>
          <p:nvPr/>
        </p:nvSpPr>
        <p:spPr bwMode="auto">
          <a:xfrm>
            <a:off x="2592388" y="365442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907" name="Rectangle 59"/>
          <p:cNvSpPr>
            <a:spLocks noChangeArrowheads="1"/>
          </p:cNvSpPr>
          <p:nvPr/>
        </p:nvSpPr>
        <p:spPr bwMode="auto">
          <a:xfrm>
            <a:off x="2276475" y="38338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888" name="Oval 40"/>
          <p:cNvSpPr>
            <a:spLocks noChangeArrowheads="1"/>
          </p:cNvSpPr>
          <p:nvPr/>
        </p:nvSpPr>
        <p:spPr bwMode="auto">
          <a:xfrm>
            <a:off x="3048000" y="4271963"/>
            <a:ext cx="90488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887" name="Oval 39"/>
          <p:cNvSpPr>
            <a:spLocks noChangeArrowheads="1"/>
          </p:cNvSpPr>
          <p:nvPr/>
        </p:nvSpPr>
        <p:spPr bwMode="auto">
          <a:xfrm>
            <a:off x="4932363" y="45085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08" name="Rectangle 60"/>
          <p:cNvSpPr>
            <a:spLocks noChangeArrowheads="1"/>
          </p:cNvSpPr>
          <p:nvPr/>
        </p:nvSpPr>
        <p:spPr bwMode="auto">
          <a:xfrm>
            <a:off x="5876925" y="3519488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909" name="Rectangle 61"/>
          <p:cNvSpPr>
            <a:spLocks noChangeArrowheads="1"/>
          </p:cNvSpPr>
          <p:nvPr/>
        </p:nvSpPr>
        <p:spPr bwMode="auto">
          <a:xfrm>
            <a:off x="4211638" y="311467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910" name="Line 62"/>
          <p:cNvSpPr>
            <a:spLocks noChangeShapeType="1"/>
          </p:cNvSpPr>
          <p:nvPr/>
        </p:nvSpPr>
        <p:spPr bwMode="auto">
          <a:xfrm flipH="1" flipV="1">
            <a:off x="3851275" y="3429000"/>
            <a:ext cx="1081088" cy="1079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1" name="Line 63"/>
          <p:cNvSpPr>
            <a:spLocks noChangeShapeType="1"/>
          </p:cNvSpPr>
          <p:nvPr/>
        </p:nvSpPr>
        <p:spPr bwMode="auto">
          <a:xfrm flipH="1" flipV="1">
            <a:off x="3851275" y="954088"/>
            <a:ext cx="1081088" cy="1079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2" name="Line 64"/>
          <p:cNvSpPr>
            <a:spLocks noChangeShapeType="1"/>
          </p:cNvSpPr>
          <p:nvPr/>
        </p:nvSpPr>
        <p:spPr bwMode="auto">
          <a:xfrm flipV="1">
            <a:off x="3132138" y="3429000"/>
            <a:ext cx="719137" cy="8556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3" name="Line 65"/>
          <p:cNvSpPr>
            <a:spLocks noChangeShapeType="1"/>
          </p:cNvSpPr>
          <p:nvPr/>
        </p:nvSpPr>
        <p:spPr bwMode="auto">
          <a:xfrm flipV="1">
            <a:off x="3132138" y="1854200"/>
            <a:ext cx="719137" cy="8556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4" name="Rectangle 66"/>
          <p:cNvSpPr>
            <a:spLocks noChangeArrowheads="1"/>
          </p:cNvSpPr>
          <p:nvPr/>
        </p:nvSpPr>
        <p:spPr bwMode="auto">
          <a:xfrm>
            <a:off x="3446463" y="773113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z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915" name="Rectangle 67"/>
          <p:cNvSpPr>
            <a:spLocks noChangeArrowheads="1"/>
          </p:cNvSpPr>
          <p:nvPr/>
        </p:nvSpPr>
        <p:spPr bwMode="auto">
          <a:xfrm>
            <a:off x="3402013" y="1538288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z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6916" name="Line 68"/>
          <p:cNvSpPr>
            <a:spLocks noChangeShapeType="1"/>
          </p:cNvSpPr>
          <p:nvPr/>
        </p:nvSpPr>
        <p:spPr bwMode="auto">
          <a:xfrm flipH="1" flipV="1">
            <a:off x="3851275" y="1854200"/>
            <a:ext cx="1081088" cy="1079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7" name="Line 69"/>
          <p:cNvSpPr>
            <a:spLocks noChangeShapeType="1"/>
          </p:cNvSpPr>
          <p:nvPr/>
        </p:nvSpPr>
        <p:spPr bwMode="auto">
          <a:xfrm flipH="1">
            <a:off x="2693988" y="4033838"/>
            <a:ext cx="250825" cy="168275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6918" name="Line 70"/>
          <p:cNvSpPr>
            <a:spLocks noChangeShapeType="1"/>
          </p:cNvSpPr>
          <p:nvPr/>
        </p:nvSpPr>
        <p:spPr bwMode="auto">
          <a:xfrm>
            <a:off x="3276600" y="4210050"/>
            <a:ext cx="165100" cy="444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19" name="Line 71"/>
          <p:cNvSpPr>
            <a:spLocks noChangeShapeType="1"/>
          </p:cNvSpPr>
          <p:nvPr/>
        </p:nvSpPr>
        <p:spPr bwMode="auto">
          <a:xfrm flipV="1">
            <a:off x="3435350" y="4191000"/>
            <a:ext cx="10795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920" name="Line 72"/>
          <p:cNvSpPr>
            <a:spLocks noChangeShapeType="1"/>
          </p:cNvSpPr>
          <p:nvPr/>
        </p:nvSpPr>
        <p:spPr bwMode="auto">
          <a:xfrm>
            <a:off x="4298950" y="3536950"/>
            <a:ext cx="1606550" cy="4064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6922" name="Line 74"/>
          <p:cNvSpPr>
            <a:spLocks noChangeShapeType="1"/>
          </p:cNvSpPr>
          <p:nvPr/>
        </p:nvSpPr>
        <p:spPr bwMode="auto">
          <a:xfrm>
            <a:off x="3854450" y="958850"/>
            <a:ext cx="0" cy="90170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 type="oval" w="sm" len="sm"/>
            <a:tailEnd type="oval" w="sm" len="sm"/>
          </a:ln>
        </p:spPr>
        <p:txBody>
          <a:bodyPr/>
          <a:lstStyle/>
          <a:p>
            <a:endParaRPr lang="ru-RU"/>
          </a:p>
        </p:txBody>
      </p:sp>
      <p:sp>
        <p:nvSpPr>
          <p:cNvPr id="206923" name="Text Box 75"/>
          <p:cNvSpPr txBox="1">
            <a:spLocks noChangeArrowheads="1"/>
          </p:cNvSpPr>
          <p:nvPr/>
        </p:nvSpPr>
        <p:spPr bwMode="auto">
          <a:xfrm>
            <a:off x="1511300" y="3429000"/>
            <a:ext cx="8556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|x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  <a:cs typeface="Arial" charset="0"/>
              </a:rPr>
              <a:t>–x</a:t>
            </a:r>
            <a:r>
              <a:rPr lang="en-US" baseline="-25000">
                <a:solidFill>
                  <a:schemeClr val="tx1"/>
                </a:solidFill>
                <a:cs typeface="Arial" charset="0"/>
              </a:rPr>
              <a:t>2</a:t>
            </a:r>
            <a:r>
              <a:rPr lang="en-US">
                <a:solidFill>
                  <a:schemeClr val="tx1"/>
                </a:solidFill>
                <a:cs typeface="Arial" charset="0"/>
              </a:rPr>
              <a:t>|</a:t>
            </a:r>
          </a:p>
        </p:txBody>
      </p:sp>
      <p:sp>
        <p:nvSpPr>
          <p:cNvPr id="206924" name="Line 76"/>
          <p:cNvSpPr>
            <a:spLocks noChangeShapeType="1"/>
          </p:cNvSpPr>
          <p:nvPr/>
        </p:nvSpPr>
        <p:spPr bwMode="auto">
          <a:xfrm>
            <a:off x="2276475" y="3789363"/>
            <a:ext cx="495300" cy="269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6925" name="Text Box 77"/>
          <p:cNvSpPr txBox="1">
            <a:spLocks noChangeArrowheads="1"/>
          </p:cNvSpPr>
          <p:nvPr/>
        </p:nvSpPr>
        <p:spPr bwMode="auto">
          <a:xfrm rot="811164">
            <a:off x="4918075" y="3389313"/>
            <a:ext cx="8556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|y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  <a:cs typeface="Arial" charset="0"/>
              </a:rPr>
              <a:t>–y</a:t>
            </a:r>
            <a:r>
              <a:rPr lang="en-US" baseline="-25000">
                <a:solidFill>
                  <a:schemeClr val="tx1"/>
                </a:solidFill>
                <a:cs typeface="Arial" charset="0"/>
              </a:rPr>
              <a:t>2</a:t>
            </a:r>
            <a:r>
              <a:rPr lang="en-US">
                <a:solidFill>
                  <a:schemeClr val="tx1"/>
                </a:solidFill>
                <a:cs typeface="Arial" charset="0"/>
              </a:rPr>
              <a:t>|</a:t>
            </a:r>
          </a:p>
        </p:txBody>
      </p:sp>
      <p:sp>
        <p:nvSpPr>
          <p:cNvPr id="206926" name="Text Box 78"/>
          <p:cNvSpPr txBox="1">
            <a:spLocks noChangeArrowheads="1"/>
          </p:cNvSpPr>
          <p:nvPr/>
        </p:nvSpPr>
        <p:spPr bwMode="auto">
          <a:xfrm>
            <a:off x="2906713" y="1179513"/>
            <a:ext cx="8556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chemeClr val="tx1"/>
                </a:solidFill>
              </a:rPr>
              <a:t>|z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r>
              <a:rPr lang="en-US">
                <a:solidFill>
                  <a:schemeClr val="tx1"/>
                </a:solidFill>
                <a:cs typeface="Arial" charset="0"/>
              </a:rPr>
              <a:t>–z</a:t>
            </a:r>
            <a:r>
              <a:rPr lang="en-US" baseline="-25000">
                <a:solidFill>
                  <a:schemeClr val="tx1"/>
                </a:solidFill>
                <a:cs typeface="Arial" charset="0"/>
              </a:rPr>
              <a:t>2</a:t>
            </a:r>
            <a:r>
              <a:rPr lang="en-US">
                <a:solidFill>
                  <a:schemeClr val="tx1"/>
                </a:solidFill>
                <a:cs typeface="Arial" charset="0"/>
              </a:rPr>
              <a:t>|</a:t>
            </a:r>
          </a:p>
        </p:txBody>
      </p:sp>
      <p:sp>
        <p:nvSpPr>
          <p:cNvPr id="206880" name="Line 32"/>
          <p:cNvSpPr>
            <a:spLocks noChangeShapeType="1"/>
          </p:cNvSpPr>
          <p:nvPr/>
        </p:nvSpPr>
        <p:spPr bwMode="auto">
          <a:xfrm flipH="1">
            <a:off x="3086100" y="2100263"/>
            <a:ext cx="1865313" cy="65405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088" name="Oval 35"/>
          <p:cNvSpPr>
            <a:spLocks noChangeArrowheads="1"/>
          </p:cNvSpPr>
          <p:nvPr/>
        </p:nvSpPr>
        <p:spPr bwMode="auto">
          <a:xfrm>
            <a:off x="4938713" y="2028825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89" name="Oval 44"/>
          <p:cNvSpPr>
            <a:spLocks noChangeArrowheads="1"/>
          </p:cNvSpPr>
          <p:nvPr/>
        </p:nvSpPr>
        <p:spPr bwMode="auto">
          <a:xfrm>
            <a:off x="3041650" y="2708275"/>
            <a:ext cx="90488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6938" name="Text Box 90"/>
          <p:cNvSpPr txBox="1">
            <a:spLocks noChangeArrowheads="1"/>
          </p:cNvSpPr>
          <p:nvPr/>
        </p:nvSpPr>
        <p:spPr bwMode="auto">
          <a:xfrm>
            <a:off x="5067300" y="2798763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C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graphicFrame>
        <p:nvGraphicFramePr>
          <p:cNvPr id="206941" name="Object 93"/>
          <p:cNvGraphicFramePr>
            <a:graphicFrameLocks noChangeAspect="1"/>
          </p:cNvGraphicFramePr>
          <p:nvPr/>
        </p:nvGraphicFramePr>
        <p:xfrm>
          <a:off x="1295400" y="5181600"/>
          <a:ext cx="6946748" cy="1042988"/>
        </p:xfrm>
        <a:graphic>
          <a:graphicData uri="http://schemas.openxmlformats.org/presentationml/2006/ole">
            <p:oleObj spid="_x0000_s29699" name="Equation" r:id="rId3" imgW="2197080" imgH="330120" progId="">
              <p:embed/>
            </p:oleObj>
          </a:graphicData>
        </a:graphic>
      </p:graphicFrame>
      <p:sp>
        <p:nvSpPr>
          <p:cNvPr id="67" name="Заголовок 6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sz="3200" b="1" dirty="0" smtClean="0">
                <a:solidFill>
                  <a:schemeClr val="tx1"/>
                </a:solidFill>
              </a:rPr>
              <a:t>Расстояние между точками </a:t>
            </a:r>
            <a:r>
              <a:rPr lang="en-US" sz="3200" b="1" dirty="0" smtClean="0">
                <a:solidFill>
                  <a:schemeClr val="tx1"/>
                </a:solidFill>
              </a:rPr>
              <a:t>A(x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; y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; z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) </a:t>
            </a:r>
            <a:r>
              <a:rPr lang="ru-RU" sz="3200" b="1" dirty="0" smtClean="0">
                <a:solidFill>
                  <a:schemeClr val="tx1"/>
                </a:solidFill>
              </a:rPr>
              <a:t>и </a:t>
            </a:r>
            <a:r>
              <a:rPr lang="en-US" sz="3200" b="1" dirty="0" smtClean="0">
                <a:solidFill>
                  <a:schemeClr val="tx1"/>
                </a:solidFill>
              </a:rPr>
              <a:t>B(x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; y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; z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)</a:t>
            </a:r>
            <a:r>
              <a:rPr lang="ru-RU" sz="3200" b="1" dirty="0" smtClean="0">
                <a:solidFill>
                  <a:schemeClr val="tx1"/>
                </a:solidFill>
              </a:rPr>
              <a:t/>
            </a:r>
            <a:br>
              <a:rPr lang="ru-RU" sz="3200" b="1" dirty="0" smtClean="0">
                <a:solidFill>
                  <a:schemeClr val="tx1"/>
                </a:solidFill>
              </a:rPr>
            </a:br>
            <a:endParaRPr lang="ru-RU" sz="32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</a:t>
            </a:r>
            <a:r>
              <a:rPr lang="ru-RU" dirty="0" smtClean="0"/>
              <a:t>. Найдите расстояние между точками: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C (5; 0; -3)</a:t>
            </a:r>
          </a:p>
          <a:p>
            <a:r>
              <a:rPr lang="en-US" sz="4800" dirty="0" smtClean="0"/>
              <a:t>D (0; -1; 1)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429000"/>
            <a:ext cx="7305675" cy="1200150"/>
          </a:xfrm>
          <a:prstGeom prst="rect">
            <a:avLst/>
          </a:prstGeom>
          <a:noFill/>
        </p:spPr>
      </p:pic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915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915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800600"/>
            <a:ext cx="5820103" cy="762000"/>
          </a:xfrm>
          <a:prstGeom prst="rect">
            <a:avLst/>
          </a:prstGeom>
          <a:noFill/>
        </p:spPr>
      </p:pic>
      <p:sp>
        <p:nvSpPr>
          <p:cNvPr id="49155" name="Rectangle 3"/>
          <p:cNvSpPr>
            <a:spLocks noChangeArrowheads="1"/>
          </p:cNvSpPr>
          <p:nvPr/>
        </p:nvSpPr>
        <p:spPr bwMode="auto">
          <a:xfrm>
            <a:off x="0" y="10096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9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</a:t>
            </a:r>
            <a:r>
              <a:rPr lang="ru-RU" dirty="0" smtClean="0"/>
              <a:t>. Найдите координаты середины отрезка: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1904999"/>
          </a:xfrm>
        </p:spPr>
        <p:txBody>
          <a:bodyPr/>
          <a:lstStyle/>
          <a:p>
            <a:r>
              <a:rPr lang="en-US" sz="4800" dirty="0" smtClean="0"/>
              <a:t>M (6; 0; -3)</a:t>
            </a:r>
          </a:p>
          <a:p>
            <a:r>
              <a:rPr lang="en-US" sz="4800" dirty="0" smtClean="0"/>
              <a:t>N (0; -2; 1)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1676400"/>
            <a:ext cx="3886200" cy="1213033"/>
          </a:xfrm>
          <a:prstGeom prst="rect">
            <a:avLst/>
          </a:prstGeom>
          <a:noFill/>
        </p:spPr>
      </p:pic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3048000"/>
            <a:ext cx="4114800" cy="1160309"/>
          </a:xfrm>
          <a:prstGeom prst="rect">
            <a:avLst/>
          </a:prstGeom>
          <a:noFill/>
        </p:spPr>
      </p:pic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812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4343400"/>
            <a:ext cx="4361793" cy="1219200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ChangeArrowheads="1"/>
          </p:cNvSpPr>
          <p:nvPr/>
        </p:nvSpPr>
        <p:spPr bwMode="auto">
          <a:xfrm>
            <a:off x="0" y="1562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1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8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946" name="Line 74"/>
          <p:cNvSpPr>
            <a:spLocks noChangeShapeType="1"/>
          </p:cNvSpPr>
          <p:nvPr/>
        </p:nvSpPr>
        <p:spPr bwMode="auto">
          <a:xfrm>
            <a:off x="2816225" y="4129088"/>
            <a:ext cx="1211263" cy="300037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2" name="Line 3"/>
          <p:cNvSpPr>
            <a:spLocks noChangeShapeType="1"/>
          </p:cNvSpPr>
          <p:nvPr/>
        </p:nvSpPr>
        <p:spPr bwMode="auto">
          <a:xfrm flipH="1">
            <a:off x="1692275" y="3429000"/>
            <a:ext cx="2159000" cy="14398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3" name="Line 4"/>
          <p:cNvSpPr>
            <a:spLocks noChangeShapeType="1"/>
          </p:cNvSpPr>
          <p:nvPr/>
        </p:nvSpPr>
        <p:spPr bwMode="auto">
          <a:xfrm>
            <a:off x="3851275" y="3429000"/>
            <a:ext cx="2881313" cy="7207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4" name="Line 5"/>
          <p:cNvSpPr>
            <a:spLocks noChangeShapeType="1"/>
          </p:cNvSpPr>
          <p:nvPr/>
        </p:nvSpPr>
        <p:spPr bwMode="auto">
          <a:xfrm flipV="1">
            <a:off x="3851275" y="638175"/>
            <a:ext cx="0" cy="27908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55" name="Line 6"/>
          <p:cNvSpPr>
            <a:spLocks noChangeShapeType="1"/>
          </p:cNvSpPr>
          <p:nvPr/>
        </p:nvSpPr>
        <p:spPr bwMode="auto">
          <a:xfrm>
            <a:off x="3851275" y="3327400"/>
            <a:ext cx="0" cy="1485900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6" name="Line 7"/>
          <p:cNvSpPr>
            <a:spLocks noChangeShapeType="1"/>
          </p:cNvSpPr>
          <p:nvPr/>
        </p:nvSpPr>
        <p:spPr bwMode="auto">
          <a:xfrm flipH="1">
            <a:off x="3851275" y="2214563"/>
            <a:ext cx="1890713" cy="1214437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7" name="Text Box 8"/>
          <p:cNvSpPr txBox="1">
            <a:spLocks noChangeArrowheads="1"/>
          </p:cNvSpPr>
          <p:nvPr/>
        </p:nvSpPr>
        <p:spPr bwMode="auto">
          <a:xfrm>
            <a:off x="1422400" y="45085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x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58" name="Line 9"/>
          <p:cNvSpPr>
            <a:spLocks noChangeShapeType="1"/>
          </p:cNvSpPr>
          <p:nvPr/>
        </p:nvSpPr>
        <p:spPr bwMode="auto">
          <a:xfrm>
            <a:off x="1695450" y="2886075"/>
            <a:ext cx="2157413" cy="542925"/>
          </a:xfrm>
          <a:prstGeom prst="line">
            <a:avLst/>
          </a:prstGeom>
          <a:noFill/>
          <a:ln w="12700">
            <a:solidFill>
              <a:schemeClr val="tx1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59" name="Text Box 10"/>
          <p:cNvSpPr txBox="1">
            <a:spLocks noChangeArrowheads="1"/>
          </p:cNvSpPr>
          <p:nvPr/>
        </p:nvSpPr>
        <p:spPr bwMode="auto">
          <a:xfrm>
            <a:off x="6642100" y="3743325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y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60" name="Line 11"/>
          <p:cNvSpPr>
            <a:spLocks noChangeShapeType="1"/>
          </p:cNvSpPr>
          <p:nvPr/>
        </p:nvSpPr>
        <p:spPr bwMode="auto">
          <a:xfrm flipV="1">
            <a:off x="3627438" y="3303588"/>
            <a:ext cx="0" cy="260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1" name="Line 12"/>
          <p:cNvSpPr>
            <a:spLocks noChangeShapeType="1"/>
          </p:cNvSpPr>
          <p:nvPr/>
        </p:nvSpPr>
        <p:spPr bwMode="auto">
          <a:xfrm flipV="1">
            <a:off x="3627438" y="3143250"/>
            <a:ext cx="225425" cy="155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2" name="Line 13"/>
          <p:cNvSpPr>
            <a:spLocks noChangeShapeType="1"/>
          </p:cNvSpPr>
          <p:nvPr/>
        </p:nvSpPr>
        <p:spPr bwMode="auto">
          <a:xfrm flipH="1" flipV="1">
            <a:off x="4090988" y="3219450"/>
            <a:ext cx="4762" cy="2524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3" name="Line 14"/>
          <p:cNvSpPr>
            <a:spLocks noChangeShapeType="1"/>
          </p:cNvSpPr>
          <p:nvPr/>
        </p:nvSpPr>
        <p:spPr bwMode="auto">
          <a:xfrm>
            <a:off x="3852863" y="3152775"/>
            <a:ext cx="233362" cy="619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4" name="Line 15"/>
          <p:cNvSpPr>
            <a:spLocks noChangeShapeType="1"/>
          </p:cNvSpPr>
          <p:nvPr/>
        </p:nvSpPr>
        <p:spPr bwMode="auto">
          <a:xfrm>
            <a:off x="3627438" y="3568700"/>
            <a:ext cx="263525" cy="698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5" name="Line 16"/>
          <p:cNvSpPr>
            <a:spLocks noChangeShapeType="1"/>
          </p:cNvSpPr>
          <p:nvPr/>
        </p:nvSpPr>
        <p:spPr bwMode="auto">
          <a:xfrm flipH="1">
            <a:off x="3900488" y="3492500"/>
            <a:ext cx="200025" cy="141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66" name="Text Box 17"/>
          <p:cNvSpPr txBox="1">
            <a:spLocks noChangeArrowheads="1"/>
          </p:cNvSpPr>
          <p:nvPr/>
        </p:nvSpPr>
        <p:spPr bwMode="auto">
          <a:xfrm>
            <a:off x="3594100" y="3544888"/>
            <a:ext cx="3159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0</a:t>
            </a:r>
          </a:p>
        </p:txBody>
      </p:sp>
      <p:sp>
        <p:nvSpPr>
          <p:cNvPr id="2067" name="Text Box 18"/>
          <p:cNvSpPr txBox="1">
            <a:spLocks noChangeArrowheads="1"/>
          </p:cNvSpPr>
          <p:nvPr/>
        </p:nvSpPr>
        <p:spPr bwMode="auto">
          <a:xfrm>
            <a:off x="4527550" y="3249613"/>
            <a:ext cx="4048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68" name="Text Box 19"/>
          <p:cNvSpPr txBox="1">
            <a:spLocks noChangeArrowheads="1"/>
          </p:cNvSpPr>
          <p:nvPr/>
        </p:nvSpPr>
        <p:spPr bwMode="auto">
          <a:xfrm>
            <a:off x="3544888" y="25288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7892" name="Line 20"/>
          <p:cNvSpPr>
            <a:spLocks noChangeShapeType="1"/>
          </p:cNvSpPr>
          <p:nvPr/>
        </p:nvSpPr>
        <p:spPr bwMode="auto">
          <a:xfrm>
            <a:off x="3086100" y="2798763"/>
            <a:ext cx="0" cy="1481137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0" name="Text Box 21"/>
          <p:cNvSpPr txBox="1">
            <a:spLocks noChangeArrowheads="1"/>
          </p:cNvSpPr>
          <p:nvPr/>
        </p:nvSpPr>
        <p:spPr bwMode="auto">
          <a:xfrm>
            <a:off x="4841875" y="1673225"/>
            <a:ext cx="315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A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7894" name="Line 22"/>
          <p:cNvSpPr>
            <a:spLocks noChangeShapeType="1"/>
          </p:cNvSpPr>
          <p:nvPr/>
        </p:nvSpPr>
        <p:spPr bwMode="auto">
          <a:xfrm>
            <a:off x="4983163" y="2098675"/>
            <a:ext cx="0" cy="2452688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2" name="Line 23"/>
          <p:cNvSpPr>
            <a:spLocks noChangeShapeType="1"/>
          </p:cNvSpPr>
          <p:nvPr/>
        </p:nvSpPr>
        <p:spPr bwMode="auto">
          <a:xfrm>
            <a:off x="3762375" y="2708275"/>
            <a:ext cx="179388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3" name="Line 24"/>
          <p:cNvSpPr>
            <a:spLocks noChangeShapeType="1"/>
          </p:cNvSpPr>
          <p:nvPr/>
        </p:nvSpPr>
        <p:spPr bwMode="auto">
          <a:xfrm flipV="1">
            <a:off x="4525963" y="3517900"/>
            <a:ext cx="46037" cy="16351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4" name="Line 25"/>
          <p:cNvSpPr>
            <a:spLocks noChangeShapeType="1"/>
          </p:cNvSpPr>
          <p:nvPr/>
        </p:nvSpPr>
        <p:spPr bwMode="auto">
          <a:xfrm>
            <a:off x="3228975" y="3743325"/>
            <a:ext cx="93663" cy="13335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5" name="Text Box 26"/>
          <p:cNvSpPr txBox="1">
            <a:spLocks noChangeArrowheads="1"/>
          </p:cNvSpPr>
          <p:nvPr/>
        </p:nvSpPr>
        <p:spPr bwMode="auto">
          <a:xfrm>
            <a:off x="3941763" y="357188"/>
            <a:ext cx="4048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 i="1">
                <a:solidFill>
                  <a:schemeClr val="tx1"/>
                </a:solidFill>
                <a:latin typeface="Tahoma" pitchFamily="34" charset="0"/>
              </a:rPr>
              <a:t>z</a:t>
            </a:r>
            <a:endParaRPr lang="ru-RU" b="1" i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76" name="Text Box 27"/>
          <p:cNvSpPr txBox="1">
            <a:spLocks noChangeArrowheads="1"/>
          </p:cNvSpPr>
          <p:nvPr/>
        </p:nvSpPr>
        <p:spPr bwMode="auto">
          <a:xfrm>
            <a:off x="3041650" y="3429000"/>
            <a:ext cx="404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207902" name="Line 30"/>
          <p:cNvSpPr>
            <a:spLocks noChangeShapeType="1"/>
          </p:cNvSpPr>
          <p:nvPr/>
        </p:nvSpPr>
        <p:spPr bwMode="auto">
          <a:xfrm>
            <a:off x="3132138" y="4329113"/>
            <a:ext cx="1890712" cy="225425"/>
          </a:xfrm>
          <a:prstGeom prst="line">
            <a:avLst/>
          </a:prstGeom>
          <a:noFill/>
          <a:ln w="190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" name="Text Box 31"/>
          <p:cNvSpPr txBox="1">
            <a:spLocks noChangeArrowheads="1"/>
          </p:cNvSpPr>
          <p:nvPr/>
        </p:nvSpPr>
        <p:spPr bwMode="auto">
          <a:xfrm>
            <a:off x="2771775" y="2349500"/>
            <a:ext cx="3159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B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7907" name="Line 35"/>
          <p:cNvSpPr>
            <a:spLocks noChangeShapeType="1"/>
          </p:cNvSpPr>
          <p:nvPr/>
        </p:nvSpPr>
        <p:spPr bwMode="auto">
          <a:xfrm>
            <a:off x="2967038" y="4043363"/>
            <a:ext cx="2043112" cy="504825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08" name="Line 36"/>
          <p:cNvSpPr>
            <a:spLocks noChangeShapeType="1"/>
          </p:cNvSpPr>
          <p:nvPr/>
        </p:nvSpPr>
        <p:spPr bwMode="auto">
          <a:xfrm>
            <a:off x="2687638" y="4208463"/>
            <a:ext cx="404812" cy="111125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09" name="Line 37"/>
          <p:cNvSpPr>
            <a:spLocks noChangeShapeType="1"/>
          </p:cNvSpPr>
          <p:nvPr/>
        </p:nvSpPr>
        <p:spPr bwMode="auto">
          <a:xfrm flipH="1">
            <a:off x="3116263" y="3536950"/>
            <a:ext cx="1204912" cy="769938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10" name="Line 38"/>
          <p:cNvSpPr>
            <a:spLocks noChangeShapeType="1"/>
          </p:cNvSpPr>
          <p:nvPr/>
        </p:nvSpPr>
        <p:spPr bwMode="auto">
          <a:xfrm flipH="1">
            <a:off x="4970463" y="3956050"/>
            <a:ext cx="950912" cy="604838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11" name="Rectangle 39"/>
          <p:cNvSpPr>
            <a:spLocks noChangeArrowheads="1"/>
          </p:cNvSpPr>
          <p:nvPr/>
        </p:nvSpPr>
        <p:spPr bwMode="auto">
          <a:xfrm>
            <a:off x="2592388" y="365442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12" name="Rectangle 40"/>
          <p:cNvSpPr>
            <a:spLocks noChangeArrowheads="1"/>
          </p:cNvSpPr>
          <p:nvPr/>
        </p:nvSpPr>
        <p:spPr bwMode="auto">
          <a:xfrm>
            <a:off x="2276475" y="3833813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x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13" name="Oval 41"/>
          <p:cNvSpPr>
            <a:spLocks noChangeArrowheads="1"/>
          </p:cNvSpPr>
          <p:nvPr/>
        </p:nvSpPr>
        <p:spPr bwMode="auto">
          <a:xfrm>
            <a:off x="3048000" y="4271963"/>
            <a:ext cx="90488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14" name="Oval 42"/>
          <p:cNvSpPr>
            <a:spLocks noChangeArrowheads="1"/>
          </p:cNvSpPr>
          <p:nvPr/>
        </p:nvSpPr>
        <p:spPr bwMode="auto">
          <a:xfrm>
            <a:off x="4932363" y="4508500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15" name="Rectangle 43"/>
          <p:cNvSpPr>
            <a:spLocks noChangeArrowheads="1"/>
          </p:cNvSpPr>
          <p:nvPr/>
        </p:nvSpPr>
        <p:spPr bwMode="auto">
          <a:xfrm>
            <a:off x="5876925" y="3519488"/>
            <a:ext cx="3825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16" name="Rectangle 44"/>
          <p:cNvSpPr>
            <a:spLocks noChangeArrowheads="1"/>
          </p:cNvSpPr>
          <p:nvPr/>
        </p:nvSpPr>
        <p:spPr bwMode="auto">
          <a:xfrm>
            <a:off x="4211638" y="3114675"/>
            <a:ext cx="3825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y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17" name="Line 45"/>
          <p:cNvSpPr>
            <a:spLocks noChangeShapeType="1"/>
          </p:cNvSpPr>
          <p:nvPr/>
        </p:nvSpPr>
        <p:spPr bwMode="auto">
          <a:xfrm flipH="1" flipV="1">
            <a:off x="3851275" y="3429000"/>
            <a:ext cx="1081088" cy="1079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18" name="Line 46"/>
          <p:cNvSpPr>
            <a:spLocks noChangeShapeType="1"/>
          </p:cNvSpPr>
          <p:nvPr/>
        </p:nvSpPr>
        <p:spPr bwMode="auto">
          <a:xfrm flipH="1" flipV="1">
            <a:off x="3851275" y="954088"/>
            <a:ext cx="1081088" cy="10795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19" name="Line 47"/>
          <p:cNvSpPr>
            <a:spLocks noChangeShapeType="1"/>
          </p:cNvSpPr>
          <p:nvPr/>
        </p:nvSpPr>
        <p:spPr bwMode="auto">
          <a:xfrm flipV="1">
            <a:off x="3132138" y="3429000"/>
            <a:ext cx="719137" cy="8556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20" name="Line 48"/>
          <p:cNvSpPr>
            <a:spLocks noChangeShapeType="1"/>
          </p:cNvSpPr>
          <p:nvPr/>
        </p:nvSpPr>
        <p:spPr bwMode="auto">
          <a:xfrm flipV="1">
            <a:off x="3132138" y="1854200"/>
            <a:ext cx="719137" cy="855663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21" name="Rectangle 49"/>
          <p:cNvSpPr>
            <a:spLocks noChangeArrowheads="1"/>
          </p:cNvSpPr>
          <p:nvPr/>
        </p:nvSpPr>
        <p:spPr bwMode="auto">
          <a:xfrm>
            <a:off x="3446463" y="773113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z</a:t>
            </a:r>
            <a:r>
              <a:rPr lang="en-US" baseline="-25000">
                <a:solidFill>
                  <a:schemeClr val="tx1"/>
                </a:solidFill>
              </a:rPr>
              <a:t>1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22" name="Rectangle 50"/>
          <p:cNvSpPr>
            <a:spLocks noChangeArrowheads="1"/>
          </p:cNvSpPr>
          <p:nvPr/>
        </p:nvSpPr>
        <p:spPr bwMode="auto">
          <a:xfrm>
            <a:off x="3402013" y="1538288"/>
            <a:ext cx="3825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z</a:t>
            </a:r>
            <a:r>
              <a:rPr lang="en-US" baseline="-25000">
                <a:solidFill>
                  <a:schemeClr val="tx1"/>
                </a:solidFill>
              </a:rPr>
              <a:t>2</a:t>
            </a:r>
            <a:endParaRPr lang="ru-RU" baseline="-25000">
              <a:solidFill>
                <a:schemeClr val="tx1"/>
              </a:solidFill>
            </a:endParaRPr>
          </a:p>
        </p:txBody>
      </p:sp>
      <p:sp>
        <p:nvSpPr>
          <p:cNvPr id="207933" name="Line 61"/>
          <p:cNvSpPr>
            <a:spLocks noChangeShapeType="1"/>
          </p:cNvSpPr>
          <p:nvPr/>
        </p:nvSpPr>
        <p:spPr bwMode="auto">
          <a:xfrm flipH="1">
            <a:off x="3086100" y="2100263"/>
            <a:ext cx="1865313" cy="654050"/>
          </a:xfrm>
          <a:prstGeom prst="line">
            <a:avLst/>
          </a:prstGeom>
          <a:noFill/>
          <a:ln w="57150">
            <a:solidFill>
              <a:srgbClr val="FF00FF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97" name="Oval 62"/>
          <p:cNvSpPr>
            <a:spLocks noChangeArrowheads="1"/>
          </p:cNvSpPr>
          <p:nvPr/>
        </p:nvSpPr>
        <p:spPr bwMode="auto">
          <a:xfrm>
            <a:off x="4938713" y="2028825"/>
            <a:ext cx="90487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98" name="Oval 63"/>
          <p:cNvSpPr>
            <a:spLocks noChangeArrowheads="1"/>
          </p:cNvSpPr>
          <p:nvPr/>
        </p:nvSpPr>
        <p:spPr bwMode="auto">
          <a:xfrm>
            <a:off x="3041650" y="2708275"/>
            <a:ext cx="90488" cy="904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39" name="Oval 67"/>
          <p:cNvSpPr>
            <a:spLocks noChangeArrowheads="1"/>
          </p:cNvSpPr>
          <p:nvPr/>
        </p:nvSpPr>
        <p:spPr bwMode="auto">
          <a:xfrm>
            <a:off x="3987800" y="2368550"/>
            <a:ext cx="90488" cy="90488"/>
          </a:xfrm>
          <a:prstGeom prst="ellipse">
            <a:avLst/>
          </a:prstGeom>
          <a:solidFill>
            <a:srgbClr val="00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40" name="Line 68"/>
          <p:cNvSpPr>
            <a:spLocks noChangeShapeType="1"/>
          </p:cNvSpPr>
          <p:nvPr/>
        </p:nvSpPr>
        <p:spPr bwMode="auto">
          <a:xfrm>
            <a:off x="3536950" y="2528888"/>
            <a:ext cx="44450" cy="1349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1" name="Line 69"/>
          <p:cNvSpPr>
            <a:spLocks noChangeShapeType="1"/>
          </p:cNvSpPr>
          <p:nvPr/>
        </p:nvSpPr>
        <p:spPr bwMode="auto">
          <a:xfrm>
            <a:off x="4421188" y="2225675"/>
            <a:ext cx="44450" cy="1349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2" name="Text Box 70"/>
          <p:cNvSpPr txBox="1">
            <a:spLocks noChangeArrowheads="1"/>
          </p:cNvSpPr>
          <p:nvPr/>
        </p:nvSpPr>
        <p:spPr bwMode="auto">
          <a:xfrm>
            <a:off x="4040188" y="2343150"/>
            <a:ext cx="4953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b="1">
                <a:solidFill>
                  <a:schemeClr val="tx1"/>
                </a:solidFill>
                <a:latin typeface="Tahoma" pitchFamily="34" charset="0"/>
              </a:rPr>
              <a:t>M</a:t>
            </a:r>
            <a:endParaRPr lang="ru-RU" b="1">
              <a:solidFill>
                <a:schemeClr val="tx1"/>
              </a:solidFill>
              <a:latin typeface="Tahoma" pitchFamily="34" charset="0"/>
            </a:endParaRPr>
          </a:p>
        </p:txBody>
      </p:sp>
      <p:sp>
        <p:nvSpPr>
          <p:cNvPr id="207943" name="Line 71"/>
          <p:cNvSpPr>
            <a:spLocks noChangeShapeType="1"/>
          </p:cNvSpPr>
          <p:nvPr/>
        </p:nvSpPr>
        <p:spPr bwMode="auto">
          <a:xfrm>
            <a:off x="4027488" y="2476500"/>
            <a:ext cx="0" cy="1943100"/>
          </a:xfrm>
          <a:prstGeom prst="line">
            <a:avLst/>
          </a:prstGeom>
          <a:noFill/>
          <a:ln w="1270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4" name="Oval 72"/>
          <p:cNvSpPr>
            <a:spLocks noChangeArrowheads="1"/>
          </p:cNvSpPr>
          <p:nvPr/>
        </p:nvSpPr>
        <p:spPr bwMode="auto">
          <a:xfrm>
            <a:off x="3981450" y="4395788"/>
            <a:ext cx="90488" cy="90487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7945" name="Line 73"/>
          <p:cNvSpPr>
            <a:spLocks noChangeShapeType="1"/>
          </p:cNvSpPr>
          <p:nvPr/>
        </p:nvSpPr>
        <p:spPr bwMode="auto">
          <a:xfrm flipH="1">
            <a:off x="4064000" y="3746500"/>
            <a:ext cx="1035050" cy="657225"/>
          </a:xfrm>
          <a:prstGeom prst="line">
            <a:avLst/>
          </a:prstGeom>
          <a:noFill/>
          <a:ln w="63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7" name="Line 75"/>
          <p:cNvSpPr>
            <a:spLocks noChangeShapeType="1"/>
          </p:cNvSpPr>
          <p:nvPr/>
        </p:nvSpPr>
        <p:spPr bwMode="auto">
          <a:xfrm flipH="1" flipV="1">
            <a:off x="3851275" y="3429000"/>
            <a:ext cx="153988" cy="9779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8" name="Line 76"/>
          <p:cNvSpPr>
            <a:spLocks noChangeShapeType="1"/>
          </p:cNvSpPr>
          <p:nvPr/>
        </p:nvSpPr>
        <p:spPr bwMode="auto">
          <a:xfrm flipH="1" flipV="1">
            <a:off x="3859213" y="1404938"/>
            <a:ext cx="153987" cy="977900"/>
          </a:xfrm>
          <a:prstGeom prst="line">
            <a:avLst/>
          </a:prstGeom>
          <a:noFill/>
          <a:ln w="9525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49" name="Line 77"/>
          <p:cNvSpPr>
            <a:spLocks noChangeShapeType="1"/>
          </p:cNvSpPr>
          <p:nvPr/>
        </p:nvSpPr>
        <p:spPr bwMode="auto">
          <a:xfrm flipH="1">
            <a:off x="4360863" y="4432300"/>
            <a:ext cx="38100" cy="128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50" name="Line 78"/>
          <p:cNvSpPr>
            <a:spLocks noChangeShapeType="1"/>
          </p:cNvSpPr>
          <p:nvPr/>
        </p:nvSpPr>
        <p:spPr bwMode="auto">
          <a:xfrm flipH="1">
            <a:off x="4419600" y="4440238"/>
            <a:ext cx="38100" cy="128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51" name="Line 79"/>
          <p:cNvSpPr>
            <a:spLocks noChangeShapeType="1"/>
          </p:cNvSpPr>
          <p:nvPr/>
        </p:nvSpPr>
        <p:spPr bwMode="auto">
          <a:xfrm flipH="1">
            <a:off x="3473450" y="4325938"/>
            <a:ext cx="38100" cy="1285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07952" name="Line 80"/>
          <p:cNvSpPr>
            <a:spLocks noChangeShapeType="1"/>
          </p:cNvSpPr>
          <p:nvPr/>
        </p:nvSpPr>
        <p:spPr bwMode="auto">
          <a:xfrm flipH="1">
            <a:off x="3532188" y="4333875"/>
            <a:ext cx="38100" cy="1285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207953" name="Object 81"/>
          <p:cNvGraphicFramePr>
            <a:graphicFrameLocks noChangeAspect="1"/>
          </p:cNvGraphicFramePr>
          <p:nvPr/>
        </p:nvGraphicFramePr>
        <p:xfrm>
          <a:off x="1828800" y="5029200"/>
          <a:ext cx="5565502" cy="1350962"/>
        </p:xfrm>
        <a:graphic>
          <a:graphicData uri="http://schemas.openxmlformats.org/presentationml/2006/ole">
            <p:oleObj spid="_x0000_s30722" name="Equation" r:id="rId3" imgW="1777680" imgH="431640" progId="">
              <p:embed/>
            </p:oleObj>
          </a:graphicData>
        </a:graphic>
      </p:graphicFrame>
      <p:sp>
        <p:nvSpPr>
          <p:cNvPr id="64" name="Заголовок 63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1143000"/>
          </a:xfrm>
        </p:spPr>
        <p:txBody>
          <a:bodyPr/>
          <a:lstStyle/>
          <a:p>
            <a:pPr algn="r"/>
            <a:r>
              <a:rPr lang="ru-RU" sz="3200" b="1" dirty="0" smtClean="0">
                <a:solidFill>
                  <a:schemeClr val="tx1"/>
                </a:solidFill>
              </a:rPr>
              <a:t>Координаты середины отрезка АВ, где </a:t>
            </a:r>
            <a:r>
              <a:rPr lang="en-US" sz="3200" b="1" dirty="0" smtClean="0">
                <a:solidFill>
                  <a:schemeClr val="tx1"/>
                </a:solidFill>
              </a:rPr>
              <a:t>A(x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; y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; z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1</a:t>
            </a:r>
            <a:r>
              <a:rPr lang="en-US" sz="3200" b="1" dirty="0" smtClean="0">
                <a:solidFill>
                  <a:schemeClr val="tx1"/>
                </a:solidFill>
              </a:rPr>
              <a:t>) </a:t>
            </a:r>
            <a:r>
              <a:rPr lang="ru-RU" sz="3200" b="1" dirty="0" smtClean="0">
                <a:solidFill>
                  <a:schemeClr val="tx1"/>
                </a:solidFill>
              </a:rPr>
              <a:t>и </a:t>
            </a:r>
            <a:r>
              <a:rPr lang="en-US" sz="3200" b="1" dirty="0" smtClean="0">
                <a:solidFill>
                  <a:schemeClr val="tx1"/>
                </a:solidFill>
              </a:rPr>
              <a:t>B(x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; y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; z</a:t>
            </a:r>
            <a:r>
              <a:rPr lang="en-US" sz="3200" b="1" baseline="-25000" dirty="0" smtClean="0">
                <a:solidFill>
                  <a:schemeClr val="tx1"/>
                </a:solidFill>
              </a:rPr>
              <a:t>2</a:t>
            </a:r>
            <a:r>
              <a:rPr lang="en-US" sz="3200" b="1" dirty="0" smtClean="0">
                <a:solidFill>
                  <a:schemeClr val="tx1"/>
                </a:solidFill>
              </a:rPr>
              <a:t>)</a:t>
            </a:r>
            <a:endParaRPr lang="ru-RU" sz="3200" b="1" dirty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</a:t>
            </a:r>
            <a:r>
              <a:rPr lang="ru-RU" dirty="0" smtClean="0"/>
              <a:t>. Найдите координаты середины отрезка: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1904999"/>
          </a:xfrm>
        </p:spPr>
        <p:txBody>
          <a:bodyPr/>
          <a:lstStyle/>
          <a:p>
            <a:r>
              <a:rPr lang="en-US" sz="4800" dirty="0" smtClean="0"/>
              <a:t>P (-4; 10; 4)</a:t>
            </a:r>
          </a:p>
          <a:p>
            <a:r>
              <a:rPr lang="en-US" sz="4800" dirty="0" smtClean="0"/>
              <a:t>Q (8; -8; 2)</a:t>
            </a:r>
            <a:endParaRPr lang="ru-RU" sz="4800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6C7F76-9D85-485C-B417-E671A4BCC23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1239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10668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1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0" y="16573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946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9468" name="Rectangle 12"/>
          <p:cNvSpPr>
            <a:spLocks noChangeArrowheads="1"/>
          </p:cNvSpPr>
          <p:nvPr/>
        </p:nvSpPr>
        <p:spPr bwMode="auto">
          <a:xfrm>
            <a:off x="0" y="10858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0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1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1513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1600200"/>
            <a:ext cx="4116917" cy="114300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43400" y="2667000"/>
            <a:ext cx="4278489" cy="1219200"/>
          </a:xfrm>
          <a:prstGeom prst="rect">
            <a:avLst/>
          </a:prstGeom>
          <a:noFill/>
        </p:spPr>
      </p:pic>
      <p:sp>
        <p:nvSpPr>
          <p:cNvPr id="22537" name="Rectangle 9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39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8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3962400"/>
            <a:ext cx="4198056" cy="1295400"/>
          </a:xfrm>
          <a:prstGeom prst="rect">
            <a:avLst/>
          </a:prstGeom>
          <a:noFill/>
        </p:spPr>
      </p:pic>
      <p:sp>
        <p:nvSpPr>
          <p:cNvPr id="22540" name="Rectangle 12"/>
          <p:cNvSpPr>
            <a:spLocks noChangeArrowheads="1"/>
          </p:cNvSpPr>
          <p:nvPr/>
        </p:nvSpPr>
        <p:spPr bwMode="auto">
          <a:xfrm>
            <a:off x="0" y="14859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1102</TotalTime>
  <Words>909</Words>
  <Application>Microsoft PowerPoint</Application>
  <PresentationFormat>Экран (4:3)</PresentationFormat>
  <Paragraphs>249</Paragraphs>
  <Slides>27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Оформление по умолчанию</vt:lpstr>
      <vt:lpstr>Equation</vt:lpstr>
      <vt:lpstr>Преобразование симметрии в пространстве. Симметрия в природе и на практике</vt:lpstr>
      <vt:lpstr>Повторим, подумаем…</vt:lpstr>
      <vt:lpstr>1. Какие из точек лежат</vt:lpstr>
      <vt:lpstr>2. Найдите расстояние между точками:</vt:lpstr>
      <vt:lpstr>Расстояние между точками A(x1; y1; z1) и B(x2; y2; z2) </vt:lpstr>
      <vt:lpstr>3. Найдите расстояние между точками:</vt:lpstr>
      <vt:lpstr>4. Найдите координаты середины отрезка:</vt:lpstr>
      <vt:lpstr>Координаты середины отрезка АВ, где A(x1; y1; z1) и B(x2; y2; z2)</vt:lpstr>
      <vt:lpstr>5. Найдите координаты середины отрезка:</vt:lpstr>
      <vt:lpstr>Самооценка:</vt:lpstr>
      <vt:lpstr>1. Какие из точек лежат</vt:lpstr>
      <vt:lpstr>2. Найдите расстояние между точками:</vt:lpstr>
      <vt:lpstr>3. Найдите расстояние между точками:</vt:lpstr>
      <vt:lpstr>4. Найдите координаты середины отрезка:</vt:lpstr>
      <vt:lpstr>5. Найдите координаты середины отрезка:</vt:lpstr>
      <vt:lpstr>Самооценка:</vt:lpstr>
      <vt:lpstr>Преобразование симметрии в пространстве. Симметрия в природе и на практике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Решите задачи</vt:lpstr>
      <vt:lpstr>Домашнее задание</vt:lpstr>
      <vt:lpstr>Литература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Ирина</cp:lastModifiedBy>
  <cp:revision>61</cp:revision>
  <cp:lastPrinted>1601-01-01T00:00:00Z</cp:lastPrinted>
  <dcterms:created xsi:type="dcterms:W3CDTF">1601-01-01T00:00:00Z</dcterms:created>
  <dcterms:modified xsi:type="dcterms:W3CDTF">2011-03-31T01:00:34Z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