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4031-3A48-43DB-82DC-1646F307AE7F}" type="datetimeFigureOut">
              <a:rPr lang="ru-RU" smtClean="0"/>
              <a:t>15.03.2011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7ACA-9FDE-40D6-A12B-BB66D3B33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4031-3A48-43DB-82DC-1646F307AE7F}" type="datetimeFigureOut">
              <a:rPr lang="ru-RU" smtClean="0"/>
              <a:t>15.03.2011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7ACA-9FDE-40D6-A12B-BB66D3B33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4031-3A48-43DB-82DC-1646F307AE7F}" type="datetimeFigureOut">
              <a:rPr lang="ru-RU" smtClean="0"/>
              <a:t>15.03.2011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7ACA-9FDE-40D6-A12B-BB66D3B33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4031-3A48-43DB-82DC-1646F307AE7F}" type="datetimeFigureOut">
              <a:rPr lang="ru-RU" smtClean="0"/>
              <a:t>15.03.2011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7ACA-9FDE-40D6-A12B-BB66D3B33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4031-3A48-43DB-82DC-1646F307AE7F}" type="datetimeFigureOut">
              <a:rPr lang="ru-RU" smtClean="0"/>
              <a:t>15.03.2011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7ACA-9FDE-40D6-A12B-BB66D3B33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4031-3A48-43DB-82DC-1646F307AE7F}" type="datetimeFigureOut">
              <a:rPr lang="ru-RU" smtClean="0"/>
              <a:t>15.03.2011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7ACA-9FDE-40D6-A12B-BB66D3B33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4031-3A48-43DB-82DC-1646F307AE7F}" type="datetimeFigureOut">
              <a:rPr lang="ru-RU" smtClean="0"/>
              <a:t>15.03.2011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7ACA-9FDE-40D6-A12B-BB66D3B33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4031-3A48-43DB-82DC-1646F307AE7F}" type="datetimeFigureOut">
              <a:rPr lang="ru-RU" smtClean="0"/>
              <a:t>15.03.2011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7ACA-9FDE-40D6-A12B-BB66D3B33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4031-3A48-43DB-82DC-1646F307AE7F}" type="datetimeFigureOut">
              <a:rPr lang="ru-RU" smtClean="0"/>
              <a:t>15.03.2011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7ACA-9FDE-40D6-A12B-BB66D3B33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4031-3A48-43DB-82DC-1646F307AE7F}" type="datetimeFigureOut">
              <a:rPr lang="ru-RU" smtClean="0"/>
              <a:t>15.03.2011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7ACA-9FDE-40D6-A12B-BB66D3B33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7A4031-3A48-43DB-82DC-1646F307AE7F}" type="datetimeFigureOut">
              <a:rPr lang="ru-RU" smtClean="0"/>
              <a:t>15.03.2011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37ACA-9FDE-40D6-A12B-BB66D3B335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7A4031-3A48-43DB-82DC-1646F307AE7F}" type="datetimeFigureOut">
              <a:rPr lang="ru-RU" smtClean="0"/>
              <a:t>15.03.2011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37ACA-9FDE-40D6-A12B-BB66D3B335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dermline.ru/nav/main/ugri_rozovye.htm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ermatolog4you.ru/stat/lvov/teleangijektazija_lvov.html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ermatolog4you.ru/stat/lvov/dermatit_perioral%27nyj_lvov.html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://www.dermatolog4you.ru/stat/fitcpatrik/acne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hyperlink" Target="http://www.dermatolog4you.ru/stat/rmj/parazit_zab_demodex.html" TargetMode="External"/><Relationship Id="rId4" Type="http://schemas.openxmlformats.org/officeDocument/2006/relationships/hyperlink" Target="http://www.dermatolog4you.ru/stat/fitcpatrik/follikulit.html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2910" y="357166"/>
            <a:ext cx="7772400" cy="1470025"/>
          </a:xfrm>
        </p:spPr>
        <p:txBody>
          <a:bodyPr/>
          <a:lstStyle/>
          <a:p>
            <a:r>
              <a:rPr lang="ru-RU" b="1" dirty="0" smtClean="0"/>
              <a:t>Розовые угри (розацеа)</a:t>
            </a:r>
            <a:br>
              <a:rPr lang="ru-RU" b="1" dirty="0" smtClean="0"/>
            </a:br>
            <a:endParaRPr lang="ru-RU" dirty="0"/>
          </a:p>
        </p:txBody>
      </p:sp>
      <p:pic>
        <p:nvPicPr>
          <p:cNvPr id="4" name="Picture 3" descr="Розацеа">
            <a:hlinkClick r:id="rId2" tgtFrame="&quot;_blank&quot;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08" y="2071678"/>
            <a:ext cx="4643470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14290"/>
            <a:ext cx="8358246" cy="6357982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/>
              <a:t>Лечение и профилактика розовых угрей</a:t>
            </a:r>
            <a:endParaRPr lang="ru-RU" dirty="0"/>
          </a:p>
          <a:p>
            <a:r>
              <a:rPr lang="ru-RU" b="1" dirty="0"/>
              <a:t>Профилактика розовых угрей</a:t>
            </a:r>
            <a:endParaRPr lang="ru-RU" dirty="0"/>
          </a:p>
          <a:p>
            <a:r>
              <a:rPr lang="ru-RU" dirty="0"/>
              <a:t>Отказ от алкоголя и горячих напитков. Обострение болезни вызывает не кофеин, содержащийся в чае и кофе, а высокая температура напитка. Избегают эмоциональных перегрузок.</a:t>
            </a:r>
          </a:p>
          <a:p>
            <a:r>
              <a:rPr lang="ru-RU" b="1" dirty="0"/>
              <a:t>Местное лечение розовых угрей</a:t>
            </a:r>
            <a:endParaRPr lang="ru-RU" dirty="0"/>
          </a:p>
          <a:p>
            <a:r>
              <a:rPr lang="ru-RU" dirty="0"/>
              <a:t>• Очень эффективен метронидазол: 0,75% гель или крем наносят на пораженные участки 2 раза в сутки.</a:t>
            </a:r>
            <a:br>
              <a:rPr lang="ru-RU" dirty="0"/>
            </a:br>
            <a:r>
              <a:rPr lang="ru-RU" dirty="0"/>
              <a:t>• Антибиотики, например эритромицин (гель).</a:t>
            </a:r>
          </a:p>
          <a:p>
            <a:r>
              <a:rPr lang="ru-RU" b="1" dirty="0"/>
              <a:t>Общее лечение розовых угрей</a:t>
            </a:r>
            <a:endParaRPr lang="ru-RU" dirty="0"/>
          </a:p>
          <a:p>
            <a:r>
              <a:rPr lang="ru-RU" b="1" dirty="0"/>
              <a:t>Антибиотики. </a:t>
            </a:r>
            <a:endParaRPr lang="ru-RU" dirty="0"/>
          </a:p>
          <a:p>
            <a:r>
              <a:rPr lang="ru-RU" dirty="0"/>
              <a:t>Если местное лечение неэффективно или заболевание протекает в тяжелой форме, назначают антибиотики внутрь.</a:t>
            </a:r>
          </a:p>
          <a:p>
            <a:r>
              <a:rPr lang="ru-RU" dirty="0"/>
              <a:t>•  Препарат выбора: тетрациклин, 1,0-1,5 г/сут, в несколько приемов; по мере улучшения состояния дозу постепенно снижают до 250-500 мг 1 раз в сутки.</a:t>
            </a:r>
            <a:br>
              <a:rPr lang="ru-RU" dirty="0"/>
            </a:br>
            <a:r>
              <a:rPr lang="ru-RU" dirty="0"/>
              <a:t>•  Препараты резерва: миноциклин или доксициклин, по 50-100 мг 2 раза в сутки. </a:t>
            </a:r>
          </a:p>
          <a:p>
            <a:r>
              <a:rPr lang="ru-RU" dirty="0"/>
              <a:t>Доксициклин вызывает фототоксические реакции, поэтому летом следует ограничить пребывание на солнце.</a:t>
            </a:r>
          </a:p>
          <a:p>
            <a:r>
              <a:rPr lang="ru-RU" b="1" dirty="0"/>
              <a:t>Поддерживающее лечение розовых угрях. </a:t>
            </a:r>
            <a:endParaRPr lang="ru-RU" dirty="0"/>
          </a:p>
          <a:p>
            <a:r>
              <a:rPr lang="ru-RU" dirty="0"/>
              <a:t>После исчезновения папул и пустул назначают тетрациклин (250-500 мг/сут), миноциклин (50 мг/сут) или доксициклин (50 мг/сут). </a:t>
            </a:r>
          </a:p>
          <a:p>
            <a:r>
              <a:rPr lang="ru-RU" dirty="0"/>
              <a:t>Изотретиноин показан при тяжелой форме розовых угрей (особенно на III стадии), если местное лечение и прием антибиотиков неэффективны. Назначают 0,1-0,2 мг/кг/сут внутрь, при необходимости дозу повышают до 1 мг/кг/сут.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92500" lnSpcReduction="20000"/>
          </a:bodyPr>
          <a:lstStyle/>
          <a:p>
            <a:r>
              <a:rPr lang="ru-RU" b="1" i="1" dirty="0"/>
              <a:t>Розовые угри </a:t>
            </a:r>
            <a:r>
              <a:rPr lang="ru-RU" dirty="0"/>
              <a:t>— это хроническое заболевание сальных желез и волосяных фолликулов кожи лица в сочетании с повышенной чувствительностью капилляров дермы к теплу. Сначала наблюдаются приливы, позже на лице появляются </a:t>
            </a:r>
            <a:r>
              <a:rPr lang="ru-RU" dirty="0">
                <a:hlinkClick r:id="rId2"/>
              </a:rPr>
              <a:t>телеангиэктазии</a:t>
            </a:r>
            <a:r>
              <a:rPr lang="ru-RU" dirty="0"/>
              <a:t>. Несмотря на название, заболевание не имеет ничего общего с обыкновенными угрями, хотя довольно часто с ними сочетается. Розовые угри приводят к тяжелым косметическим дефектам. В переводе с латинского «rosacea» означает «подобный розе».</a:t>
            </a:r>
          </a:p>
          <a:p>
            <a:r>
              <a:rPr lang="ru-RU" i="1" dirty="0"/>
              <a:t>Синонимы: </a:t>
            </a:r>
            <a:r>
              <a:rPr lang="ru-RU" dirty="0"/>
              <a:t>acne rosacea, розацеа, красные угри.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Эпидемиология и этиология розовых угрей </a:t>
            </a:r>
            <a:endParaRPr lang="ru-RU" dirty="0"/>
          </a:p>
          <a:p>
            <a:r>
              <a:rPr lang="ru-RU" dirty="0"/>
              <a:t>Возраст</a:t>
            </a:r>
          </a:p>
          <a:p>
            <a:r>
              <a:rPr lang="ru-RU" dirty="0"/>
              <a:t>30—50 лет, чаще всего 40—50 лет. </a:t>
            </a:r>
          </a:p>
          <a:p>
            <a:r>
              <a:rPr lang="ru-RU" dirty="0"/>
              <a:t>Пол</a:t>
            </a:r>
          </a:p>
          <a:p>
            <a:r>
              <a:rPr lang="ru-RU" dirty="0"/>
              <a:t>Женщины болеют намного чаще; ринофима наблюдается главным образом у мужчин. </a:t>
            </a:r>
          </a:p>
          <a:p>
            <a:r>
              <a:rPr lang="ru-RU" dirty="0"/>
              <a:t>Раса</a:t>
            </a:r>
          </a:p>
          <a:p>
            <a:r>
              <a:rPr lang="ru-RU" dirty="0"/>
              <a:t>Особенно предрасположены лица кельтского происхождения (ирландцы, валлийцы) со светочувствительностью кожи I и II типов, а также уроженцы южной Италии. Гораздо реже розовыми угрями болеют негры и азиаты.</a:t>
            </a:r>
          </a:p>
          <a:p>
            <a:r>
              <a:rPr lang="ru-RU" dirty="0"/>
              <a:t>Провоцирующие факторы</a:t>
            </a:r>
          </a:p>
          <a:p>
            <a:r>
              <a:rPr lang="ru-RU" dirty="0"/>
              <a:t>Обычно выясняется, что больной давно страдает приливами (внезапное покраснение лица с чувством жара) в ответ на горячие напитки, острую пищу, алкоголь. Обострение может быть вызвано инсоляцией, а также перегреванием, например, работой у горячей плиты. Розовые угри иногда появляются на фоне обыкновенных угрей или себореи, но чаще — на чистой коже.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Анамнез при розовых угрях </a:t>
            </a:r>
            <a:endParaRPr lang="ru-RU" dirty="0"/>
          </a:p>
          <a:p>
            <a:r>
              <a:rPr lang="ru-RU" b="1" dirty="0"/>
              <a:t>Стадии розацеа</a:t>
            </a:r>
            <a:endParaRPr lang="ru-RU" dirty="0"/>
          </a:p>
          <a:p>
            <a:pPr lvl="0"/>
            <a:r>
              <a:rPr lang="ru-RU" dirty="0"/>
              <a:t>Продромальный период: приливы.</a:t>
            </a:r>
          </a:p>
          <a:p>
            <a:pPr lvl="0"/>
            <a:r>
              <a:rPr lang="ru-RU" b="1" i="1" dirty="0"/>
              <a:t>Стадия розацеа I: </a:t>
            </a:r>
            <a:r>
              <a:rPr lang="ru-RU" dirty="0"/>
              <a:t>стойкая эритема, телеангиэктазии.</a:t>
            </a:r>
          </a:p>
          <a:p>
            <a:pPr lvl="0"/>
            <a:r>
              <a:rPr lang="ru-RU" b="1" i="1" dirty="0"/>
              <a:t>Стадия розацеа II:</a:t>
            </a:r>
            <a:r>
              <a:rPr lang="ru-RU" dirty="0"/>
              <a:t> стойкая эритема, телеангиэктазии, папулы, мелкие пустулы.</a:t>
            </a:r>
          </a:p>
          <a:p>
            <a:pPr lvl="0"/>
            <a:r>
              <a:rPr lang="ru-RU" b="1" i="1" dirty="0"/>
              <a:t>Стадия розацеа III:</a:t>
            </a:r>
            <a:r>
              <a:rPr lang="ru-RU" dirty="0"/>
              <a:t> стойкая насыщенная эритема, густая сеть телеангиэктазии, папулы, пустулы, узлы; иногда—обширные инфильтраты в центральной части лица.</a:t>
            </a:r>
          </a:p>
          <a:p>
            <a:r>
              <a:rPr lang="ru-RU" dirty="0"/>
              <a:t>Течение</a:t>
            </a:r>
          </a:p>
          <a:p>
            <a:r>
              <a:rPr lang="ru-RU" dirty="0"/>
              <a:t>Высыпания держатся от нескольких дней до нескольких месяцев.</a:t>
            </a:r>
          </a:p>
          <a:p>
            <a:r>
              <a:rPr lang="ru-RU" dirty="0"/>
              <a:t>Жалобы</a:t>
            </a:r>
          </a:p>
          <a:p>
            <a:r>
              <a:rPr lang="ru-RU" dirty="0"/>
              <a:t>Косметический дефект, внешнее сходство с больными алкоголизмом. Приливы — внезапное покраснение лица с чувством жара.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47500" lnSpcReduction="20000"/>
          </a:bodyPr>
          <a:lstStyle/>
          <a:p>
            <a:r>
              <a:rPr lang="ru-RU" b="1" dirty="0"/>
              <a:t>Физикальное исследование при розовых угрях </a:t>
            </a:r>
            <a:endParaRPr lang="ru-RU" dirty="0"/>
          </a:p>
          <a:p>
            <a:r>
              <a:rPr lang="ru-RU" b="1" dirty="0"/>
              <a:t>Кожа</a:t>
            </a:r>
            <a:endParaRPr lang="ru-RU" dirty="0"/>
          </a:p>
          <a:p>
            <a:r>
              <a:rPr lang="ru-RU" b="1" dirty="0"/>
              <a:t>Элементы сыпи </a:t>
            </a:r>
            <a:endParaRPr lang="ru-RU" dirty="0"/>
          </a:p>
          <a:p>
            <a:r>
              <a:rPr lang="ru-RU" i="1" dirty="0"/>
              <a:t>Ранние стадии розацеа. </a:t>
            </a:r>
            <a:r>
              <a:rPr lang="ru-RU" dirty="0"/>
              <a:t>Папулы диаметром 2-3 мм. Пустулы, обычно мелкие (&lt; 1 мм), расположены на вершине папул. Узлы. Комедонов нет.</a:t>
            </a:r>
          </a:p>
          <a:p>
            <a:r>
              <a:rPr lang="ru-RU" i="1" dirty="0"/>
              <a:t>Поздние стадии розацеа. </a:t>
            </a:r>
            <a:r>
              <a:rPr lang="ru-RU" dirty="0"/>
              <a:t>Телеангиэктазии. При хроническом процессе развиваются гиперплазия сальных желез и лимфедема, которые приводят к деформации носа, лба, век, ушей и подбородка.</a:t>
            </a:r>
          </a:p>
          <a:p>
            <a:r>
              <a:rPr lang="ru-RU" i="1" dirty="0"/>
              <a:t>Цвет.</a:t>
            </a:r>
            <a:endParaRPr lang="ru-RU" dirty="0"/>
          </a:p>
          <a:p>
            <a:r>
              <a:rPr lang="ru-RU" dirty="0"/>
              <a:t>Красные папулы и темно-красные узлы. Лицо кажется румяным. </a:t>
            </a:r>
          </a:p>
          <a:p>
            <a:r>
              <a:rPr lang="ru-RU" i="1" dirty="0"/>
              <a:t>Форма. </a:t>
            </a:r>
            <a:endParaRPr lang="ru-RU" dirty="0"/>
          </a:p>
          <a:p>
            <a:r>
              <a:rPr lang="ru-RU" dirty="0"/>
              <a:t>Папулы и узлы круглые, куполообразные.</a:t>
            </a:r>
          </a:p>
          <a:p>
            <a:r>
              <a:rPr lang="ru-RU" i="1" dirty="0"/>
              <a:t>Расположение. </a:t>
            </a:r>
            <a:endParaRPr lang="ru-RU" dirty="0"/>
          </a:p>
          <a:p>
            <a:r>
              <a:rPr lang="ru-RU" dirty="0"/>
              <a:t>Обособленные, беспорядочно расположенные элементы. Локализация. Симметричное поражение щек, подбородка, лба, надпереносья, носа. Реже - шея, грудь («декольте»), спина, волосистая часть головы.</a:t>
            </a:r>
          </a:p>
          <a:p>
            <a:r>
              <a:rPr lang="ru-RU" b="1" dirty="0"/>
              <a:t>Особые признаки</a:t>
            </a:r>
            <a:endParaRPr lang="ru-RU" dirty="0"/>
          </a:p>
          <a:p>
            <a:pPr lvl="0"/>
            <a:r>
              <a:rPr lang="ru-RU" dirty="0"/>
              <a:t>ринофима, или шишковидный нос; </a:t>
            </a:r>
          </a:p>
          <a:p>
            <a:pPr lvl="0"/>
            <a:r>
              <a:rPr lang="ru-RU" dirty="0"/>
              <a:t>метофима (подушкообразное утолщение кожи лба); </a:t>
            </a:r>
          </a:p>
          <a:p>
            <a:pPr lvl="0"/>
            <a:r>
              <a:rPr lang="ru-RU" dirty="0"/>
              <a:t>блефарофима (утолщение век из-за гиперплазии сальных желез); </a:t>
            </a:r>
          </a:p>
          <a:p>
            <a:pPr lvl="0"/>
            <a:r>
              <a:rPr lang="ru-RU" dirty="0"/>
              <a:t>отофима (разрастание мочки уха, похожее на цветную капусту); </a:t>
            </a:r>
          </a:p>
          <a:p>
            <a:pPr lvl="0"/>
            <a:r>
              <a:rPr lang="ru-RU" dirty="0"/>
              <a:t>гнатофима (утолщение кожи подбородка).</a:t>
            </a:r>
          </a:p>
          <a:p>
            <a:r>
              <a:rPr lang="ru-RU" b="1" i="1" dirty="0"/>
              <a:t>Поражение глаз при розацеа </a:t>
            </a:r>
            <a:endParaRPr lang="ru-RU" dirty="0"/>
          </a:p>
          <a:p>
            <a:r>
              <a:rPr lang="ru-RU" dirty="0"/>
              <a:t>Покраснение глаз — результат хронического блефарита, конъюнктивита и эписклерита. Тяжелые осложнения — кератит и язва роговицы. Если есть признаки поражения глаз, необходимо наблюдение офтальмолога.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5728"/>
            <a:ext cx="4614866" cy="6072229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/>
              <a:t>Дифференциальный диагноз розовых угрей</a:t>
            </a:r>
            <a:endParaRPr lang="ru-RU" dirty="0"/>
          </a:p>
          <a:p>
            <a:pPr lvl="0"/>
            <a:r>
              <a:rPr lang="ru-RU" u="sng" dirty="0">
                <a:hlinkClick r:id="rId2"/>
              </a:rPr>
              <a:t>обыкновенные угри</a:t>
            </a:r>
            <a:r>
              <a:rPr lang="ru-RU" dirty="0"/>
              <a:t>; </a:t>
            </a:r>
          </a:p>
          <a:p>
            <a:pPr lvl="0"/>
            <a:r>
              <a:rPr lang="ru-RU" u="sng" dirty="0">
                <a:hlinkClick r:id="rId3"/>
              </a:rPr>
              <a:t>околоротовой (периоральный) дерматит</a:t>
            </a:r>
            <a:r>
              <a:rPr lang="ru-RU" dirty="0"/>
              <a:t>; </a:t>
            </a:r>
          </a:p>
          <a:p>
            <a:pPr lvl="0"/>
            <a:r>
              <a:rPr lang="ru-RU" u="sng" dirty="0">
                <a:hlinkClick r:id="rId4"/>
              </a:rPr>
              <a:t>стафилококковый фолликулит</a:t>
            </a:r>
            <a:r>
              <a:rPr lang="ru-RU" dirty="0"/>
              <a:t>.</a:t>
            </a:r>
          </a:p>
          <a:p>
            <a:pPr lvl="0"/>
            <a:r>
              <a:rPr lang="ru-RU" dirty="0"/>
              <a:t>фолликулит, вызванный грамотрицательными бактериями; </a:t>
            </a:r>
          </a:p>
          <a:p>
            <a:pPr lvl="0"/>
            <a:r>
              <a:rPr lang="ru-RU" u="sng" dirty="0">
                <a:hlinkClick r:id="rId5"/>
              </a:rPr>
              <a:t>демодикоз</a:t>
            </a:r>
            <a:r>
              <a:rPr lang="ru-RU" dirty="0"/>
              <a:t> (возбудитель - клещ Demodex folliculorum), </a:t>
            </a:r>
          </a:p>
          <a:p>
            <a:pPr lvl="0"/>
            <a:r>
              <a:rPr lang="ru-RU" dirty="0"/>
              <a:t>системная красная волчанка. </a:t>
            </a:r>
          </a:p>
          <a:p>
            <a:endParaRPr lang="ru-RU" b="1" dirty="0" smtClean="0"/>
          </a:p>
          <a:p>
            <a:r>
              <a:rPr lang="ru-RU" b="1" dirty="0" smtClean="0"/>
              <a:t>Дополнительные </a:t>
            </a:r>
            <a:r>
              <a:rPr lang="ru-RU" b="1" dirty="0"/>
              <a:t>исследования при розовых угрях</a:t>
            </a:r>
            <a:endParaRPr lang="ru-RU" dirty="0"/>
          </a:p>
          <a:p>
            <a:r>
              <a:rPr lang="ru-RU" b="1" dirty="0"/>
              <a:t>Посев</a:t>
            </a:r>
            <a:endParaRPr lang="ru-RU" dirty="0"/>
          </a:p>
          <a:p>
            <a:r>
              <a:rPr lang="ru-RU" dirty="0"/>
              <a:t>Позволяет исключить стафилококковую инфекцию.</a:t>
            </a:r>
          </a:p>
          <a:p>
            <a:endParaRPr lang="ru-RU" dirty="0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72132" y="714356"/>
            <a:ext cx="280035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5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72132" y="3429000"/>
            <a:ext cx="280035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715008" y="142852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Обыкновенные угри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715008" y="2786058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Стафилококковый фолликулит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214290"/>
            <a:ext cx="8429684" cy="6357981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Патоморфология кожи при розацеа</a:t>
            </a:r>
            <a:endParaRPr lang="ru-RU" dirty="0"/>
          </a:p>
          <a:p>
            <a:r>
              <a:rPr lang="ru-RU" b="1" i="1" dirty="0"/>
              <a:t>Стадия розацеа I.</a:t>
            </a:r>
            <a:r>
              <a:rPr lang="ru-RU" dirty="0"/>
              <a:t> Папулы и телеангиэктазии.</a:t>
            </a:r>
          </a:p>
          <a:p>
            <a:r>
              <a:rPr lang="ru-RU" i="1" dirty="0"/>
              <a:t>Папулы:</a:t>
            </a:r>
            <a:r>
              <a:rPr lang="ru-RU" dirty="0"/>
              <a:t> воспалительный инфильтрат вокруг волосяных фолликулов; иногда — очаги гранулематозного воспаления: эпителиоидные клетки, лимфоциты, немного гигантских клеток, казеозный некроз отсутствует.</a:t>
            </a:r>
          </a:p>
          <a:p>
            <a:r>
              <a:rPr lang="ru-RU" i="1" dirty="0"/>
              <a:t>Телеангиэктазии: </a:t>
            </a:r>
            <a:r>
              <a:rPr lang="ru-RU" dirty="0"/>
              <a:t>капилляры расширены и окружены воспалительным инфильтратом. </a:t>
            </a:r>
          </a:p>
          <a:p>
            <a:r>
              <a:rPr lang="ru-RU" b="1" i="1" dirty="0"/>
              <a:t>Стадия розацеа II.</a:t>
            </a:r>
            <a:r>
              <a:rPr lang="ru-RU" dirty="0"/>
              <a:t> Папулы и пустулы.</a:t>
            </a:r>
          </a:p>
          <a:p>
            <a:r>
              <a:rPr lang="ru-RU" i="1" dirty="0"/>
              <a:t>Пустулы:</a:t>
            </a:r>
            <a:r>
              <a:rPr lang="ru-RU" dirty="0"/>
              <a:t> внутри волосяного фолликула и над ним находят скопления нейтрофилов. </a:t>
            </a:r>
          </a:p>
          <a:p>
            <a:r>
              <a:rPr lang="ru-RU" b="1" i="1" dirty="0"/>
              <a:t>Стадия розацеа III</a:t>
            </a:r>
            <a:r>
              <a:rPr lang="ru-RU" dirty="0"/>
              <a:t>.Папулы, пустулы и узлы. </a:t>
            </a:r>
          </a:p>
          <a:p>
            <a:r>
              <a:rPr lang="ru-RU" i="1" dirty="0"/>
              <a:t>Узлы: </a:t>
            </a:r>
            <a:r>
              <a:rPr lang="ru-RU" dirty="0"/>
              <a:t>разрастание соединительной ткани, выраженная гиперплазия сальных желез, эпителиоидноклеточная гранулема без казеозного некроза, много гигантских клеток инородных тел. </a:t>
            </a:r>
          </a:p>
          <a:p>
            <a:r>
              <a:rPr lang="ru-RU" dirty="0" smtClean="0"/>
              <a:t>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14290"/>
            <a:ext cx="5286412" cy="6000792"/>
          </a:xfrm>
        </p:spPr>
        <p:txBody>
          <a:bodyPr>
            <a:normAutofit fontScale="77500" lnSpcReduction="20000"/>
          </a:bodyPr>
          <a:lstStyle/>
          <a:p>
            <a:r>
              <a:rPr lang="ru-RU" b="1" i="1" dirty="0" smtClean="0"/>
              <a:t>Ринофима</a:t>
            </a:r>
            <a:endParaRPr lang="ru-RU" dirty="0" smtClean="0"/>
          </a:p>
          <a:p>
            <a:r>
              <a:rPr lang="ru-RU" dirty="0" smtClean="0"/>
              <a:t>•  Железистая форма. Разрастание кожи носа (бугристое или гроздевидное) за счет выраженной гиперплазии сальных желез.</a:t>
            </a:r>
          </a:p>
          <a:p>
            <a:r>
              <a:rPr lang="ru-RU" dirty="0" smtClean="0"/>
              <a:t>•  Фиброзная форма. Значительное разрастание соединительной ткани и равномерное увеличение размеров носа, гиперплазия сальных желез не выражена.</a:t>
            </a:r>
          </a:p>
          <a:p>
            <a:r>
              <a:rPr lang="ru-RU" dirty="0" smtClean="0"/>
              <a:t>•  Фиброзно-ангиэктатическая форма. Разрастание и отек соединительной ткани и густая сеть венозных телеангиэктазии придают носу медно-красный цвет</a:t>
            </a:r>
            <a:endParaRPr lang="ru-RU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8" y="1571612"/>
            <a:ext cx="3536181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r>
              <a:rPr lang="ru-RU" b="1" dirty="0"/>
              <a:t>Течение и прогноз розовых угрей</a:t>
            </a:r>
            <a:endParaRPr lang="ru-RU" dirty="0"/>
          </a:p>
          <a:p>
            <a:r>
              <a:rPr lang="ru-RU" dirty="0"/>
              <a:t>Течение длительное, рецидивирующее. Через несколько лет возможно самостоятельное выздоровление. У мужчин (изредка — у женщин) иногда развивается ринофима, которая требует хирургического вмешательства или лазерной терапии.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726</Words>
  <Application>Microsoft Office PowerPoint</Application>
  <PresentationFormat>On-screen Show (4:3)</PresentationFormat>
  <Paragraphs>82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Розовые угри (розацеа) 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Розовые угри (розацеа) </dc:title>
  <dc:creator>Глеб</dc:creator>
  <cp:lastModifiedBy>Глеб</cp:lastModifiedBy>
  <cp:revision>2</cp:revision>
  <dcterms:created xsi:type="dcterms:W3CDTF">2011-03-15T15:31:34Z</dcterms:created>
  <dcterms:modified xsi:type="dcterms:W3CDTF">2011-03-15T15:46:48Z</dcterms:modified>
</cp:coreProperties>
</file>