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6.bin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7.bin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8.bin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326372153526776E-2"/>
          <c:y val="6.9765040408278231E-2"/>
          <c:w val="0.88139490406220866"/>
          <c:h val="0.6553345722178980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'[Автосохраненный (1).xlsx]МАН'!$C$2</c:f>
              <c:strCache>
                <c:ptCount val="1"/>
                <c:pt idx="0">
                  <c:v>Загальна кількість учасників</c:v>
                </c:pt>
              </c:strCache>
            </c:strRef>
          </c:tx>
          <c:invertIfNegative val="0"/>
          <c:cat>
            <c:strRef>
              <c:f>'[Автосохраненный (1).xlsx]МАН'!$B$4:$B$6</c:f>
              <c:strCache>
                <c:ptCount val="3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</c:strCache>
            </c:strRef>
          </c:cat>
          <c:val>
            <c:numRef>
              <c:f>'[Автосохраненный (1).xlsx]МАН'!$C$4:$C$6</c:f>
              <c:numCache>
                <c:formatCode>General</c:formatCode>
                <c:ptCount val="3"/>
                <c:pt idx="0">
                  <c:v>8</c:v>
                </c:pt>
                <c:pt idx="1">
                  <c:v>24</c:v>
                </c:pt>
                <c:pt idx="2">
                  <c:v>32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63562752"/>
        <c:axId val="76020480"/>
        <c:axId val="56452992"/>
      </c:bar3DChart>
      <c:catAx>
        <c:axId val="63562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76020480"/>
        <c:crosses val="autoZero"/>
        <c:auto val="1"/>
        <c:lblAlgn val="ctr"/>
        <c:lblOffset val="100"/>
        <c:noMultiLvlLbl val="0"/>
      </c:catAx>
      <c:valAx>
        <c:axId val="76020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562752"/>
        <c:crosses val="autoZero"/>
        <c:crossBetween val="between"/>
      </c:valAx>
      <c:serAx>
        <c:axId val="56452992"/>
        <c:scaling>
          <c:orientation val="minMax"/>
        </c:scaling>
        <c:delete val="1"/>
        <c:axPos val="b"/>
        <c:majorTickMark val="out"/>
        <c:minorTickMark val="none"/>
        <c:tickLblPos val="none"/>
        <c:crossAx val="76020480"/>
        <c:crosses val="autoZero"/>
      </c:ser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2011-2012</a:t>
            </a:r>
            <a:r>
              <a:rPr lang="uk-UA"/>
              <a:t> </a:t>
            </a:r>
            <a:endParaRPr lang="en-US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'[Автосохраненный (1).xlsx]МАН'!$B$4</c:f>
              <c:strCache>
                <c:ptCount val="1"/>
                <c:pt idx="0">
                  <c:v>2011-2012</c:v>
                </c:pt>
              </c:strCache>
            </c:strRef>
          </c:tx>
          <c:explosion val="25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'[Автосохраненный (1).xlsx]МАН'!$D$3:$G$3</c:f>
              <c:strCache>
                <c:ptCount val="4"/>
                <c:pt idx="0">
                  <c:v>Учасники</c:v>
                </c:pt>
                <c:pt idx="1">
                  <c:v>1 місце</c:v>
                </c:pt>
                <c:pt idx="2">
                  <c:v>2 місце</c:v>
                </c:pt>
                <c:pt idx="3">
                  <c:v>3 місце</c:v>
                </c:pt>
              </c:strCache>
            </c:strRef>
          </c:cat>
          <c:val>
            <c:numRef>
              <c:f>'[Автосохраненный (1).xlsx]МАН'!$D$4:$G$4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'[Автосохраненный (1).xlsx]МАН'!$B$5</c:f>
              <c:strCache>
                <c:ptCount val="1"/>
                <c:pt idx="0">
                  <c:v>2012-2013</c:v>
                </c:pt>
              </c:strCache>
            </c:strRef>
          </c:tx>
          <c:explosion val="25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'[Автосохраненный (1).xlsx]МАН'!$D$3:$G$3</c:f>
              <c:strCache>
                <c:ptCount val="4"/>
                <c:pt idx="0">
                  <c:v>Учасники</c:v>
                </c:pt>
                <c:pt idx="1">
                  <c:v>1 місце</c:v>
                </c:pt>
                <c:pt idx="2">
                  <c:v>2 місце</c:v>
                </c:pt>
                <c:pt idx="3">
                  <c:v>3 місце</c:v>
                </c:pt>
              </c:strCache>
            </c:strRef>
          </c:cat>
          <c:val>
            <c:numRef>
              <c:f>'[Автосохраненный (1).xlsx]МАН'!$D$5:$G$5</c:f>
              <c:numCache>
                <c:formatCode>General</c:formatCode>
                <c:ptCount val="4"/>
                <c:pt idx="0">
                  <c:v>16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'[Автосохраненный (1).xlsx]МАН'!$B$6</c:f>
              <c:strCache>
                <c:ptCount val="1"/>
                <c:pt idx="0">
                  <c:v>2013-2014</c:v>
                </c:pt>
              </c:strCache>
            </c:strRef>
          </c:tx>
          <c:explosion val="25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'[Автосохраненный (1).xlsx]МАН'!$D$3:$G$3</c:f>
              <c:strCache>
                <c:ptCount val="4"/>
                <c:pt idx="0">
                  <c:v>Учасники</c:v>
                </c:pt>
                <c:pt idx="1">
                  <c:v>1 місце</c:v>
                </c:pt>
                <c:pt idx="2">
                  <c:v>2 місце</c:v>
                </c:pt>
                <c:pt idx="3">
                  <c:v>3 місце</c:v>
                </c:pt>
              </c:strCache>
            </c:strRef>
          </c:cat>
          <c:val>
            <c:numRef>
              <c:f>'[Автосохраненный (1).xlsx]МАН'!$D$6:$G$6</c:f>
              <c:numCache>
                <c:formatCode>General</c:formatCode>
                <c:ptCount val="4"/>
                <c:pt idx="0">
                  <c:v>17</c:v>
                </c:pt>
                <c:pt idx="1">
                  <c:v>2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uk-UA"/>
              <a:t>Результативність за 3 роки 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'[Автосохраненный (1).xlsx]Олімпіада'!$E$3</c:f>
              <c:strCache>
                <c:ptCount val="1"/>
                <c:pt idx="0">
                  <c:v>1 місце</c:v>
                </c:pt>
              </c:strCache>
            </c:strRef>
          </c:tx>
          <c:invertIfNegative val="0"/>
          <c:cat>
            <c:strRef>
              <c:f>'[Автосохраненный (1).xlsx]Олімпіада'!$B$4:$B$6</c:f>
              <c:strCache>
                <c:ptCount val="3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</c:strCache>
            </c:strRef>
          </c:cat>
          <c:val>
            <c:numRef>
              <c:f>'[Автосохраненный (1).xlsx]Олімпіада'!$E$4:$E$6</c:f>
              <c:numCache>
                <c:formatCode>General</c:formatCode>
                <c:ptCount val="3"/>
                <c:pt idx="0">
                  <c:v>5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'[Автосохраненный (1).xlsx]Олімпіада'!$F$3</c:f>
              <c:strCache>
                <c:ptCount val="1"/>
                <c:pt idx="0">
                  <c:v>2 місце</c:v>
                </c:pt>
              </c:strCache>
            </c:strRef>
          </c:tx>
          <c:invertIfNegative val="0"/>
          <c:cat>
            <c:strRef>
              <c:f>'[Автосохраненный (1).xlsx]Олімпіада'!$B$4:$B$6</c:f>
              <c:strCache>
                <c:ptCount val="3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</c:strCache>
            </c:strRef>
          </c:cat>
          <c:val>
            <c:numRef>
              <c:f>'[Автосохраненный (1).xlsx]Олімпіада'!$F$4:$F$6</c:f>
              <c:numCache>
                <c:formatCode>General</c:formatCode>
                <c:ptCount val="3"/>
                <c:pt idx="0">
                  <c:v>3</c:v>
                </c:pt>
                <c:pt idx="1">
                  <c:v>3</c:v>
                </c:pt>
                <c:pt idx="2">
                  <c:v>8</c:v>
                </c:pt>
              </c:numCache>
            </c:numRef>
          </c:val>
        </c:ser>
        <c:ser>
          <c:idx val="2"/>
          <c:order val="2"/>
          <c:tx>
            <c:strRef>
              <c:f>'[Автосохраненный (1).xlsx]Олімпіада'!$G$3</c:f>
              <c:strCache>
                <c:ptCount val="1"/>
                <c:pt idx="0">
                  <c:v>3 місце</c:v>
                </c:pt>
              </c:strCache>
            </c:strRef>
          </c:tx>
          <c:invertIfNegative val="0"/>
          <c:cat>
            <c:strRef>
              <c:f>'[Автосохраненный (1).xlsx]Олімпіада'!$B$4:$B$6</c:f>
              <c:strCache>
                <c:ptCount val="3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</c:strCache>
            </c:strRef>
          </c:cat>
          <c:val>
            <c:numRef>
              <c:f>'[Автосохраненный (1).xlsx]Олімпіада'!$G$4:$G$6</c:f>
              <c:numCache>
                <c:formatCode>General</c:formatCode>
                <c:ptCount val="3"/>
                <c:pt idx="0">
                  <c:v>7</c:v>
                </c:pt>
                <c:pt idx="1">
                  <c:v>7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83999232"/>
        <c:axId val="83544896"/>
        <c:axId val="0"/>
      </c:bar3DChart>
      <c:catAx>
        <c:axId val="83999232"/>
        <c:scaling>
          <c:orientation val="minMax"/>
        </c:scaling>
        <c:delete val="0"/>
        <c:axPos val="b"/>
        <c:majorTickMark val="out"/>
        <c:minorTickMark val="none"/>
        <c:tickLblPos val="nextTo"/>
        <c:crossAx val="83544896"/>
        <c:crosses val="autoZero"/>
        <c:auto val="1"/>
        <c:lblAlgn val="ctr"/>
        <c:lblOffset val="100"/>
        <c:noMultiLvlLbl val="0"/>
      </c:catAx>
      <c:valAx>
        <c:axId val="83544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39992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'[Автосохраненный (1).xlsx]Олімпіада'!$B$5</c:f>
              <c:strCache>
                <c:ptCount val="1"/>
                <c:pt idx="0">
                  <c:v>2012-2013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'[Автосохраненный (1).xlsx]Олімпіада'!$D$3:$G$3</c:f>
              <c:strCache>
                <c:ptCount val="4"/>
                <c:pt idx="0">
                  <c:v>Учасники</c:v>
                </c:pt>
                <c:pt idx="1">
                  <c:v>1 місце</c:v>
                </c:pt>
                <c:pt idx="2">
                  <c:v>2 місце</c:v>
                </c:pt>
                <c:pt idx="3">
                  <c:v>3 місце</c:v>
                </c:pt>
              </c:strCache>
            </c:strRef>
          </c:cat>
          <c:val>
            <c:numRef>
              <c:f>'[Автосохраненный (1).xlsx]Олімпіада'!$D$5:$G$5</c:f>
              <c:numCache>
                <c:formatCode>General</c:formatCode>
                <c:ptCount val="4"/>
                <c:pt idx="0">
                  <c:v>53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'[Автосохраненный (1).xlsx]Олімпіада'!$B$6</c:f>
              <c:strCache>
                <c:ptCount val="1"/>
                <c:pt idx="0">
                  <c:v>2013-2014</c:v>
                </c:pt>
              </c:strCache>
            </c:strRef>
          </c:tx>
          <c:explosion val="25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'[Автосохраненный (1).xlsx]Олімпіада'!$D$3:$G$3</c:f>
              <c:strCache>
                <c:ptCount val="4"/>
                <c:pt idx="0">
                  <c:v>Учасники</c:v>
                </c:pt>
                <c:pt idx="1">
                  <c:v>1 місце</c:v>
                </c:pt>
                <c:pt idx="2">
                  <c:v>2 місце</c:v>
                </c:pt>
                <c:pt idx="3">
                  <c:v>3 місце</c:v>
                </c:pt>
              </c:strCache>
            </c:strRef>
          </c:cat>
          <c:val>
            <c:numRef>
              <c:f>'[Автосохраненный (1).xlsx]Олімпіада'!$D$6:$G$6</c:f>
              <c:numCache>
                <c:formatCode>General</c:formatCode>
                <c:ptCount val="4"/>
                <c:pt idx="0">
                  <c:v>45</c:v>
                </c:pt>
                <c:pt idx="1">
                  <c:v>3</c:v>
                </c:pt>
                <c:pt idx="2">
                  <c:v>8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uk-UA" sz="2000"/>
              <a:t>Предметні конкурси</a:t>
            </a:r>
          </a:p>
        </c:rich>
      </c:tx>
      <c:layout>
        <c:manualLayout>
          <c:xMode val="edge"/>
          <c:yMode val="edge"/>
          <c:x val="0.29399483929435694"/>
          <c:y val="5.086704276236078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6899644815800544E-2"/>
          <c:y val="0.18650358950875029"/>
          <c:w val="0.92733514370200998"/>
          <c:h val="0.5748700840104717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'[Автосохраненный (1).xlsx]Конкурси'!$C$3</c:f>
              <c:strCache>
                <c:ptCount val="1"/>
                <c:pt idx="0">
                  <c:v>Шевченка</c:v>
                </c:pt>
              </c:strCache>
            </c:strRef>
          </c:tx>
          <c:invertIfNegative val="0"/>
          <c:cat>
            <c:strRef>
              <c:f>'[Автосохраненный (1).xlsx]Конкурси'!$B$4:$B$6</c:f>
              <c:strCache>
                <c:ptCount val="3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</c:strCache>
            </c:strRef>
          </c:cat>
          <c:val>
            <c:numRef>
              <c:f>'[Автосохраненный (1).xlsx]Конкурси'!$C$4:$C$6</c:f>
              <c:numCache>
                <c:formatCode>General</c:formatCode>
                <c:ptCount val="3"/>
                <c:pt idx="0">
                  <c:v>1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'[Автосохраненный (1).xlsx]Конкурси'!$D$3</c:f>
              <c:strCache>
                <c:ptCount val="1"/>
                <c:pt idx="0">
                  <c:v>Яцика</c:v>
                </c:pt>
              </c:strCache>
            </c:strRef>
          </c:tx>
          <c:invertIfNegative val="0"/>
          <c:cat>
            <c:strRef>
              <c:f>'[Автосохраненный (1).xlsx]Конкурси'!$B$4:$B$6</c:f>
              <c:strCache>
                <c:ptCount val="3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</c:strCache>
            </c:strRef>
          </c:cat>
          <c:val>
            <c:numRef>
              <c:f>'[Автосохраненный (1).xlsx]Конкурси'!$D$4:$D$6</c:f>
              <c:numCache>
                <c:formatCode>General</c:formatCode>
                <c:ptCount val="3"/>
                <c:pt idx="0">
                  <c:v>3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90205952"/>
        <c:axId val="128714432"/>
        <c:axId val="0"/>
      </c:bar3DChart>
      <c:catAx>
        <c:axId val="1902059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28714432"/>
        <c:crosses val="autoZero"/>
        <c:auto val="1"/>
        <c:lblAlgn val="ctr"/>
        <c:lblOffset val="100"/>
        <c:noMultiLvlLbl val="0"/>
      </c:catAx>
      <c:valAx>
        <c:axId val="128714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02059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9.0157721531708715E-2"/>
          <c:y val="0.87744714199982232"/>
          <c:w val="0.76597654497192647"/>
          <c:h val="9.4934645948920274E-2"/>
        </c:manualLayout>
      </c:layout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878B435-9C07-4602-B5E6-25B950AEA738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2F2EF0B-5C16-481D-8D6E-328681623A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2616860" y="548680"/>
            <a:ext cx="4001364" cy="1355147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uk-UA" sz="3600" kern="10" spc="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МАН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570879"/>
              </p:ext>
            </p:extLst>
          </p:nvPr>
        </p:nvGraphicFramePr>
        <p:xfrm>
          <a:off x="467544" y="2276872"/>
          <a:ext cx="8496941" cy="2664296"/>
        </p:xfrm>
        <a:graphic>
          <a:graphicData uri="http://schemas.openxmlformats.org/drawingml/2006/table">
            <a:tbl>
              <a:tblPr/>
              <a:tblGrid>
                <a:gridCol w="1048143"/>
                <a:gridCol w="978266"/>
                <a:gridCol w="978266"/>
                <a:gridCol w="670811"/>
                <a:gridCol w="670811"/>
                <a:gridCol w="670811"/>
                <a:gridCol w="391307"/>
                <a:gridCol w="670811"/>
                <a:gridCol w="670811"/>
                <a:gridCol w="670811"/>
                <a:gridCol w="405282"/>
                <a:gridCol w="670811"/>
              </a:tblGrid>
              <a:tr h="34033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385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Навчальний рік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Загальна кількість учасників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Призові місця І етап (район)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Призові місця ІІ етап (обл)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8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Учасники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місце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місце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місце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 місце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 місце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 місце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3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2011-2012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3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2012-2013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65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8245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1455705"/>
              </p:ext>
            </p:extLst>
          </p:nvPr>
        </p:nvGraphicFramePr>
        <p:xfrm>
          <a:off x="755576" y="476672"/>
          <a:ext cx="7776864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7584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6532860"/>
              </p:ext>
            </p:extLst>
          </p:nvPr>
        </p:nvGraphicFramePr>
        <p:xfrm>
          <a:off x="467544" y="404664"/>
          <a:ext cx="3905249" cy="2490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9108011"/>
              </p:ext>
            </p:extLst>
          </p:nvPr>
        </p:nvGraphicFramePr>
        <p:xfrm>
          <a:off x="4716016" y="404664"/>
          <a:ext cx="3931947" cy="2492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6896462"/>
              </p:ext>
            </p:extLst>
          </p:nvPr>
        </p:nvGraphicFramePr>
        <p:xfrm>
          <a:off x="2771800" y="3645024"/>
          <a:ext cx="3981017" cy="2545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4008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187624" y="476672"/>
            <a:ext cx="5827568" cy="1194954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uk-UA" sz="3600" kern="10" spc="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Олімпіади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190503"/>
              </p:ext>
            </p:extLst>
          </p:nvPr>
        </p:nvGraphicFramePr>
        <p:xfrm>
          <a:off x="251520" y="1844824"/>
          <a:ext cx="8784976" cy="3240359"/>
        </p:xfrm>
        <a:graphic>
          <a:graphicData uri="http://schemas.openxmlformats.org/drawingml/2006/table">
            <a:tbl>
              <a:tblPr/>
              <a:tblGrid>
                <a:gridCol w="1360561"/>
                <a:gridCol w="827755"/>
                <a:gridCol w="713581"/>
                <a:gridCol w="770668"/>
                <a:gridCol w="742124"/>
                <a:gridCol w="723095"/>
                <a:gridCol w="431320"/>
                <a:gridCol w="732610"/>
                <a:gridCol w="751639"/>
                <a:gridCol w="751639"/>
                <a:gridCol w="371062"/>
                <a:gridCol w="608922"/>
              </a:tblGrid>
              <a:tr h="50238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Навчальний рік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Загальна кількість учасників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Призові місця ІІ етап (район)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Призові місця ІІІ етап (обл)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03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Учасники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місце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місце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місце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 місце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 місце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 місце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75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2011-2012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75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2012-2013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26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314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3909574"/>
              </p:ext>
            </p:extLst>
          </p:nvPr>
        </p:nvGraphicFramePr>
        <p:xfrm>
          <a:off x="539552" y="620688"/>
          <a:ext cx="7965940" cy="5447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13449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549565"/>
              </p:ext>
            </p:extLst>
          </p:nvPr>
        </p:nvGraphicFramePr>
        <p:xfrm>
          <a:off x="323528" y="476672"/>
          <a:ext cx="4572000" cy="2744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5873818"/>
              </p:ext>
            </p:extLst>
          </p:nvPr>
        </p:nvGraphicFramePr>
        <p:xfrm>
          <a:off x="4067944" y="3284984"/>
          <a:ext cx="4572000" cy="2744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78082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1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187624" y="476672"/>
            <a:ext cx="5827568" cy="1194954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uk-UA" sz="3600" kern="10" spc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Конкурси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684898"/>
              </p:ext>
            </p:extLst>
          </p:nvPr>
        </p:nvGraphicFramePr>
        <p:xfrm>
          <a:off x="755576" y="2420888"/>
          <a:ext cx="7969695" cy="2791631"/>
        </p:xfrm>
        <a:graphic>
          <a:graphicData uri="http://schemas.openxmlformats.org/drawingml/2006/table">
            <a:tbl>
              <a:tblPr/>
              <a:tblGrid>
                <a:gridCol w="1993326"/>
                <a:gridCol w="1484161"/>
                <a:gridCol w="1397495"/>
                <a:gridCol w="548887"/>
                <a:gridCol w="1289163"/>
                <a:gridCol w="1256663"/>
              </a:tblGrid>
              <a:tr h="46527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Навчальний рік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Призові місця ІІ етап (район)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Призові місця ІІІ етап (обл)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8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Шевченка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Яцика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Шевченка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Яцика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652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2011-2012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2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2012-2013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4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309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907020"/>
              </p:ext>
            </p:extLst>
          </p:nvPr>
        </p:nvGraphicFramePr>
        <p:xfrm>
          <a:off x="539552" y="332656"/>
          <a:ext cx="7992887" cy="5832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09854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</TotalTime>
  <Words>165</Words>
  <Application>Microsoft Office PowerPoint</Application>
  <PresentationFormat>Экран (4:3)</PresentationFormat>
  <Paragraphs>131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лилия</dc:creator>
  <cp:lastModifiedBy>лилия</cp:lastModifiedBy>
  <cp:revision>1</cp:revision>
  <dcterms:created xsi:type="dcterms:W3CDTF">2014-04-25T17:24:56Z</dcterms:created>
  <dcterms:modified xsi:type="dcterms:W3CDTF">2014-04-25T17:33:43Z</dcterms:modified>
</cp:coreProperties>
</file>