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61" r:id="rId5"/>
    <p:sldId id="270" r:id="rId6"/>
    <p:sldId id="262" r:id="rId7"/>
    <p:sldId id="274" r:id="rId8"/>
    <p:sldId id="275" r:id="rId9"/>
    <p:sldId id="272" r:id="rId10"/>
    <p:sldId id="301" r:id="rId11"/>
    <p:sldId id="303" r:id="rId12"/>
    <p:sldId id="305" r:id="rId13"/>
    <p:sldId id="306" r:id="rId14"/>
    <p:sldId id="307" r:id="rId15"/>
    <p:sldId id="308" r:id="rId16"/>
    <p:sldId id="267" r:id="rId17"/>
    <p:sldId id="299" r:id="rId18"/>
    <p:sldId id="273" r:id="rId19"/>
    <p:sldId id="300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>
        <p:scale>
          <a:sx n="50" d="100"/>
          <a:sy n="50" d="100"/>
        </p:scale>
        <p:origin x="-193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8;&#1083;&#1100;&#1103;\Desktop\&#1086;&#1089;&#1085;&#1086;&#1074;&#1085;&#1099;&#1077;%20&#1093;&#1072;&#1088;&#1072;&#1082;&#1090;&#1077;&#1088;&#1080;&#1089;&#1090;&#1080;&#1082;&#1080;\&#1052;&#1077;&#1076;&#1083;&#1103;&#1082;(&#1044;&#1046;&#1054;%20&#1061;&#1048;&#1057;&#1040;&#1048;&#1064;&#1048;)%20-%20&#1044;&#1086;&#1088;&#1086;&#1078;&#1082;&#1072;%206%20(&#1086;&#1095;&#1077;&#1085;&#1100;%20&#1082;&#1088;&#1072;&#1089;&#1080;&#1074;&#1072;&#1103;%20&#1080;%20&#1088;&#1086;&#1084;&#1072;&#1085;&#1090;&#1080;&#1095;&#1077;&#1089;&#1082;&#1072;&#1103;%20&#1084;&#1091;&#1079;&#1099;&#1082;&#1072;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look.com.ua/pic/201107/1440x900/look.com.ua-122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500174"/>
            <a:ext cx="93583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Основ</a:t>
            </a:r>
            <a:r>
              <a:rPr lang="ru-RU" sz="7200" b="1" dirty="0" smtClean="0">
                <a:solidFill>
                  <a:srgbClr val="00B0F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н</a:t>
            </a:r>
            <a:r>
              <a:rPr lang="ru-RU" sz="72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ые хара</a:t>
            </a:r>
            <a:r>
              <a:rPr lang="ru-RU" sz="7200" b="1" dirty="0" smtClean="0">
                <a:solidFill>
                  <a:srgbClr val="00B0F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к</a:t>
            </a:r>
            <a:r>
              <a:rPr lang="ru-RU" sz="7200" b="1" dirty="0" smtClean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теристики цвет</a:t>
            </a:r>
            <a:r>
              <a:rPr lang="ru-RU" sz="7200" b="1" dirty="0" smtClean="0">
                <a:solidFill>
                  <a:srgbClr val="00B0F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а</a:t>
            </a:r>
            <a:endParaRPr lang="ru-RU" sz="7200" b="1" dirty="0">
              <a:solidFill>
                <a:srgbClr val="00B0F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72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Муниципальное бюджетное образовательное учреждение дополнительного образования детей центр внешкольной работы станицы </a:t>
            </a:r>
            <a:r>
              <a:rPr lang="ru-RU" dirty="0" err="1" smtClean="0">
                <a:latin typeface="Bookman Old Style" pitchFamily="18" charset="0"/>
              </a:rPr>
              <a:t>Марьянской</a:t>
            </a:r>
            <a:r>
              <a:rPr lang="ru-RU" dirty="0" smtClean="0">
                <a:latin typeface="Bookman Old Style" pitchFamily="18" charset="0"/>
              </a:rPr>
              <a:t> муниципального образования Красноармейский район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5357826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педагог дополнительного образования</a:t>
            </a: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Дмитриева Вера Юрьевна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8" name="Медляк(ДЖО ХИСАИШИ) - Дорожка 6 (очень красивая и романтическая музы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71540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ЦВЕТА ДЕЛЯТСЯ </a:t>
            </a:r>
          </a:p>
          <a:p>
            <a:pPr algn="ctr"/>
            <a:r>
              <a:rPr lang="ru-RU" sz="4400" b="1" cap="all" dirty="0" smtClean="0">
                <a:ln w="9000" cmpd="sng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НА ТЕПЛЫЕ И ХОЛОДНЫЕ</a:t>
            </a:r>
          </a:p>
        </p:txBody>
      </p:sp>
      <p:pic>
        <p:nvPicPr>
          <p:cNvPr id="2051" name="Picture 3" descr="C:\Documents and Settings\User\Рабочий стол\фон слайда\цвет\trad_comp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000240"/>
            <a:ext cx="4500594" cy="4278064"/>
          </a:xfrm>
          <a:prstGeom prst="ellipse">
            <a:avLst/>
          </a:prstGeom>
          <a:ln w="190500" cap="rnd"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0"/>
            </a:gradFill>
            <a:prstDash val="solid"/>
          </a:ln>
          <a:effectLst>
            <a:outerShdw blurRad="495300" dist="101600" dir="5400000" algn="t" rotWithShape="0">
              <a:schemeClr val="accent2">
                <a:lumMod val="50000"/>
                <a:alpha val="92000"/>
              </a:scheme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лья\Desktop\цветоведение в картинках\red-density-fract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1285860"/>
            <a:ext cx="68580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ЦВЕТА ЖЕЛТО-КРАСНОЙ ЧАСТИ СПЕКТРА</a:t>
            </a:r>
          </a:p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НАЗЫВАЮТСЯ </a:t>
            </a:r>
            <a:r>
              <a:rPr lang="ru-RU" sz="66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ТЕПЛЫМИ</a:t>
            </a:r>
            <a:endParaRPr lang="ru-RU" sz="6600" b="1" dirty="0" smtClean="0">
              <a:ln>
                <a:prstDash val="solid"/>
              </a:ln>
              <a:solidFill>
                <a:schemeClr val="bg1"/>
              </a:solidFill>
              <a:effectLst>
                <a:outerShdw blurRad="25400" dist="38100" dir="12600000" sx="102000" sy="102000" algn="tl">
                  <a:schemeClr val="bg2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xrest.ru/images/collection/00659/088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280763" y="1714488"/>
            <a:ext cx="3863237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Оранжевый</a:t>
            </a:r>
            <a:endParaRPr lang="ru-RU" sz="5400" b="1" i="1" cap="none" spc="0" dirty="0">
              <a:ln/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450057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i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460A0D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Красный</a:t>
            </a:r>
            <a:endParaRPr lang="ru-RU" sz="5400" i="1" dirty="0" smtClean="0">
              <a:ln w="22225">
                <a:solidFill>
                  <a:srgbClr val="CC9900"/>
                </a:solidFill>
              </a:ln>
              <a:solidFill>
                <a:srgbClr val="CC990A"/>
              </a:solidFill>
              <a:effectLst>
                <a:outerShdw blurRad="50800" dist="50800" dir="5400000" algn="ctr" rotWithShape="0">
                  <a:srgbClr val="DA1F28">
                    <a:lumMod val="5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" name="Oval 18"/>
          <p:cNvSpPr>
            <a:spLocks noChangeArrowheads="1"/>
          </p:cNvSpPr>
          <p:nvPr/>
        </p:nvSpPr>
        <p:spPr bwMode="auto">
          <a:xfrm>
            <a:off x="3929058" y="4214818"/>
            <a:ext cx="1714512" cy="171451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6699"/>
            </a:solidFill>
            <a:round/>
            <a:headEnd/>
            <a:tailEnd/>
          </a:ln>
          <a:effectLst>
            <a:innerShdw blurRad="406400" dist="292100" dir="1200000">
              <a:schemeClr val="bg2">
                <a:alpha val="95000"/>
              </a:schemeClr>
            </a:inn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18"/>
          <p:cNvSpPr>
            <a:spLocks noChangeArrowheads="1"/>
          </p:cNvSpPr>
          <p:nvPr/>
        </p:nvSpPr>
        <p:spPr bwMode="auto">
          <a:xfrm>
            <a:off x="6643702" y="2857496"/>
            <a:ext cx="1714512" cy="1714512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6699"/>
            </a:solidFill>
            <a:round/>
            <a:headEnd/>
            <a:tailEnd/>
          </a:ln>
          <a:effectLst>
            <a:innerShdw blurRad="406400" dist="292100" dir="1200000">
              <a:schemeClr val="bg2">
                <a:alpha val="95000"/>
              </a:schemeClr>
            </a:inn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14290"/>
            <a:ext cx="78581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morning" dir="tl"/>
            </a:scene3d>
            <a:sp3d extrusionH="25400" contourW="8890">
              <a:contourClr>
                <a:schemeClr val="accent2">
                  <a:lumMod val="5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solidFill>
                  <a:srgbClr val="C00000"/>
                </a:solidFill>
                <a:effectLst>
                  <a:outerShdw dist="114300" dir="5280000" algn="ctr" rotWithShape="0">
                    <a:srgbClr val="EDBC73"/>
                  </a:outerShdw>
                </a:effectLst>
                <a:latin typeface="Bookman Old Style" pitchFamily="18" charset="0"/>
              </a:rPr>
              <a:t>Теплые </a:t>
            </a:r>
            <a:r>
              <a:rPr lang="ru-RU" sz="7200" b="1" cap="none" spc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00000"/>
                </a:solidFill>
                <a:effectLst>
                  <a:outerShdw dist="114300" dir="5280000" algn="ctr" rotWithShape="0">
                    <a:srgbClr val="EDBC73"/>
                  </a:outerShdw>
                </a:effectLst>
                <a:latin typeface="Bookman Old Style" pitchFamily="18" charset="0"/>
              </a:rPr>
              <a:t>цвета</a:t>
            </a:r>
            <a:endParaRPr lang="ru-RU" sz="7200" b="1" cap="none" spc="0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effectLst>
                <a:outerShdw dist="114300" dir="5280000" algn="ctr" rotWithShape="0">
                  <a:srgbClr val="EDBC73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5934670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rgbClr val="FFC000"/>
                </a:solidFill>
                <a:effectLst>
                  <a:outerShdw blurRad="50800" dist="50800" dir="5400000" algn="ctr" rotWithShape="0">
                    <a:srgbClr val="DA1F28">
                      <a:lumMod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Желтый</a:t>
            </a:r>
            <a:endParaRPr lang="ru-RU" sz="5400" dirty="0"/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auto">
          <a:xfrm>
            <a:off x="1000100" y="2857496"/>
            <a:ext cx="1714512" cy="1714512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6699"/>
            </a:solidFill>
            <a:round/>
            <a:headEnd/>
            <a:tailEnd/>
          </a:ln>
          <a:effectLst>
            <a:innerShdw blurRad="406400" dist="292100" dir="1200000">
              <a:schemeClr val="bg2">
                <a:alpha val="95000"/>
              </a:schemeClr>
            </a:innerShdw>
          </a:effectLst>
        </p:spPr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лья\Desktop\цветоведение в картинках\3D-graphics_Fractal_a_pattern_027227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571612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ЦВЕТА ГОЛУБОВАТО-СИНЕЙ ЧАСТИ СПЕКТРА</a:t>
            </a:r>
          </a:p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НАЗЫВАЮТСЯ </a:t>
            </a:r>
            <a:r>
              <a:rPr lang="ru-RU" sz="6000" b="1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ХОЛОДНЫМИ</a:t>
            </a:r>
            <a:endParaRPr lang="ru-RU" sz="6000" b="1" dirty="0" smtClean="0">
              <a:ln>
                <a:prstDash val="solid"/>
              </a:ln>
              <a:solidFill>
                <a:schemeClr val="bg1"/>
              </a:solidFill>
              <a:effectLst>
                <a:outerShdw blurRad="25400" dist="38100" dir="12600000" sx="102000" sy="102000" algn="tl">
                  <a:schemeClr val="bg2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xrest.ru/images/collection/00105/017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40882"/>
          </a:xfrm>
          <a:prstGeom prst="rect">
            <a:avLst/>
          </a:prstGeom>
          <a:noFill/>
        </p:spPr>
      </p:pic>
      <p:sp>
        <p:nvSpPr>
          <p:cNvPr id="3" name="Oval 18"/>
          <p:cNvSpPr>
            <a:spLocks noChangeArrowheads="1"/>
          </p:cNvSpPr>
          <p:nvPr/>
        </p:nvSpPr>
        <p:spPr bwMode="auto">
          <a:xfrm>
            <a:off x="642910" y="3000372"/>
            <a:ext cx="1714512" cy="1714512"/>
          </a:xfrm>
          <a:prstGeom prst="ellipse">
            <a:avLst/>
          </a:prstGeom>
          <a:solidFill>
            <a:srgbClr val="03E3B8"/>
          </a:solidFill>
          <a:ln w="9525">
            <a:solidFill>
              <a:srgbClr val="006699"/>
            </a:solidFill>
            <a:round/>
            <a:headEnd/>
            <a:tailEnd/>
          </a:ln>
          <a:effectLst>
            <a:innerShdw blurRad="406400" dist="292100" dir="1200000">
              <a:schemeClr val="bg2">
                <a:alpha val="95000"/>
              </a:schemeClr>
            </a:inn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857760"/>
            <a:ext cx="1683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зеленый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Oval 18"/>
          <p:cNvSpPr>
            <a:spLocks noChangeArrowheads="1"/>
          </p:cNvSpPr>
          <p:nvPr/>
        </p:nvSpPr>
        <p:spPr bwMode="auto">
          <a:xfrm>
            <a:off x="3643306" y="4143380"/>
            <a:ext cx="1785950" cy="1714512"/>
          </a:xfrm>
          <a:prstGeom prst="ellipse">
            <a:avLst/>
          </a:prstGeom>
          <a:solidFill>
            <a:srgbClr val="0070C0"/>
          </a:solidFill>
          <a:ln w="9525">
            <a:solidFill>
              <a:srgbClr val="2C1CA4"/>
            </a:solidFill>
            <a:round/>
            <a:headEnd/>
            <a:tailEnd/>
          </a:ln>
          <a:effectLst>
            <a:innerShdw blurRad="368300" dist="292100" dir="21300000">
              <a:schemeClr val="bg2">
                <a:alpha val="76000"/>
              </a:schemeClr>
            </a:inn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929330"/>
            <a:ext cx="12410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синий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auto">
          <a:xfrm>
            <a:off x="6643702" y="2928934"/>
            <a:ext cx="1643074" cy="1643074"/>
          </a:xfrm>
          <a:prstGeom prst="ellipse">
            <a:avLst/>
          </a:prstGeom>
          <a:solidFill>
            <a:srgbClr val="4129A7">
              <a:alpha val="95000"/>
            </a:srgbClr>
          </a:solidFill>
          <a:ln w="9525">
            <a:solidFill>
              <a:srgbClr val="2C1CA4"/>
            </a:solidFill>
            <a:round/>
            <a:headEnd/>
            <a:tailEnd/>
          </a:ln>
          <a:effectLst>
            <a:innerShdw blurRad="558800" dist="419100" dir="21540000">
              <a:schemeClr val="bg2">
                <a:alpha val="76000"/>
              </a:schemeClr>
            </a:inn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714884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фиолетовый</a:t>
            </a:r>
            <a:endParaRPr lang="ru-RU" sz="3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71502" y="1142984"/>
            <a:ext cx="921550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2700000" scaled="0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sx="98000" sy="98000" algn="r" rotWithShape="0">
                    <a:srgbClr val="00B0F0"/>
                  </a:outerShdw>
                </a:effectLst>
                <a:latin typeface="Bookman Old Style" pitchFamily="18" charset="0"/>
              </a:rPr>
              <a:t>ХОЛОДНЫЕ</a:t>
            </a:r>
            <a:r>
              <a:rPr lang="ru-RU" sz="6000" b="1" dirty="0" smtClean="0">
                <a:ln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2700000" scaled="0"/>
                  <a:tileRect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sx="98000" sy="98000" algn="r" rotWithShape="0">
                    <a:srgbClr val="00B0F0"/>
                  </a:outerShdw>
                </a:effectLst>
                <a:latin typeface="Bookman Old Style" pitchFamily="18" charset="0"/>
              </a:rPr>
              <a:t> ЦВЕТА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pics.livejournal.com/superlinker/pic/0003wtc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7509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87154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itchFamily="18" charset="0"/>
              </a:rPr>
              <a:t>Каждый цвет имеет теплый</a:t>
            </a:r>
          </a:p>
          <a:p>
            <a:pPr algn="ctr"/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itchFamily="18" charset="0"/>
              </a:rPr>
              <a:t>и холодный оттенок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69279619_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28662" y="285728"/>
            <a:ext cx="78581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>
                  <a:noFill/>
                </a:ln>
                <a:solidFill>
                  <a:schemeClr val="bg1"/>
                </a:solidFill>
                <a:latin typeface="Garamond" pitchFamily="18" charset="0"/>
              </a:rPr>
              <a:t>Собственный,</a:t>
            </a:r>
          </a:p>
          <a:p>
            <a:pPr algn="ctr"/>
            <a:r>
              <a:rPr lang="ru-RU" sz="4400" b="1" spc="50" dirty="0" smtClean="0">
                <a:ln w="11430">
                  <a:noFill/>
                </a:ln>
                <a:solidFill>
                  <a:schemeClr val="bg1"/>
                </a:solidFill>
                <a:latin typeface="Garamond" pitchFamily="18" charset="0"/>
              </a:rPr>
              <a:t>неизменный цвет предмета,  без влияния на него реального окружения, называется</a:t>
            </a:r>
          </a:p>
          <a:p>
            <a:pPr algn="ctr"/>
            <a:r>
              <a:rPr lang="ru-RU" sz="6600" b="1" spc="50" dirty="0" smtClean="0">
                <a:ln w="11430">
                  <a:solidFill>
                    <a:srgbClr val="2A5C37"/>
                  </a:solidFill>
                </a:ln>
                <a:solidFill>
                  <a:schemeClr val="bg1"/>
                </a:solidFill>
                <a:effectLst>
                  <a:outerShdw blurRad="50800" dist="38100" sx="101000" sy="101000" algn="l" rotWithShape="0">
                    <a:srgbClr val="2A5C37">
                      <a:alpha val="99000"/>
                    </a:srgbClr>
                  </a:outerShdw>
                </a:effectLst>
                <a:latin typeface="Garamond" pitchFamily="18" charset="0"/>
              </a:rPr>
              <a:t>ЛОКАЛЬНЫМ ЦВЕТОМ</a:t>
            </a:r>
            <a:endParaRPr lang="ru-RU" sz="6600" spc="50" dirty="0">
              <a:ln w="11430">
                <a:solidFill>
                  <a:srgbClr val="2A5C37"/>
                </a:solidFill>
              </a:ln>
              <a:solidFill>
                <a:schemeClr val="bg1"/>
              </a:solidFill>
              <a:effectLst>
                <a:outerShdw blurRad="50800" dist="38100" sx="101000" sy="101000" algn="l" rotWithShape="0">
                  <a:srgbClr val="2A5C37">
                    <a:alpha val="99000"/>
                  </a:srgbClr>
                </a:outerShdw>
              </a:effectLst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мамина папка\картинки для мамы\Gavan_v_Marsele Поль Сенья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0"/>
            <a:ext cx="8300936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6215082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Поль Синьяк     Гавань в Марселе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7166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Garamond" pitchFamily="18" charset="0"/>
              </a:rPr>
              <a:t>Живописный цвет воспринятый измененным в зависимости от освещенности, рефлексной взаимосвязи, контрастного взаимодействия цветов называется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496"/>
            <a:ext cx="84657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spc="50" dirty="0" smtClean="0">
                <a:ln w="11430"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outerShdw blurRad="50800" dist="38100" sx="101000" sy="101000" algn="l" rotWithShape="0">
                    <a:srgbClr val="2A5C37">
                      <a:alpha val="99000"/>
                    </a:srgbClr>
                  </a:outerShdw>
                </a:effectLst>
                <a:latin typeface="Garamond" pitchFamily="18" charset="0"/>
              </a:rPr>
              <a:t>Обусловленным цветом</a:t>
            </a:r>
            <a:endParaRPr lang="ru-RU" sz="8000" spc="50" dirty="0">
              <a:ln w="11430">
                <a:solidFill>
                  <a:srgbClr val="FFC000"/>
                </a:solidFill>
              </a:ln>
              <a:solidFill>
                <a:srgbClr val="FF0000"/>
              </a:solidFill>
              <a:effectLst>
                <a:outerShdw blurRad="50800" dist="38100" sx="101000" sy="101000" algn="l" rotWithShape="0">
                  <a:srgbClr val="2A5C37">
                    <a:alpha val="99000"/>
                  </a:srgbClr>
                </a:outerShdw>
              </a:effectLst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:\мамина папка\картинки\levitan сирень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35463" y="84236"/>
            <a:ext cx="5208305" cy="67737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4414" y="500042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Bookman Old Style" pitchFamily="18" charset="0"/>
              </a:rPr>
              <a:t>Контрастность -</a:t>
            </a:r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4000" dirty="0" smtClean="0">
                <a:ln>
                  <a:solidFill>
                    <a:srgbClr val="FFFF00"/>
                  </a:solidFill>
                </a:ln>
                <a:solidFill>
                  <a:srgbClr val="CCCC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Bookman Old Style" pitchFamily="18" charset="0"/>
              </a:rPr>
              <a:t>отношение разности яркостей объекта и фона</a:t>
            </a:r>
            <a:endParaRPr lang="ru-RU" sz="4000" dirty="0">
              <a:ln>
                <a:solidFill>
                  <a:srgbClr val="FFFF00"/>
                </a:solidFill>
              </a:ln>
              <a:solidFill>
                <a:srgbClr val="CCCC00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мамина папка\картинки\богаевский конст.солнц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22040"/>
            <a:ext cx="7406501" cy="54834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5929330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Константин </a:t>
            </a:r>
            <a:r>
              <a:rPr lang="ru-RU" sz="2400" dirty="0" err="1" smtClean="0">
                <a:latin typeface="Bookman Old Style" pitchFamily="18" charset="0"/>
              </a:rPr>
              <a:t>Богаевский</a:t>
            </a:r>
            <a:r>
              <a:rPr lang="ru-RU" sz="2400" dirty="0" smtClean="0">
                <a:latin typeface="Bookman Old Style" pitchFamily="18" charset="0"/>
              </a:rPr>
              <a:t>       Солнце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лья\Desktop\Drawn_wallpapers_Painted_girls_Autumn_Goddess_017933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786322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Цвет важнейший признак, присущий каждому предмету.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вносит яркость и достоверность в создаваемый образ и придает ему эмоциональную окраску.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500042"/>
            <a:ext cx="55007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solidFill>
                  <a:srgbClr val="7030A0"/>
                </a:solidFill>
                <a:latin typeface="Calibri" pitchFamily="34" charset="0"/>
              </a:rPr>
              <a:t>Что было бы, если бы из нашей жизни исчез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786058"/>
            <a:ext cx="3286148" cy="10662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Цвет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ic4you.ru/allimage/y2011/10-21/12150/131143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61949"/>
            <a:ext cx="7620000" cy="64960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2714620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Bookman Old Style" pitchFamily="18" charset="0"/>
              </a:rPr>
              <a:t>Творческих успехов.</a:t>
            </a:r>
            <a:endParaRPr lang="ru-RU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00100" y="785794"/>
            <a:ext cx="335758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Все видимые нами цвета делятся на цветные, или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145" name="Рисунок 1" descr="14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785794"/>
            <a:ext cx="3506696" cy="3914451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071538" y="5286388"/>
            <a:ext cx="7000924" cy="8620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0"/>
                    </a:srgbClr>
                  </a:outerShdw>
                </a:effectLst>
                <a:latin typeface="Arial Black"/>
              </a:rPr>
              <a:t>ХРОМАТИЧЕСКИЕ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357290" y="5643578"/>
            <a:ext cx="6572296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64"/>
              </a:avLst>
            </a:prstTxWarp>
            <a:scene3d>
              <a:camera prst="orthographicFront"/>
              <a:lightRig rig="sunrise" dir="t"/>
            </a:scene3d>
            <a:sp3d extrusionH="57150" prstMaterial="powder">
              <a:bevelT w="38100" h="38100"/>
            </a:sp3d>
          </a:bodyPr>
          <a:lstStyle/>
          <a:p>
            <a:pPr algn="ctr" rtl="0"/>
            <a:endParaRPr lang="ru-RU" sz="2400" kern="10" spc="480" dirty="0">
              <a:ln w="9525">
                <a:noFill/>
                <a:round/>
                <a:headEnd/>
                <a:tailEnd/>
              </a:ln>
              <a:gradFill flip="none" rotWithShape="1">
                <a:gsLst>
                  <a:gs pos="6000">
                    <a:schemeClr val="tx1">
                      <a:lumMod val="65000"/>
                      <a:lumOff val="35000"/>
                    </a:schemeClr>
                  </a:gs>
                  <a:gs pos="4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  <a:effectLst>
                <a:outerShdw sx="101000" sy="101000" algn="ctr" rotWithShape="0">
                  <a:schemeClr val="bg1">
                    <a:alpha val="97000"/>
                  </a:scheme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и бесцветные, или,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5400" dirty="0" smtClean="0">
              <a:latin typeface="Arial" pitchFamily="34" charset="0"/>
            </a:endParaRPr>
          </a:p>
        </p:txBody>
      </p:sp>
      <p:pic>
        <p:nvPicPr>
          <p:cNvPr id="3" name="Picture 6" descr="C:\Documents and Settings\User\Рабочий стол\ЦВЕТОВЕДЕНИЕ\3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928802"/>
            <a:ext cx="6790618" cy="21336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4429132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kern="10" spc="480" dirty="0" smtClean="0">
                <a:ln w="9525">
                  <a:noFill/>
                  <a:round/>
                  <a:headEnd/>
                  <a:tailEnd/>
                </a:ln>
                <a:gradFill flip="none" rotWithShape="1">
                  <a:gsLst>
                    <a:gs pos="6000">
                      <a:schemeClr val="tx1">
                        <a:lumMod val="65000"/>
                        <a:lumOff val="35000"/>
                      </a:schemeClr>
                    </a:gs>
                    <a:gs pos="4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effectLst>
                  <a:outerShdw sx="101000" sy="101000" algn="ctr" rotWithShape="0">
                    <a:schemeClr val="bg1">
                      <a:alpha val="97000"/>
                    </a:schemeClr>
                  </a:outerShdw>
                </a:effectLst>
                <a:latin typeface="Bookman Old Style" pitchFamily="18" charset="0"/>
              </a:rPr>
              <a:t>АХРОМАТИЧЕСКИЕ</a:t>
            </a:r>
            <a:endParaRPr lang="ru-RU" sz="5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0.liveinternet.ru/images/attach/c/3/75/263/75263926_4134138_Snimok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1928802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Ахроматические цвета являются связующим звеном,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повышают интенсивность находящегося рядом цвета, а при добавлении повышают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светлоту(светло-серый, белый) или насыщенность(темно-серый, черный) цвета.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keep4u.ru/imgs/b/080306/8f/8f7a8bd072a698441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3580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500174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A98317"/>
              </a:extrusionClr>
            </a:sp3d>
          </a:bodyPr>
          <a:lstStyle/>
          <a:p>
            <a:pPr lvl="0" algn="ctr"/>
            <a:r>
              <a:rPr lang="ru-RU" sz="4800" b="1" dirty="0" smtClean="0">
                <a:ln>
                  <a:solidFill>
                    <a:srgbClr val="DA1F28">
                      <a:lumMod val="50000"/>
                    </a:srgbClr>
                  </a:solidFill>
                </a:ln>
                <a:gradFill flip="none" rotWithShape="1">
                  <a:gsLst>
                    <a:gs pos="95000">
                      <a:srgbClr val="FAF2D2"/>
                    </a:gs>
                    <a:gs pos="45000">
                      <a:srgbClr val="808000"/>
                    </a:gs>
                    <a:gs pos="64000">
                      <a:srgbClr val="333300"/>
                    </a:gs>
                    <a:gs pos="84000">
                      <a:srgbClr val="A98317"/>
                    </a:gs>
                  </a:gsLst>
                  <a:lin ang="5400000" scaled="0"/>
                  <a:tileRect/>
                </a:gradFill>
                <a:effectLst>
                  <a:outerShdw blurRad="50800" dist="25400" algn="ctr" rotWithShape="0">
                    <a:schemeClr val="accent6"/>
                  </a:outerShdw>
                </a:effectLst>
                <a:latin typeface="Calibri" pitchFamily="34" charset="0"/>
              </a:rPr>
              <a:t>Отличаются насыщенностью и светлотой</a:t>
            </a:r>
            <a:endParaRPr lang="ru-RU" sz="4800" b="1" dirty="0">
              <a:ln>
                <a:solidFill>
                  <a:srgbClr val="DA1F28">
                    <a:lumMod val="50000"/>
                  </a:srgbClr>
                </a:solidFill>
              </a:ln>
              <a:gradFill flip="none" rotWithShape="1">
                <a:gsLst>
                  <a:gs pos="95000">
                    <a:srgbClr val="FAF2D2"/>
                  </a:gs>
                  <a:gs pos="45000">
                    <a:srgbClr val="808000"/>
                  </a:gs>
                  <a:gs pos="64000">
                    <a:srgbClr val="333300"/>
                  </a:gs>
                  <a:gs pos="84000">
                    <a:srgbClr val="A98317"/>
                  </a:gs>
                </a:gsLst>
                <a:lin ang="5400000" scaled="0"/>
                <a:tileRect/>
              </a:gradFill>
              <a:effectLst>
                <a:outerShdw blurRad="50800" dist="25400" algn="ctr" rotWithShape="0">
                  <a:schemeClr val="accent6"/>
                </a:outerShdw>
              </a:effectLst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111189"/>
            <a:ext cx="82153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aramond" pitchFamily="18" charset="0"/>
              </a:rPr>
              <a:t>Чтобы получить новые оттенки каждого цвета, необходимо добавить к нему разное количество белого или черного. Полученный при этом цветовой тон будет отличаться по тональности, и                        насыщенности</a:t>
            </a:r>
            <a:endParaRPr lang="ru-RU" sz="2800" b="1" dirty="0">
              <a:latin typeface="Garamond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282" y="214290"/>
            <a:ext cx="8653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</a:rPr>
              <a:t>ОТТЕНКИ ЦВЕТОВ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tatic.photaki.com/Lollipop-fashion-background-in-pastel-colors--vector-illustration-2236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2143116"/>
            <a:ext cx="6000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Garamond" pitchFamily="18" charset="0"/>
              </a:rPr>
              <a:t>Светлота – </a:t>
            </a:r>
          </a:p>
          <a:p>
            <a:r>
              <a:rPr lang="ru-RU" sz="3200" b="1" dirty="0" smtClean="0">
                <a:latin typeface="Garamond" pitchFamily="18" charset="0"/>
              </a:rPr>
              <a:t>степень разбеленности ( % присутствия в цвете белого и светло-серого тонов) 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humbs.dreamstime.com/thumblarge_496/12717160694SHqL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04" y="1785926"/>
            <a:ext cx="8858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man Old Style" pitchFamily="18" charset="0"/>
              </a:rPr>
              <a:t>Насыщенность –качество чистоты, ясности хроматического цвета, приближенность его к спектральному. Менее насыщенные цвета приближаются к темно-серым и черным тонам.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beautiful-pict.narod.ru/IMAGES/beautiful2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1285860"/>
            <a:ext cx="77867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latin typeface="Bookman Old Style" pitchFamily="18" charset="0"/>
              </a:rPr>
              <a:t>Глубина - степень яркости или приглушенности тональности цвета </a:t>
            </a:r>
          </a:p>
          <a:p>
            <a:endParaRPr lang="ru-RU" sz="3600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274</Words>
  <Application>Microsoft Office PowerPoint</Application>
  <PresentationFormat>Экран (4:3)</PresentationFormat>
  <Paragraphs>53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</dc:creator>
  <cp:lastModifiedBy>Олег</cp:lastModifiedBy>
  <cp:revision>85</cp:revision>
  <dcterms:created xsi:type="dcterms:W3CDTF">2011-10-25T05:52:45Z</dcterms:created>
  <dcterms:modified xsi:type="dcterms:W3CDTF">2011-11-04T19:30:47Z</dcterms:modified>
</cp:coreProperties>
</file>