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4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48" autoAdjust="0"/>
    <p:restoredTop sz="94660"/>
  </p:normalViewPr>
  <p:slideViewPr>
    <p:cSldViewPr>
      <p:cViewPr varScale="1">
        <p:scale>
          <a:sx n="104" d="100"/>
          <a:sy n="104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928935"/>
            <a:ext cx="8858312" cy="257176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Цель урока: исследовать зависимость силы магнитного поля катушки с </a:t>
            </a:r>
            <a:r>
              <a:rPr lang="ru-RU" dirty="0" smtClean="0"/>
              <a:t>током.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Изучить устройство и принцип действия электромагнита.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258285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Тема урока: </a:t>
            </a:r>
            <a:r>
              <a:rPr lang="ru-RU" dirty="0" smtClean="0"/>
              <a:t>Магнитное </a:t>
            </a:r>
            <a:r>
              <a:rPr lang="ru-RU" dirty="0" smtClean="0"/>
              <a:t>поле катушки с </a:t>
            </a:r>
            <a:r>
              <a:rPr lang="ru-RU" dirty="0" smtClean="0"/>
              <a:t>током. Электромагнит.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Если поднести компас к проводнику с электрическим током, то он покажет наличие ……….. поля.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Правильно ли показаны положения электрических ключей на </a:t>
            </a:r>
            <a:r>
              <a:rPr lang="ru-RU" sz="3200" dirty="0" smtClean="0"/>
              <a:t>рисунке?</a:t>
            </a:r>
          </a:p>
          <a:p>
            <a:pPr algn="ctr">
              <a:buNone/>
            </a:pPr>
            <a:r>
              <a:rPr lang="ru-RU" sz="3200" dirty="0" smtClean="0"/>
              <a:t>Если </a:t>
            </a:r>
            <a:r>
              <a:rPr lang="ru-RU" sz="3200" dirty="0" smtClean="0"/>
              <a:t>нет, то почему?</a:t>
            </a:r>
          </a:p>
          <a:p>
            <a:pPr lvl="0" algn="ctr">
              <a:buNone/>
            </a:pPr>
            <a:endParaRPr lang="ru-RU" sz="4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781550"/>
            <a:ext cx="21526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4800600"/>
            <a:ext cx="22288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928935"/>
            <a:ext cx="8858312" cy="257176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Цель урока: исследовать зависимость силы магнитного поля катушки с </a:t>
            </a:r>
            <a:r>
              <a:rPr lang="ru-RU" dirty="0" smtClean="0"/>
              <a:t>током.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Изучить устройство и принцип действия электромагнита.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258285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Тема урока: </a:t>
            </a:r>
            <a:r>
              <a:rPr lang="ru-RU" dirty="0" smtClean="0"/>
              <a:t>Магнитное </a:t>
            </a:r>
            <a:r>
              <a:rPr lang="ru-RU" dirty="0" smtClean="0"/>
              <a:t>поле катушки с </a:t>
            </a:r>
            <a:r>
              <a:rPr lang="ru-RU" dirty="0" smtClean="0"/>
              <a:t>током. Электромагнит.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407196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ctr"/>
            <a:r>
              <a:rPr lang="ru-RU" dirty="0" smtClean="0"/>
              <a:t>Определение полюсов катушки с током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00306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286861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Выявление зависимости расположения полюсов  катушки от направления тока в проводнике катушки.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86124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7" name="Группа 76"/>
          <p:cNvGrpSpPr/>
          <p:nvPr/>
        </p:nvGrpSpPr>
        <p:grpSpPr>
          <a:xfrm>
            <a:off x="4214810" y="3643314"/>
            <a:ext cx="2071702" cy="1571636"/>
            <a:chOff x="5357818" y="3857628"/>
            <a:chExt cx="1858182" cy="1214446"/>
          </a:xfrm>
        </p:grpSpPr>
        <p:sp>
          <p:nvSpPr>
            <p:cNvPr id="16" name="Полилиния 15"/>
            <p:cNvSpPr/>
            <p:nvPr/>
          </p:nvSpPr>
          <p:spPr>
            <a:xfrm>
              <a:off x="6000760" y="3857628"/>
              <a:ext cx="500066" cy="428628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572132" y="407194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16" idx="11"/>
            </p:cNvCxnSpPr>
            <p:nvPr/>
          </p:nvCxnSpPr>
          <p:spPr>
            <a:xfrm flipV="1">
              <a:off x="6489589" y="4071942"/>
              <a:ext cx="511303" cy="1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5429256" y="4214818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357818" y="4357694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500694" y="4429132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5322099" y="4679165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5572132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 flipH="1" flipV="1">
              <a:off x="5929322" y="4786322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6143636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 flipH="1" flipV="1">
              <a:off x="6821503" y="4750603"/>
              <a:ext cx="35798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5400000">
              <a:off x="6930248" y="4142586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Прямоугольник 45"/>
            <p:cNvSpPr/>
            <p:nvPr/>
          </p:nvSpPr>
          <p:spPr>
            <a:xfrm>
              <a:off x="6929454" y="4214818"/>
              <a:ext cx="142876" cy="2143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8" name="Прямая со стрелкой 47"/>
            <p:cNvCxnSpPr/>
            <p:nvPr/>
          </p:nvCxnSpPr>
          <p:spPr>
            <a:xfrm rot="10800000" flipV="1">
              <a:off x="7072330" y="4286255"/>
              <a:ext cx="14287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>
              <a:off x="7072330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rot="10800000">
              <a:off x="7000892" y="457200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Овал 57"/>
            <p:cNvSpPr/>
            <p:nvPr/>
          </p:nvSpPr>
          <p:spPr>
            <a:xfrm>
              <a:off x="6500826" y="4786322"/>
              <a:ext cx="285752" cy="2857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60" name="Прямая соединительная линия 59"/>
            <p:cNvCxnSpPr/>
            <p:nvPr/>
          </p:nvCxnSpPr>
          <p:spPr>
            <a:xfrm>
              <a:off x="6786578" y="492919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Группа 77"/>
          <p:cNvGrpSpPr/>
          <p:nvPr/>
        </p:nvGrpSpPr>
        <p:grpSpPr>
          <a:xfrm>
            <a:off x="6715140" y="3571876"/>
            <a:ext cx="2000264" cy="1571636"/>
            <a:chOff x="5429256" y="3857628"/>
            <a:chExt cx="1786744" cy="1214446"/>
          </a:xfrm>
        </p:grpSpPr>
        <p:sp>
          <p:nvSpPr>
            <p:cNvPr id="79" name="Полилиния 78"/>
            <p:cNvSpPr/>
            <p:nvPr/>
          </p:nvSpPr>
          <p:spPr>
            <a:xfrm>
              <a:off x="6000760" y="3857628"/>
              <a:ext cx="500066" cy="428628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0" name="Прямая соединительная линия 79"/>
            <p:cNvCxnSpPr/>
            <p:nvPr/>
          </p:nvCxnSpPr>
          <p:spPr>
            <a:xfrm>
              <a:off x="5572132" y="407194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>
              <a:stCxn id="79" idx="11"/>
            </p:cNvCxnSpPr>
            <p:nvPr/>
          </p:nvCxnSpPr>
          <p:spPr>
            <a:xfrm flipV="1">
              <a:off x="6489589" y="4071942"/>
              <a:ext cx="511303" cy="1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rot="5400000">
              <a:off x="5429256" y="4214818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>
              <a:off x="5500694" y="4357694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>
              <a:off x="5429256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rot="5400000">
              <a:off x="5322099" y="4679165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5572132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rot="5400000" flipH="1" flipV="1">
              <a:off x="5929322" y="4786322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6143636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5400000" flipH="1" flipV="1">
              <a:off x="6821503" y="4750603"/>
              <a:ext cx="35798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 rot="5400000">
              <a:off x="6930248" y="4142586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Прямоугольник 90"/>
            <p:cNvSpPr/>
            <p:nvPr/>
          </p:nvSpPr>
          <p:spPr>
            <a:xfrm>
              <a:off x="6929454" y="4214818"/>
              <a:ext cx="142876" cy="2143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2" name="Прямая со стрелкой 91"/>
            <p:cNvCxnSpPr/>
            <p:nvPr/>
          </p:nvCxnSpPr>
          <p:spPr>
            <a:xfrm rot="10800000" flipV="1">
              <a:off x="7072330" y="4286255"/>
              <a:ext cx="14287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rot="5400000">
              <a:off x="7072330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rot="10800000">
              <a:off x="7000892" y="457200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Овал 94"/>
            <p:cNvSpPr/>
            <p:nvPr/>
          </p:nvSpPr>
          <p:spPr>
            <a:xfrm>
              <a:off x="6500826" y="4786322"/>
              <a:ext cx="285752" cy="2857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96" name="Прямая соединительная линия 95"/>
            <p:cNvCxnSpPr/>
            <p:nvPr/>
          </p:nvCxnSpPr>
          <p:spPr>
            <a:xfrm>
              <a:off x="6786578" y="492919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Выявление зависимости силы магнитного поля катушки от сила тока в проводнике катушки</a:t>
            </a:r>
            <a:r>
              <a:rPr lang="ru-RU" dirty="0" smtClean="0"/>
              <a:t>.</a:t>
            </a:r>
            <a:endParaRPr lang="ru-RU" dirty="0"/>
          </a:p>
        </p:txBody>
      </p:sp>
      <p:grpSp>
        <p:nvGrpSpPr>
          <p:cNvPr id="4" name="Содержимое 3"/>
          <p:cNvGrpSpPr>
            <a:grpSpLocks noGrp="1"/>
          </p:cNvGrpSpPr>
          <p:nvPr>
            <p:ph idx="1"/>
          </p:nvPr>
        </p:nvGrpSpPr>
        <p:grpSpPr>
          <a:xfrm>
            <a:off x="1214414" y="3714752"/>
            <a:ext cx="3143272" cy="2292348"/>
            <a:chOff x="5429256" y="3857628"/>
            <a:chExt cx="1786744" cy="1214446"/>
          </a:xfrm>
        </p:grpSpPr>
        <p:sp>
          <p:nvSpPr>
            <p:cNvPr id="5" name="Полилиния 4"/>
            <p:cNvSpPr/>
            <p:nvPr/>
          </p:nvSpPr>
          <p:spPr>
            <a:xfrm>
              <a:off x="6000760" y="3857628"/>
              <a:ext cx="500066" cy="428628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5572132" y="407194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stCxn id="5" idx="11"/>
            </p:cNvCxnSpPr>
            <p:nvPr/>
          </p:nvCxnSpPr>
          <p:spPr>
            <a:xfrm flipV="1">
              <a:off x="6489589" y="4071942"/>
              <a:ext cx="511303" cy="1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5429256" y="4214818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500694" y="4357694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429256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5400000">
              <a:off x="5322099" y="4679165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572132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 flipV="1">
              <a:off x="5929322" y="4786322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143636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 flipH="1" flipV="1">
              <a:off x="6821503" y="4750603"/>
              <a:ext cx="35798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6930248" y="4142586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>
            <a:xfrm>
              <a:off x="6929454" y="4214818"/>
              <a:ext cx="142876" cy="2143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 rot="10800000" flipV="1">
              <a:off x="7072330" y="4286255"/>
              <a:ext cx="14287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7072330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7000892" y="457200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Овал 20"/>
            <p:cNvSpPr/>
            <p:nvPr/>
          </p:nvSpPr>
          <p:spPr>
            <a:xfrm>
              <a:off x="6500826" y="4786322"/>
              <a:ext cx="285752" cy="2857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6786578" y="492919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4857752" y="3857628"/>
            <a:ext cx="2948922" cy="2143140"/>
            <a:chOff x="5429256" y="3857628"/>
            <a:chExt cx="1798435" cy="1214446"/>
          </a:xfrm>
        </p:grpSpPr>
        <p:sp>
          <p:nvSpPr>
            <p:cNvPr id="24" name="Полилиния 23"/>
            <p:cNvSpPr/>
            <p:nvPr/>
          </p:nvSpPr>
          <p:spPr>
            <a:xfrm>
              <a:off x="6000760" y="3857628"/>
              <a:ext cx="500066" cy="428628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572132" y="407194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24" idx="11"/>
            </p:cNvCxnSpPr>
            <p:nvPr/>
          </p:nvCxnSpPr>
          <p:spPr>
            <a:xfrm flipV="1">
              <a:off x="6489589" y="4071942"/>
              <a:ext cx="511303" cy="1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5429256" y="4214818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500694" y="4357694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429256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5322099" y="4679165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5572132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5929322" y="4786322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143636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 flipH="1" flipV="1">
              <a:off x="6821503" y="4750603"/>
              <a:ext cx="35798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6930248" y="4142586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рямоугольник 35"/>
            <p:cNvSpPr/>
            <p:nvPr/>
          </p:nvSpPr>
          <p:spPr>
            <a:xfrm>
              <a:off x="6929454" y="4214818"/>
              <a:ext cx="142876" cy="2143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 стрелкой 36"/>
            <p:cNvCxnSpPr/>
            <p:nvPr/>
          </p:nvCxnSpPr>
          <p:spPr>
            <a:xfrm rot="10800000" flipV="1">
              <a:off x="7084815" y="4409649"/>
              <a:ext cx="14287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7133389" y="4490674"/>
              <a:ext cx="163151" cy="11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>
              <a:off x="7000892" y="457200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Овал 39"/>
            <p:cNvSpPr/>
            <p:nvPr/>
          </p:nvSpPr>
          <p:spPr>
            <a:xfrm>
              <a:off x="6500826" y="4786322"/>
              <a:ext cx="285752" cy="2857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6786578" y="492919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Определение зависимости силы магнитного поля катушки от наличия сердечника.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421484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Группа 4"/>
          <p:cNvGrpSpPr/>
          <p:nvPr/>
        </p:nvGrpSpPr>
        <p:grpSpPr>
          <a:xfrm>
            <a:off x="5857884" y="3786190"/>
            <a:ext cx="2071702" cy="1571636"/>
            <a:chOff x="5357818" y="3857628"/>
            <a:chExt cx="1858182" cy="1214446"/>
          </a:xfrm>
        </p:grpSpPr>
        <p:sp>
          <p:nvSpPr>
            <p:cNvPr id="6" name="Полилиния 5"/>
            <p:cNvSpPr/>
            <p:nvPr/>
          </p:nvSpPr>
          <p:spPr>
            <a:xfrm>
              <a:off x="6000760" y="3857628"/>
              <a:ext cx="500066" cy="428628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5572132" y="407194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stCxn id="6" idx="11"/>
            </p:cNvCxnSpPr>
            <p:nvPr/>
          </p:nvCxnSpPr>
          <p:spPr>
            <a:xfrm flipV="1">
              <a:off x="6489589" y="4071942"/>
              <a:ext cx="511303" cy="1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5429256" y="4214818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5357818" y="4357694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5500694" y="4429132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5322099" y="4679165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5572132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5929322" y="4786322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143636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6821503" y="4750603"/>
              <a:ext cx="35798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6930248" y="4142586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Прямоугольник 17"/>
            <p:cNvSpPr/>
            <p:nvPr/>
          </p:nvSpPr>
          <p:spPr>
            <a:xfrm>
              <a:off x="6929454" y="4214818"/>
              <a:ext cx="142876" cy="2143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rot="10800000" flipV="1">
              <a:off x="7072330" y="4286255"/>
              <a:ext cx="14287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7072330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7000892" y="457200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21"/>
            <p:cNvSpPr/>
            <p:nvPr/>
          </p:nvSpPr>
          <p:spPr>
            <a:xfrm>
              <a:off x="6500826" y="4786322"/>
              <a:ext cx="285752" cy="2857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786578" y="492919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Определение зависимости силы магнитного поля катушки от количества витков.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14620"/>
            <a:ext cx="4500593" cy="303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" name="Группа 26"/>
          <p:cNvGrpSpPr/>
          <p:nvPr/>
        </p:nvGrpSpPr>
        <p:grpSpPr>
          <a:xfrm>
            <a:off x="6143636" y="3000372"/>
            <a:ext cx="2071702" cy="1571636"/>
            <a:chOff x="6143636" y="3571876"/>
            <a:chExt cx="2071702" cy="1571636"/>
          </a:xfrm>
        </p:grpSpPr>
        <p:sp>
          <p:nvSpPr>
            <p:cNvPr id="6" name="Полилиния 5"/>
            <p:cNvSpPr/>
            <p:nvPr/>
          </p:nvSpPr>
          <p:spPr>
            <a:xfrm>
              <a:off x="6860457" y="3571876"/>
              <a:ext cx="283312" cy="554695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6382576" y="3849224"/>
              <a:ext cx="477881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10800000" flipH="1">
              <a:off x="7429520" y="3857628"/>
              <a:ext cx="545993" cy="254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6197678" y="4034264"/>
              <a:ext cx="369797" cy="1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6143636" y="4219020"/>
              <a:ext cx="477881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6302930" y="4311469"/>
              <a:ext cx="159294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6059004" y="4635184"/>
              <a:ext cx="647144" cy="1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6382576" y="4958614"/>
              <a:ext cx="398234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6768008" y="4786518"/>
              <a:ext cx="184898" cy="159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7019751" y="4958614"/>
              <a:ext cx="398234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 flipH="1" flipV="1">
              <a:off x="7743433" y="4727562"/>
              <a:ext cx="463273" cy="8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7883948" y="3940787"/>
              <a:ext cx="184898" cy="1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Прямоугольник 17"/>
            <p:cNvSpPr/>
            <p:nvPr/>
          </p:nvSpPr>
          <p:spPr>
            <a:xfrm>
              <a:off x="7895866" y="4034122"/>
              <a:ext cx="159294" cy="27734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rot="10800000" flipV="1">
              <a:off x="8055159" y="4126570"/>
              <a:ext cx="159294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8029554" y="4311612"/>
              <a:ext cx="369797" cy="17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7975512" y="4496368"/>
              <a:ext cx="238940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21"/>
            <p:cNvSpPr/>
            <p:nvPr/>
          </p:nvSpPr>
          <p:spPr>
            <a:xfrm>
              <a:off x="7417985" y="4773715"/>
              <a:ext cx="318587" cy="369797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736572" y="4958614"/>
              <a:ext cx="238940" cy="2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Полилиния 23"/>
          <p:cNvSpPr/>
          <p:nvPr/>
        </p:nvSpPr>
        <p:spPr>
          <a:xfrm flipH="1" flipV="1">
            <a:off x="7143768" y="3000372"/>
            <a:ext cx="285752" cy="581028"/>
          </a:xfrm>
          <a:custGeom>
            <a:avLst/>
            <a:gdLst>
              <a:gd name="connsiteX0" fmla="*/ 0 w 1356360"/>
              <a:gd name="connsiteY0" fmla="*/ 466344 h 973836"/>
              <a:gd name="connsiteX1" fmla="*/ 73152 w 1356360"/>
              <a:gd name="connsiteY1" fmla="*/ 18288 h 973836"/>
              <a:gd name="connsiteX2" fmla="*/ 173736 w 1356360"/>
              <a:gd name="connsiteY2" fmla="*/ 466344 h 973836"/>
              <a:gd name="connsiteX3" fmla="*/ 347472 w 1356360"/>
              <a:gd name="connsiteY3" fmla="*/ 905256 h 973836"/>
              <a:gd name="connsiteX4" fmla="*/ 466344 w 1356360"/>
              <a:gd name="connsiteY4" fmla="*/ 420624 h 973836"/>
              <a:gd name="connsiteX5" fmla="*/ 630936 w 1356360"/>
              <a:gd name="connsiteY5" fmla="*/ 9144 h 973836"/>
              <a:gd name="connsiteX6" fmla="*/ 768096 w 1356360"/>
              <a:gd name="connsiteY6" fmla="*/ 457200 h 973836"/>
              <a:gd name="connsiteX7" fmla="*/ 950976 w 1356360"/>
              <a:gd name="connsiteY7" fmla="*/ 969264 h 973836"/>
              <a:gd name="connsiteX8" fmla="*/ 1060704 w 1356360"/>
              <a:gd name="connsiteY8" fmla="*/ 429768 h 973836"/>
              <a:gd name="connsiteX9" fmla="*/ 1197864 w 1356360"/>
              <a:gd name="connsiteY9" fmla="*/ 18288 h 973836"/>
              <a:gd name="connsiteX10" fmla="*/ 1335024 w 1356360"/>
              <a:gd name="connsiteY10" fmla="*/ 539496 h 973836"/>
              <a:gd name="connsiteX11" fmla="*/ 1325880 w 1356360"/>
              <a:gd name="connsiteY11" fmla="*/ 512064 h 973836"/>
              <a:gd name="connsiteX12" fmla="*/ 1325880 w 1356360"/>
              <a:gd name="connsiteY12" fmla="*/ 512064 h 97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56360" h="973836">
                <a:moveTo>
                  <a:pt x="0" y="466344"/>
                </a:moveTo>
                <a:cubicBezTo>
                  <a:pt x="22098" y="242316"/>
                  <a:pt x="44196" y="18288"/>
                  <a:pt x="73152" y="18288"/>
                </a:cubicBezTo>
                <a:cubicBezTo>
                  <a:pt x="102108" y="18288"/>
                  <a:pt x="128016" y="318516"/>
                  <a:pt x="173736" y="466344"/>
                </a:cubicBezTo>
                <a:cubicBezTo>
                  <a:pt x="219456" y="614172"/>
                  <a:pt x="298704" y="912876"/>
                  <a:pt x="347472" y="905256"/>
                </a:cubicBezTo>
                <a:cubicBezTo>
                  <a:pt x="396240" y="897636"/>
                  <a:pt x="419100" y="569976"/>
                  <a:pt x="466344" y="420624"/>
                </a:cubicBezTo>
                <a:cubicBezTo>
                  <a:pt x="513588" y="271272"/>
                  <a:pt x="580644" y="3048"/>
                  <a:pt x="630936" y="9144"/>
                </a:cubicBezTo>
                <a:cubicBezTo>
                  <a:pt x="681228" y="15240"/>
                  <a:pt x="714756" y="297180"/>
                  <a:pt x="768096" y="457200"/>
                </a:cubicBezTo>
                <a:cubicBezTo>
                  <a:pt x="821436" y="617220"/>
                  <a:pt x="902208" y="973836"/>
                  <a:pt x="950976" y="969264"/>
                </a:cubicBezTo>
                <a:cubicBezTo>
                  <a:pt x="999744" y="964692"/>
                  <a:pt x="1019556" y="588264"/>
                  <a:pt x="1060704" y="429768"/>
                </a:cubicBezTo>
                <a:cubicBezTo>
                  <a:pt x="1101852" y="271272"/>
                  <a:pt x="1152144" y="0"/>
                  <a:pt x="1197864" y="18288"/>
                </a:cubicBezTo>
                <a:cubicBezTo>
                  <a:pt x="1243584" y="36576"/>
                  <a:pt x="1313688" y="457200"/>
                  <a:pt x="1335024" y="539496"/>
                </a:cubicBezTo>
                <a:cubicBezTo>
                  <a:pt x="1356360" y="621792"/>
                  <a:pt x="1325880" y="512064"/>
                  <a:pt x="1325880" y="512064"/>
                </a:cubicBezTo>
                <a:lnTo>
                  <a:pt x="1325880" y="51206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6143636" y="4643446"/>
            <a:ext cx="2071702" cy="1571636"/>
            <a:chOff x="5357818" y="3857628"/>
            <a:chExt cx="1858182" cy="1214446"/>
          </a:xfrm>
        </p:grpSpPr>
        <p:sp>
          <p:nvSpPr>
            <p:cNvPr id="30" name="Полилиния 29"/>
            <p:cNvSpPr/>
            <p:nvPr/>
          </p:nvSpPr>
          <p:spPr>
            <a:xfrm>
              <a:off x="6000760" y="3857628"/>
              <a:ext cx="500066" cy="428628"/>
            </a:xfrm>
            <a:custGeom>
              <a:avLst/>
              <a:gdLst>
                <a:gd name="connsiteX0" fmla="*/ 0 w 1356360"/>
                <a:gd name="connsiteY0" fmla="*/ 466344 h 973836"/>
                <a:gd name="connsiteX1" fmla="*/ 73152 w 1356360"/>
                <a:gd name="connsiteY1" fmla="*/ 18288 h 973836"/>
                <a:gd name="connsiteX2" fmla="*/ 173736 w 1356360"/>
                <a:gd name="connsiteY2" fmla="*/ 466344 h 973836"/>
                <a:gd name="connsiteX3" fmla="*/ 347472 w 1356360"/>
                <a:gd name="connsiteY3" fmla="*/ 905256 h 973836"/>
                <a:gd name="connsiteX4" fmla="*/ 466344 w 1356360"/>
                <a:gd name="connsiteY4" fmla="*/ 420624 h 973836"/>
                <a:gd name="connsiteX5" fmla="*/ 630936 w 1356360"/>
                <a:gd name="connsiteY5" fmla="*/ 9144 h 973836"/>
                <a:gd name="connsiteX6" fmla="*/ 768096 w 1356360"/>
                <a:gd name="connsiteY6" fmla="*/ 457200 h 973836"/>
                <a:gd name="connsiteX7" fmla="*/ 950976 w 1356360"/>
                <a:gd name="connsiteY7" fmla="*/ 969264 h 973836"/>
                <a:gd name="connsiteX8" fmla="*/ 1060704 w 1356360"/>
                <a:gd name="connsiteY8" fmla="*/ 429768 h 973836"/>
                <a:gd name="connsiteX9" fmla="*/ 1197864 w 1356360"/>
                <a:gd name="connsiteY9" fmla="*/ 18288 h 973836"/>
                <a:gd name="connsiteX10" fmla="*/ 1335024 w 1356360"/>
                <a:gd name="connsiteY10" fmla="*/ 539496 h 973836"/>
                <a:gd name="connsiteX11" fmla="*/ 1325880 w 1356360"/>
                <a:gd name="connsiteY11" fmla="*/ 512064 h 973836"/>
                <a:gd name="connsiteX12" fmla="*/ 1325880 w 1356360"/>
                <a:gd name="connsiteY12" fmla="*/ 512064 h 97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6360" h="973836">
                  <a:moveTo>
                    <a:pt x="0" y="466344"/>
                  </a:moveTo>
                  <a:cubicBezTo>
                    <a:pt x="22098" y="242316"/>
                    <a:pt x="44196" y="18288"/>
                    <a:pt x="73152" y="18288"/>
                  </a:cubicBezTo>
                  <a:cubicBezTo>
                    <a:pt x="102108" y="18288"/>
                    <a:pt x="128016" y="318516"/>
                    <a:pt x="173736" y="466344"/>
                  </a:cubicBezTo>
                  <a:cubicBezTo>
                    <a:pt x="219456" y="614172"/>
                    <a:pt x="298704" y="912876"/>
                    <a:pt x="347472" y="905256"/>
                  </a:cubicBezTo>
                  <a:cubicBezTo>
                    <a:pt x="396240" y="897636"/>
                    <a:pt x="419100" y="569976"/>
                    <a:pt x="466344" y="420624"/>
                  </a:cubicBezTo>
                  <a:cubicBezTo>
                    <a:pt x="513588" y="271272"/>
                    <a:pt x="580644" y="3048"/>
                    <a:pt x="630936" y="9144"/>
                  </a:cubicBezTo>
                  <a:cubicBezTo>
                    <a:pt x="681228" y="15240"/>
                    <a:pt x="714756" y="297180"/>
                    <a:pt x="768096" y="457200"/>
                  </a:cubicBezTo>
                  <a:cubicBezTo>
                    <a:pt x="821436" y="617220"/>
                    <a:pt x="902208" y="973836"/>
                    <a:pt x="950976" y="969264"/>
                  </a:cubicBezTo>
                  <a:cubicBezTo>
                    <a:pt x="999744" y="964692"/>
                    <a:pt x="1019556" y="588264"/>
                    <a:pt x="1060704" y="429768"/>
                  </a:cubicBezTo>
                  <a:cubicBezTo>
                    <a:pt x="1101852" y="271272"/>
                    <a:pt x="1152144" y="0"/>
                    <a:pt x="1197864" y="18288"/>
                  </a:cubicBezTo>
                  <a:cubicBezTo>
                    <a:pt x="1243584" y="36576"/>
                    <a:pt x="1313688" y="457200"/>
                    <a:pt x="1335024" y="539496"/>
                  </a:cubicBezTo>
                  <a:cubicBezTo>
                    <a:pt x="1356360" y="621792"/>
                    <a:pt x="1325880" y="512064"/>
                    <a:pt x="1325880" y="512064"/>
                  </a:cubicBezTo>
                  <a:lnTo>
                    <a:pt x="1325880" y="512064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5572132" y="4071942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30" idx="11"/>
            </p:cNvCxnSpPr>
            <p:nvPr/>
          </p:nvCxnSpPr>
          <p:spPr>
            <a:xfrm flipV="1">
              <a:off x="6489589" y="4071942"/>
              <a:ext cx="511303" cy="110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5429256" y="4214818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5357818" y="4357694"/>
              <a:ext cx="42862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500694" y="4429132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5322099" y="4679165"/>
              <a:ext cx="50006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572132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 flipH="1" flipV="1">
              <a:off x="5929322" y="4786322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6143636" y="4929198"/>
              <a:ext cx="35719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 flipH="1" flipV="1">
              <a:off x="6821503" y="4750603"/>
              <a:ext cx="35798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6930248" y="4142586"/>
              <a:ext cx="14287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Прямоугольник 41"/>
            <p:cNvSpPr/>
            <p:nvPr/>
          </p:nvSpPr>
          <p:spPr>
            <a:xfrm>
              <a:off x="6929454" y="4214818"/>
              <a:ext cx="142876" cy="21431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 стрелкой 42"/>
            <p:cNvCxnSpPr/>
            <p:nvPr/>
          </p:nvCxnSpPr>
          <p:spPr>
            <a:xfrm rot="10800000" flipV="1">
              <a:off x="7072330" y="4286255"/>
              <a:ext cx="14287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5400000">
              <a:off x="7072330" y="4429132"/>
              <a:ext cx="285752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10800000">
              <a:off x="7000892" y="457200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Овал 45"/>
            <p:cNvSpPr/>
            <p:nvPr/>
          </p:nvSpPr>
          <p:spPr>
            <a:xfrm>
              <a:off x="6500826" y="4786322"/>
              <a:ext cx="285752" cy="28575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786578" y="4929198"/>
              <a:ext cx="21431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428868"/>
            <a:ext cx="578647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ctr"/>
            <a:r>
              <a:rPr lang="ru-RU" dirty="0" smtClean="0"/>
              <a:t>Устройство электромагнита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928935"/>
            <a:ext cx="8858312" cy="257176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Цель урока: исследовать зависимость силы магнитного поля катушки с </a:t>
            </a:r>
            <a:r>
              <a:rPr lang="ru-RU" dirty="0" smtClean="0"/>
              <a:t>током.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Изучить устройство и принцип действия электромагнита.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2582858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Тема урока: </a:t>
            </a:r>
            <a:r>
              <a:rPr lang="ru-RU" dirty="0" smtClean="0"/>
              <a:t>Магнитное </a:t>
            </a:r>
            <a:r>
              <a:rPr lang="ru-RU" dirty="0" smtClean="0"/>
              <a:t>поле катушки с </a:t>
            </a:r>
            <a:r>
              <a:rPr lang="ru-RU" dirty="0" smtClean="0"/>
              <a:t>током. Электромагнит.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lvl="0" algn="ctr">
              <a:buNone/>
            </a:pPr>
            <a:r>
              <a:rPr lang="ru-RU" sz="4000" dirty="0" smtClean="0"/>
              <a:t>Между проводниками с током возникают силы взаимодействия, </a:t>
            </a:r>
            <a:r>
              <a:rPr lang="ru-RU" sz="4000" dirty="0" smtClean="0"/>
              <a:t>которые</a:t>
            </a:r>
            <a:r>
              <a:rPr lang="en-US" sz="4000" dirty="0" smtClean="0"/>
              <a:t> </a:t>
            </a:r>
            <a:r>
              <a:rPr lang="ru-RU" sz="4000" dirty="0" smtClean="0"/>
              <a:t>называются</a:t>
            </a:r>
            <a:r>
              <a:rPr lang="en-US" sz="4000" dirty="0" smtClean="0"/>
              <a:t> ______________ </a:t>
            </a:r>
            <a:r>
              <a:rPr lang="ru-RU" sz="4000" dirty="0" smtClean="0"/>
              <a:t>силами</a:t>
            </a:r>
            <a:r>
              <a:rPr lang="ru-RU" sz="4000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§ 58         </a:t>
            </a:r>
            <a:r>
              <a:rPr lang="ru-RU" sz="8800" dirty="0" smtClean="0"/>
              <a:t>задание </a:t>
            </a:r>
            <a:r>
              <a:rPr lang="ru-RU" sz="8800" dirty="0" smtClean="0"/>
              <a:t>9</a:t>
            </a:r>
          </a:p>
          <a:p>
            <a:pPr algn="ctr">
              <a:buNone/>
            </a:pPr>
            <a:r>
              <a:rPr lang="ru-RU" sz="8800" dirty="0" smtClean="0"/>
              <a:t>стр. 136</a:t>
            </a:r>
            <a:endParaRPr lang="ru-RU" sz="8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ctr"/>
            <a:r>
              <a:rPr lang="ru-RU" dirty="0" smtClean="0"/>
              <a:t>Домашнее задание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4000" dirty="0" smtClean="0"/>
              <a:t>За    направление    магнитной    линии    магнитного    поля    принято направление, которое указывает……………полюс магнитной стрелки в каждой точке поля.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</a:t>
            </a:r>
            <a:r>
              <a:rPr lang="ru-RU" dirty="0" smtClean="0">
                <a:solidFill>
                  <a:srgbClr val="FFFF00"/>
                </a:solidFill>
              </a:rPr>
              <a:t>опрос </a:t>
            </a:r>
            <a:r>
              <a:rPr lang="ru-RU" dirty="0" smtClean="0">
                <a:solidFill>
                  <a:srgbClr val="FFFF00"/>
                </a:solidFill>
              </a:rPr>
              <a:t>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Магнитная стрелка имеет два полюса: 	северный и </a:t>
            </a:r>
            <a:r>
              <a:rPr lang="ru-RU" sz="4000" dirty="0" smtClean="0"/>
              <a:t>………………………</a:t>
            </a:r>
            <a:endParaRPr lang="ru-RU" sz="4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Магнитное поле существует вокруг любого проводника с током, т. е.</a:t>
            </a:r>
            <a:br>
              <a:rPr lang="ru-RU" sz="4000" dirty="0" smtClean="0"/>
            </a:br>
            <a:r>
              <a:rPr lang="ru-RU" sz="4000" dirty="0" smtClean="0"/>
              <a:t>вокруг…………..электрических зарядов.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>
            <a:normAutofit fontScale="92500"/>
          </a:bodyPr>
          <a:lstStyle/>
          <a:p>
            <a:pPr lvl="0"/>
            <a:r>
              <a:rPr lang="ru-RU" sz="4000" dirty="0" smtClean="0"/>
              <a:t>Из каких материалов можно изготовить магнитную стрелку:  медь, железо, стекло, дерево, сталь?</a:t>
            </a:r>
          </a:p>
          <a:p>
            <a:r>
              <a:rPr lang="ru-RU" sz="4000" dirty="0" smtClean="0"/>
              <a:t>Ответ:	</a:t>
            </a:r>
            <a:r>
              <a:rPr lang="ru-RU" sz="4000" dirty="0" smtClean="0"/>
              <a:t>_____________________</a:t>
            </a:r>
            <a:endParaRPr lang="ru-RU" sz="4000" dirty="0" smtClean="0"/>
          </a:p>
          <a:p>
            <a:pPr lvl="0" algn="ctr">
              <a:buNone/>
            </a:pPr>
            <a:endParaRPr lang="ru-RU" sz="4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400" dirty="0" smtClean="0"/>
              <a:t>Вокруг движущихся зарядов существует</a:t>
            </a:r>
            <a:r>
              <a:rPr lang="ru-RU" sz="5400" dirty="0" smtClean="0"/>
              <a:t>………..………и</a:t>
            </a: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…………..…………</a:t>
            </a:r>
            <a:r>
              <a:rPr lang="ru-RU" sz="5400" dirty="0" smtClean="0"/>
              <a:t>поле.</a:t>
            </a:r>
          </a:p>
          <a:p>
            <a:pPr lvl="0" algn="ctr">
              <a:buNone/>
            </a:pPr>
            <a:endParaRPr lang="ru-RU" sz="4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Направление  магнитных  линий   магнитного  поля  тока  связано  с направлением …………………..в проводнике.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186766" cy="3411543"/>
          </a:xfrm>
        </p:spPr>
        <p:txBody>
          <a:bodyPr/>
          <a:lstStyle/>
          <a:p>
            <a:pPr lvl="0" algn="ctr">
              <a:buNone/>
            </a:pPr>
            <a:r>
              <a:rPr lang="ru-RU" sz="4000" dirty="0" smtClean="0"/>
              <a:t>Магнитная стрелка имеет два полюса: ………………и южный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72476" cy="1785942"/>
          </a:xfr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Письменный опрос по теме магнитное поле, линии магнитной индукции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4F4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411</TotalTime>
  <Words>397</Words>
  <PresentationFormat>Экран (4:3)</PresentationFormat>
  <Paragraphs>48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Тема урока: Магнитное поле катушки с током. Электромагнит.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Письменный опрос по теме магнитное поле, линии магнитной индукции</vt:lpstr>
      <vt:lpstr>Тема урока: Магнитное поле катушки с током. Электромагнит.</vt:lpstr>
      <vt:lpstr>Определение полюсов катушки с током. </vt:lpstr>
      <vt:lpstr>Выявление зависимости расположения полюсов  катушки от направления тока в проводнике катушки.  </vt:lpstr>
      <vt:lpstr>Выявление зависимости силы магнитного поля катушки от сила тока в проводнике катушки.</vt:lpstr>
      <vt:lpstr>Определение зависимости силы магнитного поля катушки от наличия сердечника. </vt:lpstr>
      <vt:lpstr>Определение зависимости силы магнитного поля катушки от количества витков. </vt:lpstr>
      <vt:lpstr>Устройство электромагнита.</vt:lpstr>
      <vt:lpstr>Тема урока: Магнитное поле катушки с током. Электромагнит.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42</cp:revision>
  <dcterms:modified xsi:type="dcterms:W3CDTF">2011-03-17T23:10:49Z</dcterms:modified>
</cp:coreProperties>
</file>