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690" r:id="rId3"/>
  </p:sldMasterIdLst>
  <p:notesMasterIdLst>
    <p:notesMasterId r:id="rId22"/>
  </p:notesMasterIdLst>
  <p:sldIdLst>
    <p:sldId id="272" r:id="rId4"/>
    <p:sldId id="331" r:id="rId5"/>
    <p:sldId id="290" r:id="rId6"/>
    <p:sldId id="334" r:id="rId7"/>
    <p:sldId id="333" r:id="rId8"/>
    <p:sldId id="303" r:id="rId9"/>
    <p:sldId id="336" r:id="rId10"/>
    <p:sldId id="330" r:id="rId11"/>
    <p:sldId id="338" r:id="rId12"/>
    <p:sldId id="351" r:id="rId13"/>
    <p:sldId id="307" r:id="rId14"/>
    <p:sldId id="326" r:id="rId15"/>
    <p:sldId id="355" r:id="rId16"/>
    <p:sldId id="354" r:id="rId17"/>
    <p:sldId id="313" r:id="rId18"/>
    <p:sldId id="320" r:id="rId19"/>
    <p:sldId id="278" r:id="rId20"/>
    <p:sldId id="32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6F7"/>
    <a:srgbClr val="FFFF9B"/>
    <a:srgbClr val="E6E6E6"/>
    <a:srgbClr val="E8BE9C"/>
    <a:srgbClr val="E6B892"/>
    <a:srgbClr val="E9BC8F"/>
    <a:srgbClr val="EAB58E"/>
    <a:srgbClr val="EDBF9D"/>
    <a:srgbClr val="ECBA94"/>
    <a:srgbClr val="EEBF9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E8EBF-833F-40EC-AE33-CB5B4E99806E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518F0-3BF4-4640-B2BF-C085A9F92E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518F0-3BF4-4640-B2BF-C085A9F92E0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518F0-3BF4-4640-B2BF-C085A9F92E0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7BDF59-BD1B-4A86-89A3-658BB8F15C2E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4280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1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282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A7DFD-DEDC-443E-8E62-0147C2A5DF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68A9A-9189-4B55-8CF7-89E84BDBF7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26426-D753-46F9-B3BA-C83DB61B17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50B1C-E58D-41FB-B20B-C54EB42A2F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521AB-F4D6-4219-8D1C-22CD80ABDE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8824A-A75A-410D-B77B-6DA5A33F2F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88619-F57F-4B55-A932-83FF87C3AE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80197-448B-4E54-96FB-23ED4F8841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D4367-67BA-4875-A501-5620FEC8E5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EF3D8-431C-4444-895E-9DE779EAC2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71683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688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689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7EF5EC26-D7E1-4F18-9262-1CA5EEE113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16C2C-F7D6-4CBB-84A8-8EEE47D092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DC5C8-921F-4E87-910E-9419BEFCCA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D6BEE-9702-4B15-B13F-F51FA68DCA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18BB5-F1DA-469A-B43B-36C415F517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E8908F-B6AB-4F94-AFB1-8407D1E87F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8B1E56-1BE8-4DA6-B302-D7268C9EA0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8206A-F932-4188-9841-5695B72D7D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29200-97CC-4966-A3F2-6540E74D8B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BEF62-DB51-44F6-B5E9-C79387A3B5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B2541-0F46-49AD-89A3-BD4441B51D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0C35ADA-045B-40B7-9268-E45FC99A307C}" type="datetimeFigureOut">
              <a:rPr lang="ru-RU" smtClean="0"/>
              <a:pPr/>
              <a:t>27.09.2011</a:t>
            </a:fld>
            <a:endParaRPr lang="ru-RU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505D55-7AF5-4532-AD3A-757F5680D1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568B0F97-EDE8-4B42-8B6D-EDBC67DE2D9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AF15BF19-CD6E-4988-AA9D-9D7C0F9F1203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70664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0665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Admin\&#1056;&#1072;&#1073;&#1086;&#1095;&#1080;&#1081;%20&#1089;&#1090;&#1086;&#1083;\&#1072;&#1085;&#1072;&#1083;&#1080;&#1079;&#1072;&#1090;&#1086;&#1088;&#1099;\&#1050;&#1086;&#1087;&#1080;&#1103;%20analizator+zvuk+ucho.WMV" TargetMode="Externa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amazon-kat1.narod.ru/papka1/deaf.htm" TargetMode="External"/><Relationship Id="rId13" Type="http://schemas.openxmlformats.org/officeDocument/2006/relationships/hyperlink" Target="http://academpharm.by/archives/date/2008/11/" TargetMode="External"/><Relationship Id="rId18" Type="http://schemas.openxmlformats.org/officeDocument/2006/relationships/hyperlink" Target="http://www.ruklinok.info/news/2011-03-18-1597" TargetMode="External"/><Relationship Id="rId3" Type="http://schemas.openxmlformats.org/officeDocument/2006/relationships/hyperlink" Target="http://www.1zoom.ru/18/foto/28258/536.8/" TargetMode="External"/><Relationship Id="rId21" Type="http://schemas.openxmlformats.org/officeDocument/2006/relationships/hyperlink" Target="http://www.medaudio.ru/artcls.php?aid=298" TargetMode="External"/><Relationship Id="rId7" Type="http://schemas.openxmlformats.org/officeDocument/2006/relationships/hyperlink" Target="http://www.medaudio.ru/hear1.php" TargetMode="External"/><Relationship Id="rId12" Type="http://schemas.openxmlformats.org/officeDocument/2006/relationships/hyperlink" Target="http://infodoctor.ru/shpoint.php?p=22" TargetMode="External"/><Relationship Id="rId17" Type="http://schemas.openxmlformats.org/officeDocument/2006/relationships/hyperlink" Target="http://nauka21vek.ru/archives/6003" TargetMode="External"/><Relationship Id="rId2" Type="http://schemas.openxmlformats.org/officeDocument/2006/relationships/hyperlink" Target="http://www.biorf.ru/material.aspx?code=article&amp;type=no_th&amp;page=4" TargetMode="External"/><Relationship Id="rId16" Type="http://schemas.openxmlformats.org/officeDocument/2006/relationships/hyperlink" Target="http://video.potrebitel.ru/data/1/97/112.shtml" TargetMode="External"/><Relationship Id="rId20" Type="http://schemas.openxmlformats.org/officeDocument/2006/relationships/hyperlink" Target="http://www.zdorovieinfo.ru/video/64674/868698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hifinews.ru/advices/details/99.htm" TargetMode="External"/><Relationship Id="rId11" Type="http://schemas.openxmlformats.org/officeDocument/2006/relationships/hyperlink" Target="http://infodoctor.ru/shpoint.php?p=71" TargetMode="External"/><Relationship Id="rId5" Type="http://schemas.openxmlformats.org/officeDocument/2006/relationships/hyperlink" Target="http://ru.photaki.com/pictures-group-of-people-p25" TargetMode="External"/><Relationship Id="rId15" Type="http://schemas.openxmlformats.org/officeDocument/2006/relationships/hyperlink" Target="http://tana.ucoz.ru/" TargetMode="External"/><Relationship Id="rId10" Type="http://schemas.openxmlformats.org/officeDocument/2006/relationships/hyperlink" Target="http://darina.kiev.ua/health/razryv_barabannoj_pe_5921.html" TargetMode="External"/><Relationship Id="rId19" Type="http://schemas.openxmlformats.org/officeDocument/2006/relationships/hyperlink" Target="http://www.liveinternet.ru/users/miriam25/blog/" TargetMode="External"/><Relationship Id="rId4" Type="http://schemas.openxmlformats.org/officeDocument/2006/relationships/hyperlink" Target="http://turizm.a42.ru/articles/show/197" TargetMode="External"/><Relationship Id="rId9" Type="http://schemas.openxmlformats.org/officeDocument/2006/relationships/hyperlink" Target="http://euromednews.ru/2011/04/shampun-mozhet-vyzvat-ehkzemu-slukhovogo-prokhoda/" TargetMode="External"/><Relationship Id="rId14" Type="http://schemas.openxmlformats.org/officeDocument/2006/relationships/hyperlink" Target="http://nauka21vek.ru/archives/1234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00100" y="1000108"/>
            <a:ext cx="7358114" cy="150019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prstTxWarp prst="textPlain">
              <a:avLst>
                <a:gd name="adj" fmla="val 4924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FF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Arial Unicode MS" pitchFamily="34" charset="-128"/>
                <a:cs typeface="Arial Unicode MS" pitchFamily="34" charset="-128"/>
              </a:rPr>
              <a:t>Слуховой   анализатор</a:t>
            </a:r>
            <a:endParaRPr lang="ru-RU" b="1" spc="50" dirty="0">
              <a:ln w="11430"/>
              <a:solidFill>
                <a:srgbClr val="FFFF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email">
            <a:lum bright="-20000" contrast="40000"/>
          </a:blip>
          <a:srcRect/>
          <a:stretch>
            <a:fillRect/>
          </a:stretch>
        </p:blipFill>
        <p:spPr bwMode="auto">
          <a:xfrm>
            <a:off x="1285852" y="4071942"/>
            <a:ext cx="2714644" cy="1426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7500958" y="4500570"/>
            <a:ext cx="1168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Слуховой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нерв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72396" y="3714752"/>
            <a:ext cx="1046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Нервное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волокно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7158" y="3786190"/>
            <a:ext cx="1249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Покровная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мембрана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282" y="4500570"/>
            <a:ext cx="1431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Волосковые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клетки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57290" y="5429264"/>
            <a:ext cx="2595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Спиральный орган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43042" y="285728"/>
            <a:ext cx="5671745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Улитка внутреннего уха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9913" y="2428868"/>
            <a:ext cx="1584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 Narrow" pitchFamily="34" charset="0"/>
              </a:rPr>
              <a:t>Перепончатый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 канал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43834" y="1714488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 Narrow" pitchFamily="34" charset="0"/>
              </a:rPr>
              <a:t>Лестница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преддверия</a:t>
            </a:r>
            <a:endParaRPr lang="ru-RU" b="1" dirty="0">
              <a:latin typeface="Arial Narrow" pitchFamily="34" charset="0"/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3929058" y="1571612"/>
            <a:ext cx="3857652" cy="3362770"/>
            <a:chOff x="3929058" y="1214422"/>
            <a:chExt cx="3857652" cy="3362770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929058" y="1214422"/>
              <a:ext cx="3643338" cy="3362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Овал 23"/>
            <p:cNvSpPr/>
            <p:nvPr/>
          </p:nvSpPr>
          <p:spPr>
            <a:xfrm>
              <a:off x="7215206" y="2214554"/>
              <a:ext cx="357190" cy="142876"/>
            </a:xfrm>
            <a:prstGeom prst="ellipse">
              <a:avLst/>
            </a:prstGeom>
            <a:solidFill>
              <a:srgbClr val="EDF6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7429520" y="2643182"/>
              <a:ext cx="142876" cy="71438"/>
            </a:xfrm>
            <a:prstGeom prst="ellipse">
              <a:avLst/>
            </a:prstGeom>
            <a:solidFill>
              <a:srgbClr val="EDF6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24" idx="2"/>
            </p:cNvCxnSpPr>
            <p:nvPr/>
          </p:nvCxnSpPr>
          <p:spPr>
            <a:xfrm rot="10800000" flipH="1">
              <a:off x="7215206" y="1714492"/>
              <a:ext cx="500066" cy="5715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37" idx="2"/>
            </p:cNvCxnSpPr>
            <p:nvPr/>
          </p:nvCxnSpPr>
          <p:spPr>
            <a:xfrm rot="10800000" flipH="1" flipV="1">
              <a:off x="7429519" y="2678900"/>
              <a:ext cx="357191" cy="2500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7776318" y="3143248"/>
            <a:ext cx="1367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 Narrow" pitchFamily="34" charset="0"/>
              </a:rPr>
              <a:t>Барабанная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лестница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5" name="Выгнутая влево стрелка 24"/>
          <p:cNvSpPr/>
          <p:nvPr/>
        </p:nvSpPr>
        <p:spPr>
          <a:xfrm rot="3490188">
            <a:off x="3063485" y="1977115"/>
            <a:ext cx="556791" cy="2308123"/>
          </a:xfrm>
          <a:prstGeom prst="curvedRightArrow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6" grpId="0"/>
      <p:bldP spid="27" grpId="0"/>
      <p:bldP spid="28" grpId="0"/>
      <p:bldP spid="29" grpId="0"/>
      <p:bldP spid="30" grpId="0"/>
      <p:bldP spid="14" grpId="0"/>
      <p:bldP spid="19" grpId="0"/>
      <p:bldP spid="42" grpId="0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1" y="1214422"/>
            <a:ext cx="4429156" cy="2861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214290"/>
            <a:ext cx="885828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Волосковые клетки внутреннего уха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286256"/>
            <a:ext cx="87154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Arial Narrow" pitchFamily="34" charset="0"/>
              </a:rPr>
              <a:t>   Каждая волосковая клетка настроена на определенную звуковую частоту, причем клетки, настроенные на низкие частоты, располагаются в верхней части улитки, а высокие частоты улавливаются клетками нижней части улитки. Когда волосковые клетки от возраста или по другим причинам гибнут, человек теряет способность воспринимать звуки соответствующих частот.</a:t>
            </a:r>
            <a:endParaRPr lang="ru-RU" sz="24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4"/>
          <p:cNvSpPr txBox="1">
            <a:spLocks/>
          </p:cNvSpPr>
          <p:nvPr/>
        </p:nvSpPr>
        <p:spPr>
          <a:xfrm>
            <a:off x="2000232" y="428604"/>
            <a:ext cx="5429288" cy="868346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Как мы слышим</a:t>
            </a:r>
            <a:endParaRPr kumimoji="0" lang="ru-RU" sz="4400" b="1" i="0" u="none" strike="noStrike" kern="0" cap="none" spc="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5" name="Копия analizator+zvuk+uch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00298" y="1500174"/>
            <a:ext cx="4452969" cy="3643338"/>
          </a:xfrm>
          <a:prstGeom prst="rect">
            <a:avLst/>
          </a:prstGeom>
        </p:spPr>
      </p:pic>
      <p:sp>
        <p:nvSpPr>
          <p:cNvPr id="22" name="Управляющая кнопка: фильм 21">
            <a:hlinkClick r:id="" action="ppaction://noaction" highlightClick="1"/>
          </p:cNvPr>
          <p:cNvSpPr/>
          <p:nvPr/>
        </p:nvSpPr>
        <p:spPr>
          <a:xfrm>
            <a:off x="6429388" y="4643446"/>
            <a:ext cx="542350" cy="470912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1785926"/>
            <a:ext cx="3238496" cy="242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>
                <p:cTn id="32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8" grpId="0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71480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 Narrow" pitchFamily="34" charset="0"/>
              </a:rPr>
              <a:t> Расстояние между ушами помогает определению направления источника звука. </a:t>
            </a: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3780056" cy="3033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>
            <a:off x="5214942" y="2000240"/>
            <a:ext cx="3429024" cy="279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8596" y="5429264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 Narrow" pitchFamily="34" charset="0"/>
              </a:rPr>
              <a:t>Одновременно человек получает информацию о времени, фазе и силе звука.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71480"/>
            <a:ext cx="87868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Человек слышит множество звуков,  но улавливаем мы лишь некоторые из них. </a:t>
            </a: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1643050"/>
            <a:ext cx="4873291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5286388"/>
            <a:ext cx="871223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2400" b="1" dirty="0" smtClean="0">
                <a:solidFill>
                  <a:srgbClr val="000000"/>
                </a:solidFill>
                <a:latin typeface="Arial Narrow" pitchFamily="34" charset="0"/>
              </a:rPr>
              <a:t>Наш мозг различает и воспринимает определенные звуки, поэтому мы обращаем внимание только на часть из них, например на голоса, а многие другие не замечаем.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Гигиена органа слуха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000504"/>
            <a:ext cx="2967425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000504"/>
            <a:ext cx="2836509" cy="2127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14290"/>
            <a:ext cx="1000100" cy="140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5"/>
          <a:srcRect l="2078" t="4673" r="2354" b="18224"/>
          <a:stretch>
            <a:fillRect/>
          </a:stretch>
        </p:blipFill>
        <p:spPr bwMode="auto">
          <a:xfrm>
            <a:off x="2143108" y="1285860"/>
            <a:ext cx="3158427" cy="2265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715008" y="1500174"/>
            <a:ext cx="2643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 Narrow" pitchFamily="34" charset="0"/>
              </a:rPr>
              <a:t>Правильное использование ватных палочек с целью гигиены  </a:t>
            </a:r>
            <a:endParaRPr lang="ru-RU" sz="2000" b="1" dirty="0"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71604" y="6286520"/>
            <a:ext cx="664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 Narrow" pitchFamily="34" charset="0"/>
              </a:rPr>
              <a:t>Неправильное использование ватных палочек</a:t>
            </a:r>
            <a:endParaRPr lang="ru-RU" sz="2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035827"/>
            <a:ext cx="5500726" cy="4125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1000108"/>
            <a:ext cx="5500726" cy="4214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Отит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357826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 Narrow" pitchFamily="34" charset="0"/>
              </a:rPr>
              <a:t>При инфекционных заболеваниях (грипп, ангина, корь) микробы из носоглотки могут проникнуть через слуховую трубу в полость среднего уха и вызвать воспаление. </a:t>
            </a:r>
            <a:endParaRPr lang="ru-RU" sz="24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2571744"/>
            <a:ext cx="3619500" cy="362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85860"/>
            <a:ext cx="4191029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Тугоухость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Источники материалов</a:t>
            </a:r>
            <a:endParaRPr kumimoji="0" lang="ru-RU" sz="4400" b="1" i="0" u="none" strike="noStrike" kern="120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071547"/>
            <a:ext cx="8286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2"/>
              </a:rPr>
              <a:t>http://www.biorf.ru/material.aspx?code=article&amp;type=no_th&amp;page=4</a:t>
            </a:r>
            <a:r>
              <a:rPr lang="ru-RU" sz="1200" dirty="0" smtClean="0">
                <a:latin typeface="Arial Narrow" pitchFamily="34" charset="0"/>
              </a:rPr>
              <a:t>  строение внутреннего уха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3"/>
              </a:rPr>
              <a:t>http://www.1zoom.ru/18/foto/28258/536.8/</a:t>
            </a:r>
            <a:r>
              <a:rPr lang="ru-RU" sz="1200" dirty="0" smtClean="0">
                <a:latin typeface="Arial Narrow" pitchFamily="34" charset="0"/>
              </a:rPr>
              <a:t>  фото природы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4"/>
              </a:rPr>
              <a:t>http://turizm.a42.ru/articles/show/197</a:t>
            </a:r>
            <a:r>
              <a:rPr lang="ru-RU" sz="1200" dirty="0" smtClean="0">
                <a:latin typeface="Arial Narrow" pitchFamily="34" charset="0"/>
              </a:rPr>
              <a:t>  фото города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5"/>
              </a:rPr>
              <a:t>http://ru.photaki.com/pictures-group-of-people-p25</a:t>
            </a:r>
            <a:r>
              <a:rPr lang="ru-RU" sz="1200" dirty="0" smtClean="0">
                <a:latin typeface="Arial Narrow" pitchFamily="34" charset="0"/>
              </a:rPr>
              <a:t>  фото разговаривающих людей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6"/>
              </a:rPr>
              <a:t>http://www.hifinews.ru/advices/details/99.htm</a:t>
            </a:r>
            <a:r>
              <a:rPr lang="ru-RU" sz="1200" dirty="0" smtClean="0">
                <a:latin typeface="Arial Narrow" pitchFamily="34" charset="0"/>
              </a:rPr>
              <a:t>  строение слухового анализатора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7"/>
              </a:rPr>
              <a:t>http://www.medaudio.ru/hear1.php</a:t>
            </a:r>
            <a:r>
              <a:rPr lang="ru-RU" sz="1200" dirty="0" smtClean="0">
                <a:latin typeface="Arial Narrow" pitchFamily="34" charset="0"/>
              </a:rPr>
              <a:t>  строение органа слуха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8"/>
              </a:rPr>
              <a:t>http://amazon-kat1.narod.ru/papka1/deaf.htm</a:t>
            </a:r>
            <a:r>
              <a:rPr lang="ru-RU" sz="1200" dirty="0" smtClean="0">
                <a:latin typeface="Arial Narrow" pitchFamily="34" charset="0"/>
              </a:rPr>
              <a:t>  наружное ухо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9"/>
              </a:rPr>
              <a:t>http://euromednews.ru/2011/04/shampun-mozhet-vyzvat-ehkzemu-slukhovogo-prokhoda/</a:t>
            </a:r>
            <a:r>
              <a:rPr lang="ru-RU" sz="1200" dirty="0" smtClean="0">
                <a:latin typeface="Arial Narrow" pitchFamily="34" charset="0"/>
              </a:rPr>
              <a:t>  ушная раковина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10"/>
              </a:rPr>
              <a:t>http://darina.kiev.ua/health/razryv_barabannoj_pe_5921.html</a:t>
            </a:r>
            <a:r>
              <a:rPr lang="ru-RU" sz="1200" dirty="0" smtClean="0">
                <a:latin typeface="Arial Narrow" pitchFamily="34" charset="0"/>
              </a:rPr>
              <a:t>  барабанная перепонка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8"/>
              </a:rPr>
              <a:t>http://amazon-kat1.narod.ru/papka1/deaf.htm</a:t>
            </a:r>
            <a:r>
              <a:rPr lang="ru-RU" sz="1200" dirty="0" smtClean="0">
                <a:latin typeface="Arial Narrow" pitchFamily="34" charset="0"/>
              </a:rPr>
              <a:t>  среднее ухо</a:t>
            </a:r>
            <a:r>
              <a:rPr lang="en-US" sz="1200" dirty="0" smtClean="0">
                <a:latin typeface="Arial Narrow" pitchFamily="34" charset="0"/>
              </a:rPr>
              <a:t> </a:t>
            </a:r>
            <a:endParaRPr lang="ru-RU" sz="1200" dirty="0" smtClean="0">
              <a:latin typeface="Arial Narrow" pitchFamily="34" charset="0"/>
            </a:endParaRP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11"/>
              </a:rPr>
              <a:t>http://infodoctor.ru/shpoint.php?p=71</a:t>
            </a:r>
            <a:r>
              <a:rPr lang="ru-RU" sz="1200" dirty="0" smtClean="0">
                <a:latin typeface="Arial Narrow" pitchFamily="34" charset="0"/>
              </a:rPr>
              <a:t>   слуховые косточки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8"/>
              </a:rPr>
              <a:t>http://amazon-kat1.narod.ru/papka1/deaf.htm</a:t>
            </a:r>
            <a:r>
              <a:rPr lang="ru-RU" sz="1200" dirty="0" smtClean="0">
                <a:latin typeface="Arial Narrow" pitchFamily="34" charset="0"/>
              </a:rPr>
              <a:t>  внутреннее ухо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12"/>
              </a:rPr>
              <a:t>http://infodoctor.ru/shpoint.php?p=22</a:t>
            </a:r>
            <a:r>
              <a:rPr lang="ru-RU" sz="1200" dirty="0" smtClean="0">
                <a:latin typeface="Arial Narrow" pitchFamily="34" charset="0"/>
              </a:rPr>
              <a:t>  улитка внутреннего уха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13"/>
              </a:rPr>
              <a:t>http://academpharm.by/archives/date/2008/11/</a:t>
            </a:r>
            <a:r>
              <a:rPr lang="ru-RU" sz="1200" dirty="0" smtClean="0">
                <a:latin typeface="Arial Narrow" pitchFamily="34" charset="0"/>
              </a:rPr>
              <a:t>  волосковые клетки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14"/>
              </a:rPr>
              <a:t>http://nauka21vek.ru/archives/12349</a:t>
            </a:r>
            <a:r>
              <a:rPr lang="ru-RU" sz="1200" dirty="0" smtClean="0">
                <a:latin typeface="Arial Narrow" pitchFamily="34" charset="0"/>
              </a:rPr>
              <a:t>  фото как мы слышим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15"/>
              </a:rPr>
              <a:t>http://tana.ucoz.ru/</a:t>
            </a:r>
            <a:r>
              <a:rPr lang="ru-RU" sz="1200" dirty="0" smtClean="0">
                <a:latin typeface="Arial Narrow" pitchFamily="34" charset="0"/>
              </a:rPr>
              <a:t>  фильм  «Как мы слышим»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16"/>
              </a:rPr>
              <a:t>http://video.potrebitel.ru/data/1/97/112.shtml</a:t>
            </a:r>
            <a:r>
              <a:rPr lang="ru-RU" sz="1200" dirty="0" smtClean="0">
                <a:latin typeface="Arial Narrow" pitchFamily="34" charset="0"/>
              </a:rPr>
              <a:t>  определение источника звука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17"/>
              </a:rPr>
              <a:t>http://nauka21vek.ru/archives/6003</a:t>
            </a:r>
            <a:r>
              <a:rPr lang="ru-RU" sz="1200" dirty="0" smtClean="0">
                <a:latin typeface="Arial Narrow" pitchFamily="34" charset="0"/>
              </a:rPr>
              <a:t>  восприятие определенных звуков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18"/>
              </a:rPr>
              <a:t>http://www.ruklinok.info/news/2011-03-18-1597</a:t>
            </a:r>
            <a:r>
              <a:rPr lang="ru-RU" sz="1200" dirty="0" smtClean="0">
                <a:latin typeface="Arial Narrow" pitchFamily="34" charset="0"/>
              </a:rPr>
              <a:t> использование ватных палочек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19"/>
              </a:rPr>
              <a:t>http://www.liveinternet.ru/users/miriam25/blog/</a:t>
            </a:r>
            <a:r>
              <a:rPr lang="ru-RU" sz="1200" dirty="0" smtClean="0">
                <a:latin typeface="Arial Narrow" pitchFamily="34" charset="0"/>
              </a:rPr>
              <a:t>  рисунок доктора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20"/>
              </a:rPr>
              <a:t>http://www.zdorovieinfo.ru/video/64674/868698/</a:t>
            </a:r>
            <a:r>
              <a:rPr lang="ru-RU" sz="1200" dirty="0" smtClean="0">
                <a:latin typeface="Arial Narrow" pitchFamily="34" charset="0"/>
              </a:rPr>
              <a:t>  отит</a:t>
            </a:r>
          </a:p>
          <a:p>
            <a:pPr marL="228600" indent="-228600">
              <a:buFontTx/>
              <a:buAutoNum type="arabicPeriod"/>
            </a:pPr>
            <a:r>
              <a:rPr lang="en-US" sz="1200" dirty="0" smtClean="0">
                <a:latin typeface="Arial Narrow" pitchFamily="34" charset="0"/>
                <a:hlinkClick r:id="rId21"/>
              </a:rPr>
              <a:t>http://www.medaudio.ru/artcls.php?aid=298</a:t>
            </a:r>
            <a:r>
              <a:rPr lang="ru-RU" sz="1200" dirty="0" smtClean="0">
                <a:latin typeface="Arial Narrow" pitchFamily="34" charset="0"/>
              </a:rPr>
              <a:t>   тугоухость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 bwMode="auto">
          <a:xfrm>
            <a:off x="214282" y="357166"/>
            <a:ext cx="857256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Arial Narrow" pitchFamily="34" charset="0"/>
                <a:ea typeface="+mn-ea"/>
                <a:cs typeface="+mn-cs"/>
              </a:rPr>
              <a:t>	  Вторым по значимости органом чувств является орган слуха, дающий возможность общения с внешним миром. Благодаря органу слуха человек может слышать самые разнообразные звуки окружающей нас природы, городской шум, голос другого человека.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714620"/>
            <a:ext cx="2667019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2357430"/>
            <a:ext cx="2643206" cy="1874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6286512" y="2714620"/>
            <a:ext cx="2500330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4929198"/>
            <a:ext cx="885828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100000"/>
              </a:spcBef>
              <a:spcAft>
                <a:spcPct val="0"/>
              </a:spcAft>
              <a:defRPr/>
            </a:pPr>
            <a:r>
              <a:rPr lang="ru-RU" sz="2400" b="1" kern="0" dirty="0" smtClean="0">
                <a:solidFill>
                  <a:srgbClr val="C00000"/>
                </a:solidFill>
                <a:latin typeface="Arial Narrow" pitchFamily="34" charset="0"/>
              </a:rPr>
              <a:t>        С помощью слуха можно воспринимать информацию на значительном расстоянии.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400" b="1" kern="0" dirty="0" smtClean="0">
                <a:solidFill>
                  <a:srgbClr val="C00000"/>
                </a:solidFill>
                <a:latin typeface="Arial Narrow" pitchFamily="34" charset="0"/>
              </a:rPr>
              <a:t>	   Для человека со слуховым анализатором связана членораздельная речь.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903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</a:rPr>
              <a:t>Строение слухового анализатора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142976" y="1285860"/>
            <a:ext cx="6929486" cy="5214974"/>
            <a:chOff x="1071538" y="1428736"/>
            <a:chExt cx="6929486" cy="5214974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1071538" y="1428736"/>
              <a:ext cx="6929486" cy="5214974"/>
              <a:chOff x="1071538" y="1428736"/>
              <a:chExt cx="6929486" cy="5214974"/>
            </a:xfrm>
          </p:grpSpPr>
          <p:grpSp>
            <p:nvGrpSpPr>
              <p:cNvPr id="14" name="Группа 13"/>
              <p:cNvGrpSpPr/>
              <p:nvPr/>
            </p:nvGrpSpPr>
            <p:grpSpPr>
              <a:xfrm>
                <a:off x="1071538" y="1428736"/>
                <a:ext cx="6929486" cy="5214974"/>
                <a:chOff x="1071538" y="1428736"/>
                <a:chExt cx="6929486" cy="5214974"/>
              </a:xfrm>
            </p:grpSpPr>
            <p:grpSp>
              <p:nvGrpSpPr>
                <p:cNvPr id="11" name="Группа 10"/>
                <p:cNvGrpSpPr/>
                <p:nvPr/>
              </p:nvGrpSpPr>
              <p:grpSpPr>
                <a:xfrm>
                  <a:off x="1071538" y="1428736"/>
                  <a:ext cx="6929486" cy="5214974"/>
                  <a:chOff x="1071538" y="1428736"/>
                  <a:chExt cx="6929486" cy="5214974"/>
                </a:xfrm>
              </p:grpSpPr>
              <p:pic>
                <p:nvPicPr>
                  <p:cNvPr id="36866" name="Picture 2" descr="http://festival.1september.ru/articles/418611/Image1031.gif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 l="5024" r="5377" b="8448"/>
                  <a:stretch>
                    <a:fillRect/>
                  </a:stretch>
                </p:blipFill>
                <p:spPr bwMode="auto">
                  <a:xfrm>
                    <a:off x="1071538" y="1428736"/>
                    <a:ext cx="6929486" cy="5214974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  <p:sp>
                <p:nvSpPr>
                  <p:cNvPr id="7" name="Прямоугольник 6"/>
                  <p:cNvSpPr/>
                  <p:nvPr/>
                </p:nvSpPr>
                <p:spPr>
                  <a:xfrm>
                    <a:off x="3929058" y="1571612"/>
                    <a:ext cx="1214446" cy="642942"/>
                  </a:xfrm>
                  <a:prstGeom prst="rect">
                    <a:avLst/>
                  </a:prstGeom>
                  <a:solidFill>
                    <a:srgbClr val="E6E6E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b="1">
                      <a:latin typeface="Arial Narrow" pitchFamily="34" charset="0"/>
                    </a:endParaRPr>
                  </a:p>
                </p:txBody>
              </p:sp>
            </p:grpSp>
            <p:sp>
              <p:nvSpPr>
                <p:cNvPr id="12" name="Прямоугольник 11"/>
                <p:cNvSpPr/>
                <p:nvPr/>
              </p:nvSpPr>
              <p:spPr>
                <a:xfrm>
                  <a:off x="3786182" y="3786190"/>
                  <a:ext cx="1500198" cy="428628"/>
                </a:xfrm>
                <a:prstGeom prst="rect">
                  <a:avLst/>
                </a:prstGeom>
                <a:solidFill>
                  <a:srgbClr val="E6E6E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>
                    <a:latin typeface="Arial Narrow" pitchFamily="34" charset="0"/>
                  </a:endParaRPr>
                </a:p>
              </p:txBody>
            </p:sp>
          </p:grpSp>
          <p:sp>
            <p:nvSpPr>
              <p:cNvPr id="15" name="Прямоугольник 14"/>
              <p:cNvSpPr/>
              <p:nvPr/>
            </p:nvSpPr>
            <p:spPr>
              <a:xfrm>
                <a:off x="4214810" y="4143380"/>
                <a:ext cx="714380" cy="214314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atin typeface="Arial Narrow" pitchFamily="34" charset="0"/>
                </a:endParaRPr>
              </a:p>
            </p:txBody>
          </p:sp>
        </p:grpSp>
        <p:sp>
          <p:nvSpPr>
            <p:cNvPr id="17" name="Прямоугольник 16"/>
            <p:cNvSpPr/>
            <p:nvPr/>
          </p:nvSpPr>
          <p:spPr>
            <a:xfrm>
              <a:off x="3857620" y="6143644"/>
              <a:ext cx="1357322" cy="35719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latin typeface="Arial Narrow" pitchFamily="34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857620" y="6000768"/>
            <a:ext cx="1500198" cy="42862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</a:rPr>
              <a:t>Слуховые рецепторы</a:t>
            </a:r>
            <a:endParaRPr lang="ru-RU" sz="16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3571876"/>
            <a:ext cx="1500198" cy="50006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</a:rPr>
              <a:t>слуховой нерв</a:t>
            </a:r>
            <a:endParaRPr lang="ru-RU" sz="16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6182" y="1357298"/>
            <a:ext cx="1577860" cy="584775"/>
          </a:xfrm>
          <a:prstGeom prst="rect">
            <a:avLst/>
          </a:prstGeom>
          <a:solidFill>
            <a:srgbClr val="E6E6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Arial Narrow" pitchFamily="34" charset="0"/>
              </a:rPr>
              <a:t>Слуховая зона 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коры </a:t>
            </a:r>
            <a:endParaRPr lang="ru-RU" sz="16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857364"/>
            <a:ext cx="707236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7158" y="214290"/>
            <a:ext cx="8229600" cy="917596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Строение органа слуха</a:t>
            </a:r>
            <a:endParaRPr kumimoji="0" lang="ru-RU" sz="4400" b="1" i="0" u="none" strike="noStrike" kern="0" cap="none" spc="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1285860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Внутреннее ухо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6248" y="1285860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Среднее ухо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1285860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Наружное ухо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10" name="Левая фигурная скобка 9"/>
          <p:cNvSpPr/>
          <p:nvPr/>
        </p:nvSpPr>
        <p:spPr>
          <a:xfrm rot="5400000">
            <a:off x="2643174" y="214290"/>
            <a:ext cx="357190" cy="321471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Левая фигурная скобка 10"/>
          <p:cNvSpPr/>
          <p:nvPr/>
        </p:nvSpPr>
        <p:spPr>
          <a:xfrm rot="5400000">
            <a:off x="4857752" y="1285860"/>
            <a:ext cx="357190" cy="107157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Левая фигурная скобка 11"/>
          <p:cNvSpPr/>
          <p:nvPr/>
        </p:nvSpPr>
        <p:spPr>
          <a:xfrm rot="5400000">
            <a:off x="6393669" y="892951"/>
            <a:ext cx="357190" cy="185738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1571604" y="1142984"/>
            <a:ext cx="640370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428596" y="214290"/>
            <a:ext cx="8229600" cy="939784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Наружное ухо</a:t>
            </a:r>
            <a:endParaRPr kumimoji="0" lang="ru-RU" sz="4400" b="1" i="0" u="none" strike="noStrike" kern="0" cap="none" spc="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7" y="5429264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Пользуясь учебником §51 стр.253 определите, каково строение наружного уха?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1357290" y="3143248"/>
            <a:ext cx="714380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2714612" y="3571876"/>
            <a:ext cx="1214446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8" idx="0"/>
          </p:cNvCxnSpPr>
          <p:nvPr/>
        </p:nvCxnSpPr>
        <p:spPr>
          <a:xfrm rot="16200000" flipV="1">
            <a:off x="4565948" y="3577928"/>
            <a:ext cx="1214446" cy="4879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57158" y="3357562"/>
            <a:ext cx="1122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 Narrow" pitchFamily="34" charset="0"/>
              </a:rPr>
              <a:t>Ушная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 раковина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71736" y="4429132"/>
            <a:ext cx="1168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Слуховой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проход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14876" y="4429132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Барабанная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перепонка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57158" y="5500702"/>
            <a:ext cx="1643074" cy="642942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Narrow" pitchFamily="34" charset="0"/>
                <a:cs typeface="Times New Roman" pitchFamily="18" charset="0"/>
              </a:rPr>
              <a:t>Задание </a:t>
            </a:r>
            <a:endParaRPr lang="ru-RU" sz="2800" b="1" dirty="0"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6" grpId="0"/>
      <p:bldP spid="27" grpId="0"/>
      <p:bldP spid="28" grpId="0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14282" y="357166"/>
            <a:ext cx="8643998" cy="121442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Arial Narrow" pitchFamily="34" charset="0"/>
              </a:rPr>
              <a:t>     </a:t>
            </a:r>
            <a:r>
              <a:rPr lang="ru-RU" sz="2600" b="1" dirty="0" smtClean="0">
                <a:solidFill>
                  <a:srgbClr val="C00000"/>
                </a:solidFill>
                <a:latin typeface="Arial Narrow" pitchFamily="34" charset="0"/>
              </a:rPr>
              <a:t>Ушная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Arial Narrow" pitchFamily="34" charset="0"/>
              </a:rPr>
              <a:t> раковина и наружный слуховой проход предназначены для улавливания и проведения звуковых колебаний.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b="1" dirty="0" smtClean="0">
                <a:solidFill>
                  <a:srgbClr val="C00000"/>
                </a:solidFill>
                <a:latin typeface="Arial Narrow" pitchFamily="34" charset="0"/>
              </a:rPr>
              <a:t>       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uLnTx/>
              <a:uFillTx/>
              <a:latin typeface="Arial Narrow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74413" y="4071942"/>
            <a:ext cx="2440991" cy="2250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500174"/>
            <a:ext cx="1986311" cy="2904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928926" y="1785926"/>
            <a:ext cx="58579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Arial Narrow" pitchFamily="34" charset="0"/>
              </a:rPr>
              <a:t>   Слуховой проход изогнут и имеет неправильную форму. Его длина около 2,5 см, а диаметр около 8 мм. Слуховой проход поддерживает постоянную температуру и влажность барабанной перепонки. В стенках слухового прохода находятся железы, выделяющие ушную серу.</a:t>
            </a:r>
            <a:endParaRPr lang="ru-RU" sz="2000" b="1" dirty="0">
              <a:latin typeface="Arial Narrow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714884"/>
            <a:ext cx="564360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Arial Narrow" pitchFamily="34" charset="0"/>
              </a:rPr>
              <a:t>    Барабанная перепонка — тонкая, непроницаемая для воздуха и жидкости мембрана. Служит для передачи звуковых колебаний во внутреннее ухо, а также препятствует попаданию в барабанную полость инородных тел.</a:t>
            </a:r>
            <a:endParaRPr lang="ru-RU" sz="2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4"/>
          <p:cNvSpPr txBox="1">
            <a:spLocks/>
          </p:cNvSpPr>
          <p:nvPr/>
        </p:nvSpPr>
        <p:spPr>
          <a:xfrm>
            <a:off x="2000232" y="214290"/>
            <a:ext cx="4429156" cy="857256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Среднее ухо</a:t>
            </a:r>
            <a:endParaRPr kumimoji="0" lang="ru-RU" sz="4400" b="1" i="0" u="none" strike="noStrike" kern="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1285852" y="1785926"/>
            <a:ext cx="6767857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071670" y="5500702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Пользуясь учебником §51 стр.254 определите, что из себя представляет среднее ухо?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5500702"/>
            <a:ext cx="1643074" cy="642942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Narrow" pitchFamily="34" charset="0"/>
                <a:cs typeface="Times New Roman" pitchFamily="18" charset="0"/>
              </a:rPr>
              <a:t>Задание </a:t>
            </a:r>
            <a:endParaRPr lang="ru-RU" sz="2800" b="1" dirty="0">
              <a:latin typeface="Arial Narrow" pitchFamily="34" charset="0"/>
              <a:cs typeface="Times New Roman" pitchFamily="18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4786314" y="1714488"/>
            <a:ext cx="1000132" cy="1214446"/>
            <a:chOff x="4786314" y="1714488"/>
            <a:chExt cx="1000132" cy="1214446"/>
          </a:xfrm>
        </p:grpSpPr>
        <p:cxnSp>
          <p:nvCxnSpPr>
            <p:cNvPr id="10" name="Прямая со стрелкой 9"/>
            <p:cNvCxnSpPr/>
            <p:nvPr/>
          </p:nvCxnSpPr>
          <p:spPr>
            <a:xfrm rot="10800000" flipV="1">
              <a:off x="4786314" y="1714488"/>
              <a:ext cx="1000132" cy="8572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 rot="5400000">
              <a:off x="5036347" y="1821645"/>
              <a:ext cx="857256" cy="64294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rot="5400000">
              <a:off x="5036347" y="2178835"/>
              <a:ext cx="1214446" cy="28575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4786314" y="1285860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Слуховые косточки</a:t>
            </a:r>
            <a:endParaRPr lang="ru-RU" b="1" dirty="0">
              <a:latin typeface="Arial Narrow" pitchFamily="34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10800000" flipV="1">
            <a:off x="6429388" y="4429132"/>
            <a:ext cx="857256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72330" y="4071942"/>
            <a:ext cx="1154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Слуховая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труба</a:t>
            </a:r>
            <a:endParaRPr lang="ru-RU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 animBg="1"/>
      <p:bldP spid="15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08792" y="1857364"/>
            <a:ext cx="448881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28596" y="2786058"/>
            <a:ext cx="1531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молоточек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15140" y="2428868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наковальня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6578" y="3857628"/>
            <a:ext cx="1499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стремечко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428604"/>
            <a:ext cx="4865434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Слуховые косточки</a:t>
            </a:r>
            <a:endParaRPr lang="ru-RU" sz="4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5286388"/>
            <a:ext cx="864399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Arial Narrow" pitchFamily="34" charset="0"/>
              </a:rPr>
              <a:t>Система костных рычагов, примерно в 20 раз увеличивает силу воздействия колебаний  барабанной перепонки.</a:t>
            </a:r>
            <a:endParaRPr lang="ru-RU" sz="26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14290"/>
            <a:ext cx="8229600" cy="857232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normalizeH="0" baseline="0" noProof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Внутреннее ухо</a:t>
            </a:r>
            <a:endParaRPr kumimoji="0" lang="ru-RU" sz="4400" b="1" i="0" u="none" strike="noStrike" kern="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1071538" y="1357298"/>
            <a:ext cx="671969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43108" y="5500702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Пользуясь учебником §51 стр.254-255 определите, чем представлено внутреннее ухо?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19" y="5572140"/>
            <a:ext cx="1643074" cy="642942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Narrow" pitchFamily="34" charset="0"/>
                <a:cs typeface="Times New Roman" pitchFamily="18" charset="0"/>
              </a:rPr>
              <a:t>Задание </a:t>
            </a:r>
            <a:endParaRPr lang="ru-RU" sz="2800" b="1" dirty="0">
              <a:latin typeface="Arial Narrow" pitchFamily="34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5929322" y="1500174"/>
            <a:ext cx="857256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7500958" y="2143116"/>
            <a:ext cx="571504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V="1">
            <a:off x="6679421" y="3821909"/>
            <a:ext cx="642942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58148" y="1785926"/>
            <a:ext cx="1116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Слуховой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 нерв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72330" y="4429132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Улитка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00826" y="1000108"/>
            <a:ext cx="1762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Вестибулярный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аппарат</a:t>
            </a:r>
            <a:endParaRPr lang="ru-RU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 animBg="1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Тема2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Уровень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Тема22</Template>
  <TotalTime>1083</TotalTime>
  <Words>522</Words>
  <Application>Microsoft Office PowerPoint</Application>
  <PresentationFormat>Экран (4:3)</PresentationFormat>
  <Paragraphs>99</Paragraphs>
  <Slides>18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Тема22</vt:lpstr>
      <vt:lpstr>Уровень</vt:lpstr>
      <vt:lpstr>Студия</vt:lpstr>
      <vt:lpstr>Слайд 1</vt:lpstr>
      <vt:lpstr>Слайд 2</vt:lpstr>
      <vt:lpstr>Строение слухового анализатора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Гигиена органа слуха</vt:lpstr>
      <vt:lpstr>Отит</vt:lpstr>
      <vt:lpstr>Тугоухость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COMP</cp:lastModifiedBy>
  <cp:revision>139</cp:revision>
  <dcterms:created xsi:type="dcterms:W3CDTF">2011-04-02T09:32:25Z</dcterms:created>
  <dcterms:modified xsi:type="dcterms:W3CDTF">2011-09-27T07:33:04Z</dcterms:modified>
</cp:coreProperties>
</file>