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72" r:id="rId3"/>
    <p:sldId id="279" r:id="rId4"/>
    <p:sldId id="276" r:id="rId5"/>
    <p:sldId id="275" r:id="rId6"/>
    <p:sldId id="267" r:id="rId7"/>
    <p:sldId id="271" r:id="rId8"/>
    <p:sldId id="261" r:id="rId9"/>
    <p:sldId id="269" r:id="rId10"/>
    <p:sldId id="263" r:id="rId11"/>
    <p:sldId id="265" r:id="rId12"/>
    <p:sldId id="280" r:id="rId13"/>
    <p:sldId id="277" r:id="rId14"/>
    <p:sldId id="274" r:id="rId15"/>
    <p:sldId id="262" r:id="rId16"/>
    <p:sldId id="284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du.of.ru/attach/17/11591.do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live4fun.ru/pictures/img_75619674_2862_0.jpg" TargetMode="External"/><Relationship Id="rId3" Type="http://schemas.openxmlformats.org/officeDocument/2006/relationships/hyperlink" Target="http://hophop.com.ua/images/226_2010101433.jpg" TargetMode="External"/><Relationship Id="rId7" Type="http://schemas.openxmlformats.org/officeDocument/2006/relationships/hyperlink" Target="http://www.piseckysvet.cz/images/original/cl_982_478601_1.jpg" TargetMode="External"/><Relationship Id="rId2" Type="http://schemas.openxmlformats.org/officeDocument/2006/relationships/hyperlink" Target="http://www.05.mchs.gov.ru/upload/iblock/7f1/79935f3acb08a6eac549a48b13d90018_x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orage.pressfoto.ru/2010.02/627782272c16397a0bfc46eb078a7e794864b468a_b.jpg" TargetMode="External"/><Relationship Id="rId5" Type="http://schemas.openxmlformats.org/officeDocument/2006/relationships/hyperlink" Target="http://&#1079;&#1080;&#1084;&#1086;&#1093;&#1086;&#1076;&#1099;.&#1088;&#1092;/pics/prod/wintertrax_b1.png" TargetMode="External"/><Relationship Id="rId4" Type="http://schemas.openxmlformats.org/officeDocument/2006/relationships/hyperlink" Target="http://buyreklama.ru/photos/2711914__________________4cf914515a741.jpg" TargetMode="External"/><Relationship Id="rId9" Type="http://schemas.openxmlformats.org/officeDocument/2006/relationships/hyperlink" Target="http://www.marketbaza.ru/images/589255281364%20n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evkray.ru/file/s/600/4413/hodoki-na-volge-1.jpg" TargetMode="External"/><Relationship Id="rId3" Type="http://schemas.openxmlformats.org/officeDocument/2006/relationships/hyperlink" Target="http://aaa.b000.ru/images/2011/8/15/4chan1313358800672.jpg" TargetMode="External"/><Relationship Id="rId7" Type="http://schemas.openxmlformats.org/officeDocument/2006/relationships/hyperlink" Target="http://st.sapato.ru/upload/iblock/f01/750x1000_ut000015192_1.jpg" TargetMode="External"/><Relationship Id="rId2" Type="http://schemas.openxmlformats.org/officeDocument/2006/relationships/hyperlink" Target="http://www.likebook.ru/books/view/163045/?page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2.board.com.ua/a/2000240637/wm/5-termo-botinki-termobotinki-detskie-na-naturalnoj.jpg" TargetMode="External"/><Relationship Id="rId5" Type="http://schemas.openxmlformats.org/officeDocument/2006/relationships/hyperlink" Target="http://vidomosti-ua.com/photo/original-1327490835.JPG" TargetMode="External"/><Relationship Id="rId10" Type="http://schemas.openxmlformats.org/officeDocument/2006/relationships/hyperlink" Target="http://www.clipartof.com/portfolio/visekart/illustration/smiling-blue-snowflake-213483.html" TargetMode="External"/><Relationship Id="rId4" Type="http://schemas.openxmlformats.org/officeDocument/2006/relationships/hyperlink" Target="http://farm9.staticflickr.com/8080/8339955012_c1f0ae3542_z.jpg" TargetMode="External"/><Relationship Id="rId9" Type="http://schemas.openxmlformats.org/officeDocument/2006/relationships/hyperlink" Target="http://oskinafoto.ru/blog/wp-content/uploads/2012/01/%D1%84-1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91;&#1088;&#1086;&#1082;%20&#1055;&#1045;&#1076;&#1072;&#1075;&#1086;&#1075;&#1080;&#1095;&#1077;&#1072;&#1082;&#1080;&#1077;%20&#1085;&#1072;&#1076;&#1077;&#1078;&#1076;&#1099;%20&#1050;&#1080;&#1089;&#1077;&#1083;&#1077;&#1074;&#1072;%20&#1052;.&#1042;\&#1075;&#1086;&#1083;&#1086;&#1083;&#1077;&#1076;&#1080;&#1094;&#1072;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«Гололед»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643446"/>
            <a:ext cx="6500858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Разработала учитель ОБЖ </a:t>
            </a:r>
          </a:p>
          <a:p>
            <a:r>
              <a:rPr lang="ru-RU" dirty="0" smtClean="0"/>
              <a:t>ГБОУ СОШ № 335 </a:t>
            </a:r>
          </a:p>
          <a:p>
            <a:r>
              <a:rPr lang="ru-RU" dirty="0" smtClean="0"/>
              <a:t>Пушкинского района Санкт-Петербурга</a:t>
            </a:r>
          </a:p>
          <a:p>
            <a:r>
              <a:rPr lang="ru-RU" dirty="0" smtClean="0"/>
              <a:t>М.В. Киселева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286512" y="4071942"/>
            <a:ext cx="238123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5 класс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17" descr="hodoki-na-volge-1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2786058"/>
            <a:ext cx="3601100" cy="3214710"/>
          </a:xfrm>
        </p:spPr>
      </p:pic>
      <p:grpSp>
        <p:nvGrpSpPr>
          <p:cNvPr id="14" name="Группа 13"/>
          <p:cNvGrpSpPr/>
          <p:nvPr/>
        </p:nvGrpSpPr>
        <p:grpSpPr>
          <a:xfrm rot="2500219">
            <a:off x="261458" y="2470176"/>
            <a:ext cx="3929090" cy="3786214"/>
            <a:chOff x="4786314" y="2285992"/>
            <a:chExt cx="3929090" cy="3786214"/>
          </a:xfrm>
        </p:grpSpPr>
        <p:sp>
          <p:nvSpPr>
            <p:cNvPr id="15" name="Прямоугольник 14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357290" y="1214422"/>
            <a:ext cx="6500858" cy="1087101"/>
            <a:chOff x="1357290" y="1500174"/>
            <a:chExt cx="6000792" cy="1087101"/>
          </a:xfrm>
        </p:grpSpPr>
        <p:sp>
          <p:nvSpPr>
            <p:cNvPr id="10" name="TextBox 9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7" name="Содержимое 16" descr="ф-1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2857496"/>
            <a:ext cx="3754638" cy="30718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966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142844" y="4643446"/>
            <a:ext cx="1665277" cy="1665277"/>
          </a:xfrm>
        </p:spPr>
      </p:pic>
      <p:pic>
        <p:nvPicPr>
          <p:cNvPr id="12" name="Рисунок 11" descr="plasty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3929066"/>
            <a:ext cx="2547942" cy="2547942"/>
          </a:xfrm>
          <a:prstGeom prst="rect">
            <a:avLst/>
          </a:prstGeom>
        </p:spPr>
      </p:pic>
      <p:pic>
        <p:nvPicPr>
          <p:cNvPr id="13" name="Рисунок 12" descr="4ceb773ef08270ce1bbdf016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4929198"/>
            <a:ext cx="1809737" cy="13573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7290" y="5214950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+</a:t>
            </a:r>
            <a:endParaRPr lang="ru-RU" sz="4400" b="1" dirty="0"/>
          </a:p>
        </p:txBody>
      </p:sp>
      <p:pic>
        <p:nvPicPr>
          <p:cNvPr id="18" name="Рисунок 17" descr="photos0-800x600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7158" y="571480"/>
            <a:ext cx="3838021" cy="3000396"/>
          </a:xfrm>
          <a:prstGeom prst="rect">
            <a:avLst/>
          </a:prstGeom>
        </p:spPr>
      </p:pic>
      <p:pic>
        <p:nvPicPr>
          <p:cNvPr id="9" name="Содержимое 8" descr="627782272c16397a0bfc46eb078a7e794864b468a_b.jpg"/>
          <p:cNvPicPr>
            <a:picLocks noGrp="1" noChangeAspect="1"/>
          </p:cNvPicPr>
          <p:nvPr>
            <p:ph sz="quarter" idx="2"/>
          </p:nvPr>
        </p:nvPicPr>
        <p:blipFill>
          <a:blip r:embed="rId6" cstate="email"/>
          <a:stretch>
            <a:fillRect/>
          </a:stretch>
        </p:blipFill>
        <p:spPr>
          <a:xfrm>
            <a:off x="5000628" y="857232"/>
            <a:ext cx="3643339" cy="2428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229600" cy="591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6216418"/>
                <a:gridCol w="766736"/>
                <a:gridCol w="817818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Верите ли вы,</a:t>
                      </a:r>
                      <a:r>
                        <a:rPr lang="ru-RU" sz="2400" baseline="0" dirty="0" smtClean="0"/>
                        <a:t> что…?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нет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безопаснее держать руки в кармане, чтобы не повредить их при падении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вы поскользнулись –постарайтесь при падении опереться на руки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ходьбе по льду ноги должны быть слегка расслаблены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сырой картофель, лейкопластырь и клей помогают при гололеде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гололеде безопаснее передвигаться на цыпочках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 при ходьбе нужно освободить руки от сумок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5429264"/>
            <a:ext cx="706282" cy="695026"/>
          </a:xfrm>
          <a:prstGeom prst="rect">
            <a:avLst/>
          </a:prstGeom>
        </p:spPr>
      </p:pic>
      <p:pic>
        <p:nvPicPr>
          <p:cNvPr id="5" name="Рисунок 4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43834" y="4572008"/>
            <a:ext cx="706282" cy="695026"/>
          </a:xfrm>
          <a:prstGeom prst="rect">
            <a:avLst/>
          </a:prstGeom>
        </p:spPr>
      </p:pic>
      <p:pic>
        <p:nvPicPr>
          <p:cNvPr id="6" name="Рисунок 5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3643314"/>
            <a:ext cx="706282" cy="695026"/>
          </a:xfrm>
          <a:prstGeom prst="rect">
            <a:avLst/>
          </a:prstGeom>
        </p:spPr>
      </p:pic>
      <p:pic>
        <p:nvPicPr>
          <p:cNvPr id="7" name="Рисунок 6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2857496"/>
            <a:ext cx="706282" cy="695026"/>
          </a:xfrm>
          <a:prstGeom prst="rect">
            <a:avLst/>
          </a:prstGeom>
        </p:spPr>
      </p:pic>
      <p:pic>
        <p:nvPicPr>
          <p:cNvPr id="8" name="Рисунок 7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15272" y="2000240"/>
            <a:ext cx="706282" cy="695026"/>
          </a:xfrm>
          <a:prstGeom prst="rect">
            <a:avLst/>
          </a:prstGeom>
        </p:spPr>
      </p:pic>
      <p:pic>
        <p:nvPicPr>
          <p:cNvPr id="9" name="Рисунок 8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15272" y="928670"/>
            <a:ext cx="706282" cy="695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071563" y="1643063"/>
            <a:ext cx="7072312" cy="4286250"/>
            <a:chOff x="1142976" y="928670"/>
            <a:chExt cx="7072362" cy="4286280"/>
          </a:xfrm>
        </p:grpSpPr>
        <p:sp>
          <p:nvSpPr>
            <p:cNvPr id="10252" name="Прямоугольник 6"/>
            <p:cNvSpPr>
              <a:spLocks noChangeArrowheads="1"/>
            </p:cNvSpPr>
            <p:nvPr/>
          </p:nvSpPr>
          <p:spPr bwMode="auto">
            <a:xfrm>
              <a:off x="1142976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Прямоугольник 8"/>
            <p:cNvSpPr>
              <a:spLocks noChangeArrowheads="1"/>
            </p:cNvSpPr>
            <p:nvPr/>
          </p:nvSpPr>
          <p:spPr bwMode="auto">
            <a:xfrm>
              <a:off x="1142976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Прямоугольник 9"/>
            <p:cNvSpPr>
              <a:spLocks noChangeArrowheads="1"/>
            </p:cNvSpPr>
            <p:nvPr/>
          </p:nvSpPr>
          <p:spPr bwMode="auto">
            <a:xfrm>
              <a:off x="1142976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Прямоугольник 10"/>
            <p:cNvSpPr>
              <a:spLocks noChangeArrowheads="1"/>
            </p:cNvSpPr>
            <p:nvPr/>
          </p:nvSpPr>
          <p:spPr bwMode="auto">
            <a:xfrm>
              <a:off x="3500430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Прямоугольник 11"/>
            <p:cNvSpPr>
              <a:spLocks noChangeArrowheads="1"/>
            </p:cNvSpPr>
            <p:nvPr/>
          </p:nvSpPr>
          <p:spPr bwMode="auto">
            <a:xfrm>
              <a:off x="5857884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Прямоугольник 12"/>
            <p:cNvSpPr>
              <a:spLocks noChangeArrowheads="1"/>
            </p:cNvSpPr>
            <p:nvPr/>
          </p:nvSpPr>
          <p:spPr bwMode="auto">
            <a:xfrm>
              <a:off x="3500430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Прямоугольник 13"/>
            <p:cNvSpPr>
              <a:spLocks noChangeArrowheads="1"/>
            </p:cNvSpPr>
            <p:nvPr/>
          </p:nvSpPr>
          <p:spPr bwMode="auto">
            <a:xfrm>
              <a:off x="5857884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Прямоугольник 14"/>
            <p:cNvSpPr>
              <a:spLocks noChangeArrowheads="1"/>
            </p:cNvSpPr>
            <p:nvPr/>
          </p:nvSpPr>
          <p:spPr bwMode="auto">
            <a:xfrm>
              <a:off x="5857884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Прямоугольник 15"/>
            <p:cNvSpPr>
              <a:spLocks noChangeArrowheads="1"/>
            </p:cNvSpPr>
            <p:nvPr/>
          </p:nvSpPr>
          <p:spPr bwMode="auto">
            <a:xfrm>
              <a:off x="3500430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14414" y="1500174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00438" y="1500188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857875" y="1500188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143000" y="2928938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071563" y="4429125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84" y="4357694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14750" y="2928938"/>
            <a:ext cx="19288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643313" y="4286250"/>
            <a:ext cx="19288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000750" y="2928938"/>
            <a:ext cx="19288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28728" y="178592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571868" y="47148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500430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571868" y="185736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214414" y="464344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214414" y="321468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57884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929322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929322" y="47148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на улице гололед, я…</a:t>
            </a:r>
            <a:endParaRPr lang="ru-RU" dirty="0"/>
          </a:p>
        </p:txBody>
      </p:sp>
      <p:pic>
        <p:nvPicPr>
          <p:cNvPr id="4" name="Содержимое 3" descr="pif32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1604" y="2214554"/>
            <a:ext cx="6012562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1571604" y="571480"/>
            <a:ext cx="5992694" cy="5897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2786058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Основы безопасности жизнедеятельности. 5 </a:t>
            </a:r>
            <a:r>
              <a:rPr lang="ru-RU" dirty="0" err="1" smtClean="0"/>
              <a:t>кл</a:t>
            </a:r>
            <a:r>
              <a:rPr lang="ru-RU" dirty="0" smtClean="0"/>
              <a:t>.: учебник для общеобразовательных учреждений/ В.В. Поляков, М.И. Кузнецов, В.В. Марков, В.Н. </a:t>
            </a:r>
            <a:r>
              <a:rPr lang="ru-RU" dirty="0" err="1" smtClean="0"/>
              <a:t>Латчук</a:t>
            </a:r>
            <a:r>
              <a:rPr lang="ru-RU" dirty="0" smtClean="0"/>
              <a:t> –М.Дрофа, 2008</a:t>
            </a:r>
          </a:p>
          <a:p>
            <a:r>
              <a:rPr lang="en-US" dirty="0" smtClean="0">
                <a:hlinkClick r:id="rId2"/>
              </a:rPr>
              <a:t>http://edu.of.ru/attach/17/11591.doc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Использованные источники (изображения):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501122" cy="528641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Гололед (6слайд) </a:t>
            </a:r>
            <a:r>
              <a:rPr lang="en-US" sz="2000" dirty="0" smtClean="0">
                <a:hlinkClick r:id="rId2"/>
              </a:rPr>
              <a:t>http://www.05.mchs.gov.ru/upload/iblock/7f1/79935f3acb08a6eac549a48b13d90018_xl.jpg</a:t>
            </a:r>
            <a:endParaRPr lang="ru-RU" sz="2000" dirty="0" smtClean="0"/>
          </a:p>
          <a:p>
            <a:r>
              <a:rPr lang="ru-RU" sz="2000" dirty="0" smtClean="0"/>
              <a:t>Девушка в красной куртке </a:t>
            </a:r>
            <a:r>
              <a:rPr lang="en-US" sz="2000" dirty="0" smtClean="0">
                <a:hlinkClick r:id="rId3"/>
              </a:rPr>
              <a:t>http://hophop.com.ua/images/226_2010101433.jpg</a:t>
            </a:r>
            <a:endParaRPr lang="ru-RU" sz="2000" dirty="0" smtClean="0"/>
          </a:p>
          <a:p>
            <a:r>
              <a:rPr lang="ru-RU" sz="2000" dirty="0" smtClean="0"/>
              <a:t>Мальчик в зимнем комбинезоне </a:t>
            </a:r>
            <a:r>
              <a:rPr lang="en-US" sz="2000" dirty="0" smtClean="0">
                <a:hlinkClick r:id="rId4"/>
              </a:rPr>
              <a:t>http://buyreklama.ru/photos/2711914__________________4cf914515a741.jpg</a:t>
            </a:r>
            <a:endParaRPr lang="ru-RU" sz="2000" dirty="0" smtClean="0"/>
          </a:p>
          <a:p>
            <a:r>
              <a:rPr lang="ru-RU" sz="2000" dirty="0" err="1" smtClean="0"/>
              <a:t>Ледоступы</a:t>
            </a:r>
            <a:r>
              <a:rPr lang="ru-RU" sz="2000" dirty="0" smtClean="0"/>
              <a:t>- </a:t>
            </a:r>
            <a:r>
              <a:rPr lang="en-US" sz="2000" dirty="0" smtClean="0">
                <a:hlinkClick r:id="rId5"/>
              </a:rPr>
              <a:t>http://</a:t>
            </a:r>
            <a:r>
              <a:rPr lang="ru-RU" sz="2000" dirty="0" err="1" smtClean="0">
                <a:hlinkClick r:id="rId5"/>
              </a:rPr>
              <a:t>зимоходы.рф</a:t>
            </a:r>
            <a:r>
              <a:rPr lang="ru-RU" sz="2000" dirty="0" smtClean="0">
                <a:hlinkClick r:id="rId5"/>
              </a:rPr>
              <a:t>/</a:t>
            </a:r>
            <a:r>
              <a:rPr lang="en-US" sz="2000" dirty="0" err="1" smtClean="0">
                <a:hlinkClick r:id="rId5"/>
              </a:rPr>
              <a:t>pics</a:t>
            </a:r>
            <a:r>
              <a:rPr lang="en-US" sz="2000" dirty="0" smtClean="0">
                <a:hlinkClick r:id="rId5"/>
              </a:rPr>
              <a:t>/prod/wintertrax_b1.png</a:t>
            </a:r>
            <a:endParaRPr lang="ru-RU" sz="2000" dirty="0" smtClean="0"/>
          </a:p>
          <a:p>
            <a:r>
              <a:rPr lang="ru-RU" sz="2000" dirty="0" smtClean="0"/>
              <a:t>Сырой картофель  </a:t>
            </a:r>
            <a:r>
              <a:rPr lang="en-US" sz="2000" dirty="0" smtClean="0">
                <a:hlinkClick r:id="rId6"/>
              </a:rPr>
              <a:t>http://storage.pressfoto.ru/2010.02/627782272c16397a0bfc46eb078a7e794864b468a_b.jpg</a:t>
            </a:r>
            <a:endParaRPr lang="ru-RU" sz="2000" dirty="0" smtClean="0"/>
          </a:p>
          <a:p>
            <a:r>
              <a:rPr lang="ru-RU" sz="2000" dirty="0" smtClean="0"/>
              <a:t>Пластырь  </a:t>
            </a:r>
            <a:r>
              <a:rPr lang="en-US" sz="2000" dirty="0" smtClean="0">
                <a:hlinkClick r:id="rId7"/>
              </a:rPr>
              <a:t>http://www.piseckysvet.cz/images/original/cl_982_478601_1.jpg</a:t>
            </a:r>
            <a:endParaRPr lang="ru-RU" sz="2000" dirty="0" smtClean="0"/>
          </a:p>
          <a:p>
            <a:r>
              <a:rPr lang="ru-RU" sz="2000" dirty="0" smtClean="0"/>
              <a:t>Клей «Момент» </a:t>
            </a:r>
            <a:r>
              <a:rPr lang="en-US" sz="2000" dirty="0" smtClean="0">
                <a:hlinkClick r:id="rId8"/>
              </a:rPr>
              <a:t>http://live4fun.ru/pictures/img_75619674_2862_0.jpg</a:t>
            </a:r>
            <a:endParaRPr lang="ru-RU" sz="2000" dirty="0" smtClean="0"/>
          </a:p>
          <a:p>
            <a:r>
              <a:rPr lang="ru-RU" sz="2000" dirty="0" smtClean="0"/>
              <a:t>Песок </a:t>
            </a:r>
            <a:r>
              <a:rPr lang="en-US" sz="2000" dirty="0" smtClean="0">
                <a:hlinkClick r:id="rId9"/>
              </a:rPr>
              <a:t>http://www.marketbaza.ru/images/589255281364%20n.jpg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4,5, 12 слайды  </a:t>
            </a:r>
            <a:r>
              <a:rPr lang="en-US" sz="2000" dirty="0" smtClean="0">
                <a:hlinkClick r:id="rId2"/>
              </a:rPr>
              <a:t>http://www.likebook.ru/books/view/163045/?page=1</a:t>
            </a:r>
            <a:endParaRPr lang="ru-RU" sz="2000" dirty="0" smtClean="0"/>
          </a:p>
          <a:p>
            <a:r>
              <a:rPr lang="ru-RU" sz="2000" dirty="0" smtClean="0"/>
              <a:t>7 слайд </a:t>
            </a:r>
            <a:r>
              <a:rPr lang="en-US" sz="2000" dirty="0" smtClean="0">
                <a:hlinkClick r:id="rId3"/>
              </a:rPr>
              <a:t>http://aaa.b000.ru/images/2011/8/15/4chan1313358800672.jpg</a:t>
            </a:r>
            <a:endParaRPr lang="ru-RU" sz="2000" dirty="0" smtClean="0"/>
          </a:p>
          <a:p>
            <a:r>
              <a:rPr lang="ru-RU" sz="2000" dirty="0" smtClean="0"/>
              <a:t>7 слайд </a:t>
            </a:r>
            <a:r>
              <a:rPr lang="en-US" sz="2000" dirty="0" smtClean="0">
                <a:hlinkClick r:id="rId4"/>
              </a:rPr>
              <a:t>http://farm9.staticflickr.com/8080/8339955012_c1f0ae3542_z.jpg</a:t>
            </a:r>
            <a:endParaRPr lang="ru-RU" sz="2000" dirty="0" smtClean="0"/>
          </a:p>
          <a:p>
            <a:r>
              <a:rPr lang="ru-RU" sz="2000" dirty="0" smtClean="0"/>
              <a:t>6 слайд </a:t>
            </a:r>
            <a:r>
              <a:rPr lang="en-US" sz="2000" dirty="0" smtClean="0">
                <a:hlinkClick r:id="rId5"/>
              </a:rPr>
              <a:t>http://vidomosti-ua.com/photo/original-1327490835.JPG</a:t>
            </a:r>
            <a:endParaRPr lang="ru-RU" sz="2000" dirty="0" smtClean="0"/>
          </a:p>
          <a:p>
            <a:r>
              <a:rPr lang="ru-RU" sz="2000" dirty="0" smtClean="0"/>
              <a:t>8 слайд  </a:t>
            </a:r>
            <a:r>
              <a:rPr lang="en-US" sz="2000" dirty="0" smtClean="0">
                <a:hlinkClick r:id="rId6"/>
              </a:rPr>
              <a:t>http://img2.board.com.ua/a/2000240637/wm/5-termo-botinki-termobotinki-detskie-na-naturalnoj.jpg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8 слайд </a:t>
            </a:r>
            <a:r>
              <a:rPr lang="en-US" sz="2000" dirty="0" smtClean="0">
                <a:hlinkClick r:id="rId7"/>
              </a:rPr>
              <a:t>http://st.sapato.ru/upload/iblock/f01/750x1000_ut000015192_1.jpg</a:t>
            </a:r>
            <a:endParaRPr lang="ru-RU" sz="2000" dirty="0" smtClean="0"/>
          </a:p>
          <a:p>
            <a:r>
              <a:rPr lang="ru-RU" sz="2000" dirty="0" smtClean="0"/>
              <a:t>10 слайд </a:t>
            </a:r>
            <a:r>
              <a:rPr lang="en-US" sz="2000" dirty="0" smtClean="0">
                <a:hlinkClick r:id="rId8"/>
              </a:rPr>
              <a:t>http://www.sevkray.ru/file/s/600/4413/hodoki-na-volge-1.jpg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10 слайд  </a:t>
            </a:r>
            <a:r>
              <a:rPr lang="en-US" sz="2000" dirty="0" smtClean="0">
                <a:hlinkClick r:id="rId9"/>
              </a:rPr>
              <a:t>http://oskinafoto.ru/blog/wp-content/uploads/2012/01/%D1%84-13.jpg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Снежинка </a:t>
            </a:r>
            <a:r>
              <a:rPr lang="en-US" sz="2000" dirty="0" smtClean="0">
                <a:hlinkClick r:id="rId10"/>
              </a:rPr>
              <a:t>http://www.clipartof.com/portfolio/visekart/illustration/smiling-blue-snowflake-213483.html</a:t>
            </a: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гололедиц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229600" cy="591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6216418"/>
                <a:gridCol w="766736"/>
                <a:gridCol w="817818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Верите ли вы,</a:t>
                      </a:r>
                      <a:r>
                        <a:rPr lang="ru-RU" sz="2400" baseline="0" dirty="0" smtClean="0"/>
                        <a:t> что…?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безопаснее держать руки в кармане, чтобы не повредить их при падении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вы поскользнулись –постарайтесь при падении опереться на руки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ходьбе по льду ноги должны быть слегка расслаблены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сырой картофель, лейкопластырь и клей помогают при гололеде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гололеде безопаснее передвигаться на цыпочках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 при ходьбе нужно освободить руки от сумок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f32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857232"/>
            <a:ext cx="7858180" cy="5651754"/>
          </a:xfrm>
        </p:spPr>
      </p:pic>
      <p:sp>
        <p:nvSpPr>
          <p:cNvPr id="5" name="Овальная выноска 4"/>
          <p:cNvSpPr/>
          <p:nvPr/>
        </p:nvSpPr>
        <p:spPr>
          <a:xfrm>
            <a:off x="5857884" y="1571612"/>
            <a:ext cx="2428892" cy="142876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Ух, здорово, можно покататься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f32-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2071678"/>
            <a:ext cx="7324725" cy="4219575"/>
          </a:xfrm>
        </p:spPr>
      </p:pic>
      <p:sp>
        <p:nvSpPr>
          <p:cNvPr id="5" name="Овальная выноска 4"/>
          <p:cNvSpPr/>
          <p:nvPr/>
        </p:nvSpPr>
        <p:spPr>
          <a:xfrm>
            <a:off x="5715008" y="2000240"/>
            <a:ext cx="3071834" cy="207170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Ой, как больно….!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70136534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786314" y="2714620"/>
            <a:ext cx="3714776" cy="2786082"/>
          </a:xfrm>
        </p:spPr>
      </p:pic>
      <p:grpSp>
        <p:nvGrpSpPr>
          <p:cNvPr id="22" name="Группа 21"/>
          <p:cNvGrpSpPr/>
          <p:nvPr/>
        </p:nvGrpSpPr>
        <p:grpSpPr>
          <a:xfrm rot="2500219">
            <a:off x="4690613" y="2244660"/>
            <a:ext cx="3929090" cy="3786214"/>
            <a:chOff x="4786314" y="2285992"/>
            <a:chExt cx="3929090" cy="3786214"/>
          </a:xfrm>
        </p:grpSpPr>
        <p:sp>
          <p:nvSpPr>
            <p:cNvPr id="16" name="Прямоугольник 15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357290" y="1500174"/>
            <a:ext cx="6000792" cy="1087101"/>
            <a:chOff x="1357290" y="1500174"/>
            <a:chExt cx="6000792" cy="1087101"/>
          </a:xfrm>
        </p:grpSpPr>
        <p:sp>
          <p:nvSpPr>
            <p:cNvPr id="7" name="TextBox 6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Содержимое 13" descr="original-132749083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2714620"/>
            <a:ext cx="3929090" cy="27860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4chan1313358800672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55211" y="2571744"/>
            <a:ext cx="4160193" cy="307183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 rot="2500219">
            <a:off x="4690613" y="1898673"/>
            <a:ext cx="3929090" cy="3786214"/>
            <a:chOff x="4786314" y="2285992"/>
            <a:chExt cx="3929090" cy="3786214"/>
          </a:xfrm>
        </p:grpSpPr>
        <p:sp>
          <p:nvSpPr>
            <p:cNvPr id="17" name="Прямоугольник 16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28728" y="1357298"/>
            <a:ext cx="6000792" cy="1087101"/>
            <a:chOff x="1357290" y="1500174"/>
            <a:chExt cx="6000792" cy="1087101"/>
          </a:xfrm>
        </p:grpSpPr>
        <p:sp>
          <p:nvSpPr>
            <p:cNvPr id="9" name="TextBox 8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2" name="Содержимое 11" descr="8339955012_c1f0ae3542_z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7" y="2571744"/>
            <a:ext cx="3839793" cy="30718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750x1000_ut000015192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928802"/>
            <a:ext cx="3482585" cy="4643446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 rot="2500219">
            <a:off x="190020" y="1970111"/>
            <a:ext cx="3929090" cy="3786214"/>
            <a:chOff x="4786314" y="2285992"/>
            <a:chExt cx="3929090" cy="3786214"/>
          </a:xfrm>
        </p:grpSpPr>
        <p:sp>
          <p:nvSpPr>
            <p:cNvPr id="12" name="Прямоугольник 11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00166" y="714356"/>
            <a:ext cx="6000792" cy="1087101"/>
            <a:chOff x="1357290" y="1500174"/>
            <a:chExt cx="6000792" cy="1087101"/>
          </a:xfrm>
        </p:grpSpPr>
        <p:sp>
          <p:nvSpPr>
            <p:cNvPr id="8" name="TextBox 7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Рисунок 13" descr="5-termo-botinki-termobotinki-detskie-na-naturalnoj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1785926"/>
            <a:ext cx="3024195" cy="4554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324037218_164943124_1----Lassie-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500694" y="2263765"/>
            <a:ext cx="3101801" cy="4594235"/>
          </a:xfrm>
        </p:spPr>
      </p:pic>
      <p:pic>
        <p:nvPicPr>
          <p:cNvPr id="11" name="Содержимое 10" descr="226_201010143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714348" y="2214554"/>
            <a:ext cx="2994662" cy="4347090"/>
          </a:xfrm>
        </p:spPr>
      </p:pic>
      <p:grpSp>
        <p:nvGrpSpPr>
          <p:cNvPr id="15" name="Группа 14"/>
          <p:cNvGrpSpPr/>
          <p:nvPr/>
        </p:nvGrpSpPr>
        <p:grpSpPr>
          <a:xfrm rot="2500219">
            <a:off x="190019" y="2244659"/>
            <a:ext cx="3929090" cy="3786214"/>
            <a:chOff x="4786314" y="2285992"/>
            <a:chExt cx="3929090" cy="3786214"/>
          </a:xfrm>
        </p:grpSpPr>
        <p:sp>
          <p:nvSpPr>
            <p:cNvPr id="16" name="Прямоугольник 15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1071546"/>
            <a:ext cx="6000792" cy="1087101"/>
            <a:chOff x="1357290" y="1500174"/>
            <a:chExt cx="6000792" cy="1087101"/>
          </a:xfrm>
        </p:grpSpPr>
        <p:sp>
          <p:nvSpPr>
            <p:cNvPr id="9" name="TextBox 8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544</TotalTime>
  <Words>353</Words>
  <Application>Microsoft Office PowerPoint</Application>
  <PresentationFormat>Экран (4:3)</PresentationFormat>
  <Paragraphs>93</Paragraphs>
  <Slides>18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«Гололед»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Если на улице гололед, я…</vt:lpstr>
      <vt:lpstr>Слайд 15</vt:lpstr>
      <vt:lpstr>Использованные источники:</vt:lpstr>
      <vt:lpstr>Использованные источники (изображения):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лед!</dc:title>
  <cp:lastModifiedBy>Олег</cp:lastModifiedBy>
  <cp:revision>80</cp:revision>
  <dcterms:modified xsi:type="dcterms:W3CDTF">2013-01-11T10:31:12Z</dcterms:modified>
</cp:coreProperties>
</file>