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0"/>
  </p:notesMasterIdLst>
  <p:sldIdLst>
    <p:sldId id="331" r:id="rId2"/>
    <p:sldId id="372" r:id="rId3"/>
    <p:sldId id="373" r:id="rId4"/>
    <p:sldId id="356" r:id="rId5"/>
    <p:sldId id="350" r:id="rId6"/>
    <p:sldId id="351" r:id="rId7"/>
    <p:sldId id="352" r:id="rId8"/>
    <p:sldId id="357" r:id="rId9"/>
    <p:sldId id="359" r:id="rId10"/>
    <p:sldId id="360" r:id="rId11"/>
    <p:sldId id="362" r:id="rId12"/>
    <p:sldId id="363" r:id="rId13"/>
    <p:sldId id="364" r:id="rId14"/>
    <p:sldId id="365" r:id="rId15"/>
    <p:sldId id="367" r:id="rId16"/>
    <p:sldId id="368" r:id="rId17"/>
    <p:sldId id="371" r:id="rId18"/>
    <p:sldId id="37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0000"/>
    <a:srgbClr val="569729"/>
    <a:srgbClr val="008000"/>
    <a:srgbClr val="CC3300"/>
    <a:srgbClr val="FF0066"/>
    <a:srgbClr val="800000"/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9" autoAdjust="0"/>
    <p:restoredTop sz="94660"/>
  </p:normalViewPr>
  <p:slideViewPr>
    <p:cSldViewPr>
      <p:cViewPr>
        <p:scale>
          <a:sx n="90" d="100"/>
          <a:sy n="90" d="100"/>
        </p:scale>
        <p:origin x="-738" y="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D2B12-F2B4-4EAA-9560-B9C0473469A4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0FE8A-7724-4102-BBD1-404A313A3A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00FE8A-7724-4102-BBD1-404A313A3A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B0D-92E0-4096-B086-4619ACA13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6AC65-FB3B-407B-BB16-2EFEA91EB5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330B-C006-46C8-A7BF-F8EA07322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615070-D8BD-4304-AE39-8A69F8EC7A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960431-5972-4F1C-BDF7-845974D73A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CF840-4974-4CA3-AA4B-5285A5C0B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546D-6FBC-4508-ADE1-5847DDE1B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657B-5E8D-4CB9-BC83-3B873155D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72246-5B29-4C3C-AF25-F859179787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3C9C8-CEF8-4407-BB6B-807E4D58A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B301D-7770-43E6-B227-835BD98BE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CD86-465A-44A3-A2BA-F838BFCB5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CEA8-8A5F-404F-841E-B370A9C3B8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E876E-D4FE-4E82-9B87-67FC83E50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e-au.ru/image/20110217/c/card4-1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hyperlink" Target="http://s51.radikal.ru/i131/1111/83/3a9681241c65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hyperlink" Target="http://img-fotki.yandex.ru/get/3812/davidaidelman.b7/0_38af8_1191c208_X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hyperlink" Target="http://entertainment.blogs.foxnews.com/files/2010/06/richard-burton-liz-taylor-cleopatra1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hyperlink" Target="http://bethtrissel.files.wordpress.com/2011/02/napoleon-and-josephine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3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2011/12/28/5649" TargetMode="External"/><Relationship Id="rId3" Type="http://schemas.openxmlformats.org/officeDocument/2006/relationships/hyperlink" Target="http://inqs.karnage.ru/morning/page/2/" TargetMode="External"/><Relationship Id="rId7" Type="http://schemas.openxmlformats.org/officeDocument/2006/relationships/hyperlink" Target="http://amolife.com/reviews/top-20-most-famous-love-stories-in-history-and-literature.html" TargetMode="External"/><Relationship Id="rId12" Type="http://schemas.openxmlformats.org/officeDocument/2006/relationships/image" Target="../media/image2.gif"/><Relationship Id="rId2" Type="http://schemas.openxmlformats.org/officeDocument/2006/relationships/hyperlink" Target="http://www.nastol.com.ua/download/2509/1366x768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animashki.net/pic_details.php?pid=1028" TargetMode="External"/><Relationship Id="rId11" Type="http://schemas.openxmlformats.org/officeDocument/2006/relationships/hyperlink" Target="http://akmayablog.livejournal.com/1051076.html" TargetMode="External"/><Relationship Id="rId5" Type="http://schemas.openxmlformats.org/officeDocument/2006/relationships/hyperlink" Target="http://serebryanochka2010.ya.ru/posts.xml?tb=80" TargetMode="External"/><Relationship Id="rId10" Type="http://schemas.openxmlformats.org/officeDocument/2006/relationships/hyperlink" Target="http://www.europoltech.pl/sonnets-about-love&amp;page=4" TargetMode="External"/><Relationship Id="rId4" Type="http://schemas.openxmlformats.org/officeDocument/2006/relationships/hyperlink" Target="http://www.wallpampers.ru/misc/11826" TargetMode="External"/><Relationship Id="rId9" Type="http://schemas.openxmlformats.org/officeDocument/2006/relationships/hyperlink" Target="http://nevsedoma.com.ua/index.php?newsid=1125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2.gif"/><Relationship Id="rId7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 descr="9h_rd3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04813"/>
            <a:ext cx="2832100" cy="161925"/>
          </a:xfrm>
          <a:noFill/>
          <a:ln/>
        </p:spPr>
      </p:pic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3575" y="404813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713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425" y="404813"/>
            <a:ext cx="2843213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45333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548680"/>
            <a:ext cx="8280920" cy="664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Monotype Corsiva"/>
              </a:rPr>
              <a:t>Музыкально-</a:t>
            </a:r>
          </a:p>
          <a:p>
            <a:pPr algn="ctr"/>
            <a:r>
              <a:rPr lang="ru-RU" sz="60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Monotype Corsiva"/>
              </a:rPr>
              <a:t>литературная гостиная</a:t>
            </a:r>
          </a:p>
          <a:p>
            <a:pPr algn="ctr"/>
            <a:r>
              <a:rPr lang="ru-RU" sz="60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Monotype Corsiva"/>
              </a:rPr>
              <a:t> </a:t>
            </a:r>
            <a:r>
              <a:rPr lang="ru-RU" sz="66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Monotype Corsiva"/>
              </a:rPr>
              <a:t>«</a:t>
            </a:r>
            <a:r>
              <a:rPr lang="en-US" sz="66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Monotype Corsiva"/>
              </a:rPr>
              <a:t>LOVE IS A WONDERFUL THING</a:t>
            </a:r>
            <a:r>
              <a:rPr lang="ru-RU" sz="6600" b="1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Monotype Corsiva"/>
              </a:rPr>
              <a:t>»</a:t>
            </a:r>
            <a:endParaRPr lang="en-US" sz="66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00B05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20" descr="http://www.artgif.ru/LOVE/serdse200.gif"/>
          <p:cNvPicPr>
            <a:picLocks noChangeAspect="1" noChangeArrowheads="1" noCrop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419872" y="4437112"/>
            <a:ext cx="2160240" cy="1178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336" y="2780928"/>
            <a:ext cx="50405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1340768"/>
            <a:ext cx="5040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2636912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D:\Старый диск D\День Св.Валентина\с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32656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6" descr="D:\Старый диск D\День Св.Валентина\с6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332656"/>
            <a:ext cx="14401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 descr="http://www.artgif.ru/LOVE/serdse072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4869160"/>
            <a:ext cx="1440160" cy="158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 descr="http://www.artgif.ru/LOVE/serdse111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24328" y="5157192"/>
            <a:ext cx="12241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581128"/>
            <a:ext cx="5040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224" y="5085184"/>
            <a:ext cx="5040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6" descr="http://www.artgif.ru/LOVE/serdse30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248" y="1196752"/>
            <a:ext cx="50405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3131840" y="5733256"/>
            <a:ext cx="30780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>
              <a:buClr>
                <a:srgbClr val="F0A22E"/>
              </a:buClr>
              <a:buNone/>
            </a:pPr>
            <a:r>
              <a:rPr lang="ru-RU" sz="1400" b="1" dirty="0" smtClean="0">
                <a:solidFill>
                  <a:srgbClr val="660033"/>
                </a:solidFill>
              </a:rPr>
              <a:t>Андреева Светлана Викторовна</a:t>
            </a:r>
          </a:p>
          <a:p>
            <a:pPr marL="0" lvl="0" indent="0" algn="ctr">
              <a:buClr>
                <a:srgbClr val="F0A22E"/>
              </a:buClr>
              <a:buNone/>
            </a:pPr>
            <a:r>
              <a:rPr lang="ru-RU" sz="1400" b="1" dirty="0" smtClean="0">
                <a:solidFill>
                  <a:srgbClr val="660033"/>
                </a:solidFill>
              </a:rPr>
              <a:t>Учитель английского языка</a:t>
            </a:r>
          </a:p>
          <a:p>
            <a:pPr marL="0" lvl="0" indent="0" algn="ctr">
              <a:buClr>
                <a:srgbClr val="F0A22E"/>
              </a:buClr>
              <a:buNone/>
            </a:pPr>
            <a:r>
              <a:rPr lang="ru-RU" sz="1400" b="1" dirty="0" smtClean="0">
                <a:solidFill>
                  <a:srgbClr val="660033"/>
                </a:solidFill>
              </a:rPr>
              <a:t>ГБОУ СОШ № 378</a:t>
            </a:r>
            <a:endParaRPr lang="ru-RU" sz="1400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Картинка 25 из 947">
            <a:hlinkClick r:id="rId2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268760"/>
            <a:ext cx="2885306" cy="3528392"/>
          </a:xfrm>
          <a:prstGeom prst="rect">
            <a:avLst/>
          </a:prstGeom>
          <a:noFill/>
        </p:spPr>
      </p:pic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528" y="404664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748464" y="3356992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40152" y="404664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04664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467544" y="54868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endParaRPr lang="ru-RU" sz="1400" b="1" dirty="0" smtClean="0"/>
          </a:p>
          <a:p>
            <a:pPr fontAlgn="t"/>
            <a:r>
              <a:rPr lang="en-US" sz="1400" b="1" dirty="0" smtClean="0"/>
              <a:t>SONNET 130</a:t>
            </a:r>
          </a:p>
          <a:p>
            <a:pPr fontAlgn="t"/>
            <a:r>
              <a:rPr lang="en-US" sz="1400" dirty="0" smtClean="0"/>
              <a:t>My mistress' eyes are nothing like the sun;</a:t>
            </a:r>
            <a:br>
              <a:rPr lang="en-US" sz="1400" dirty="0" smtClean="0"/>
            </a:br>
            <a:r>
              <a:rPr lang="en-US" sz="1400" dirty="0" smtClean="0"/>
              <a:t>Coral is far more red than her lips' red;</a:t>
            </a:r>
            <a:br>
              <a:rPr lang="en-US" sz="1400" dirty="0" smtClean="0"/>
            </a:br>
            <a:r>
              <a:rPr lang="en-US" sz="1400" dirty="0" smtClean="0"/>
              <a:t>If snow be white, why then her breasts are dun;</a:t>
            </a:r>
            <a:br>
              <a:rPr lang="en-US" sz="1400" dirty="0" smtClean="0"/>
            </a:br>
            <a:r>
              <a:rPr lang="en-US" sz="1400" dirty="0" smtClean="0"/>
              <a:t>If hairs be wires, black wires grow on her head.</a:t>
            </a:r>
            <a:br>
              <a:rPr lang="en-US" sz="1400" dirty="0" smtClean="0"/>
            </a:br>
            <a:r>
              <a:rPr lang="en-US" sz="1400" dirty="0" smtClean="0"/>
              <a:t>I have seen roses </a:t>
            </a:r>
            <a:r>
              <a:rPr lang="en-US" sz="1400" dirty="0" err="1" smtClean="0"/>
              <a:t>damask'd</a:t>
            </a:r>
            <a:r>
              <a:rPr lang="en-US" sz="1400" dirty="0" smtClean="0"/>
              <a:t>, red and white,</a:t>
            </a:r>
            <a:br>
              <a:rPr lang="en-US" sz="1400" dirty="0" smtClean="0"/>
            </a:br>
            <a:r>
              <a:rPr lang="en-US" sz="1400" dirty="0" smtClean="0"/>
              <a:t>But no such roses see I in her cheeks; </a:t>
            </a:r>
            <a:br>
              <a:rPr lang="en-US" sz="1400" dirty="0" smtClean="0"/>
            </a:br>
            <a:r>
              <a:rPr lang="en-US" sz="1400" dirty="0" smtClean="0"/>
              <a:t>And in some perfumes is there more delight</a:t>
            </a:r>
            <a:br>
              <a:rPr lang="en-US" sz="1400" dirty="0" smtClean="0"/>
            </a:br>
            <a:r>
              <a:rPr lang="en-US" sz="1400" dirty="0" smtClean="0"/>
              <a:t>Than in the breath that from my mistress reeks.</a:t>
            </a:r>
            <a:br>
              <a:rPr lang="en-US" sz="1400" dirty="0" smtClean="0"/>
            </a:br>
            <a:r>
              <a:rPr lang="en-US" sz="1400" dirty="0" smtClean="0"/>
              <a:t>I love to hear her speak, yet well I know</a:t>
            </a:r>
            <a:br>
              <a:rPr lang="en-US" sz="1400" dirty="0" smtClean="0"/>
            </a:br>
            <a:r>
              <a:rPr lang="en-US" sz="1400" dirty="0" smtClean="0"/>
              <a:t>That music hath a far more pleasing sound;</a:t>
            </a:r>
            <a:br>
              <a:rPr lang="en-US" sz="1400" dirty="0" smtClean="0"/>
            </a:br>
            <a:r>
              <a:rPr lang="en-US" sz="1400" dirty="0" smtClean="0"/>
              <a:t>I grant I never saw a goddess go;</a:t>
            </a:r>
            <a:br>
              <a:rPr lang="en-US" sz="1400" dirty="0" smtClean="0"/>
            </a:br>
            <a:r>
              <a:rPr lang="en-US" sz="1400" dirty="0" smtClean="0"/>
              <a:t>My mistress, when she walks, treads on the ground:</a:t>
            </a:r>
            <a:br>
              <a:rPr lang="en-US" sz="1400" dirty="0" smtClean="0"/>
            </a:br>
            <a:r>
              <a:rPr lang="en-US" sz="1400" dirty="0" smtClean="0"/>
              <a:t>   And yet, by heaven, I think my love as rare</a:t>
            </a:r>
            <a:br>
              <a:rPr lang="en-US" sz="1400" dirty="0" smtClean="0"/>
            </a:br>
            <a:r>
              <a:rPr lang="en-US" sz="1400" dirty="0" smtClean="0"/>
              <a:t>   As any she belied with false compare. </a:t>
            </a:r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endParaRPr lang="ru-RU" sz="1400" dirty="0" smtClean="0"/>
          </a:p>
          <a:p>
            <a:pPr fontAlgn="t"/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4221088"/>
            <a:ext cx="624644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Ее глаза на звезды не похожи</a:t>
            </a:r>
            <a:br>
              <a:rPr lang="ru-RU" sz="1400" dirty="0" smtClean="0"/>
            </a:br>
            <a:r>
              <a:rPr lang="ru-RU" sz="1400" dirty="0" smtClean="0"/>
              <a:t>Нельзя уста кораллами назвать,</a:t>
            </a:r>
            <a:br>
              <a:rPr lang="ru-RU" sz="1400" dirty="0" smtClean="0"/>
            </a:br>
            <a:r>
              <a:rPr lang="ru-RU" sz="1400" dirty="0" smtClean="0"/>
              <a:t>Не белоснежна плеч открытых кожа,</a:t>
            </a:r>
            <a:br>
              <a:rPr lang="ru-RU" sz="1400" dirty="0" smtClean="0"/>
            </a:br>
            <a:r>
              <a:rPr lang="ru-RU" sz="1400" dirty="0" smtClean="0"/>
              <a:t>И черной проволокой вьется прядь.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86000" y="5013176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5157192"/>
            <a:ext cx="63904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 дамасской розой, алой или белой,</a:t>
            </a:r>
            <a:br>
              <a:rPr lang="ru-RU" sz="1400" dirty="0" smtClean="0"/>
            </a:br>
            <a:r>
              <a:rPr lang="ru-RU" sz="1400" dirty="0" smtClean="0"/>
              <a:t>Нельзя сравнить оттенок этих щек.</a:t>
            </a:r>
            <a:br>
              <a:rPr lang="ru-RU" sz="1400" dirty="0" smtClean="0"/>
            </a:br>
            <a:r>
              <a:rPr lang="ru-RU" sz="1400" dirty="0" smtClean="0"/>
              <a:t>А тело пахнет так, как пахнет тело,</a:t>
            </a:r>
            <a:br>
              <a:rPr lang="ru-RU" sz="1400" dirty="0" smtClean="0"/>
            </a:br>
            <a:r>
              <a:rPr lang="ru-RU" sz="1400" dirty="0" smtClean="0"/>
              <a:t>Не как фиалки нежный лепесток.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 не найдешь в ней совершенных линий,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Особенного света на челе.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знаю я, как шествуют богини,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милая ступает по земле.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все ж она уступит тем едва ли,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сравненьях пышных оболгали</a:t>
            </a: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Let’s listen to a small extract from a well-known poem “</a:t>
            </a:r>
            <a:r>
              <a:rPr lang="en-US" sz="14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Evgeny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Onegin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Loved You Once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</a:t>
            </a:r>
            <a:r>
              <a:rPr lang="en-US" sz="14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A.Pushkin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Loved You Once. My love for you, it may be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Within this heart of mine is still aglow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But let it not concern you any longer,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would not have it pain you anymore,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loved You Once-so hopelessly, in silence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shyness now, then jealously beset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My love for you has been so true, so tender,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hangingPunct="0">
              <a:spcBef>
                <a:spcPct val="0"/>
              </a:spcBef>
              <a:buNone/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 God may grant, another’s may prove yet.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501008"/>
            <a:ext cx="193675" cy="3059112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23528" y="76470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Картинка 9 из 126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92696"/>
            <a:ext cx="2157611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вас любил: любовь еще, быть может,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душе моей угасла не совсем;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пусть она вас больше не тревожит;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не хочу печалить вас ничем.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вас любил безмолвно, безнадежно,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 робостью, то ревностью томим;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вас любил так искренно, так нежно,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Как дай вам бог любимой быть другим.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Love is the biggest feeling on the Earth. It gives us the power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live,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to love and to be loved.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Many films are based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on the feelings of two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loving hearts.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owners are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ready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to die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for love.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know such examples as “Titanic”, “Romeo and Juliet”.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As for me, I want to tell you my own point of view on a very famous and beautiful American film of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all times called “Titanic” with American actors Leonardo Di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Caprio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and Kate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Winslet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starring. Actually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I’m sure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that this film is,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course,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 love story but it told us about such a horrible event happened on a ship-liner.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was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really admired by the beauty of the scenes and unusual and interesting ideas of the plot. A very rich young widow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met a poor young man on the ship.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They fell in love with each other and were very happy.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But suddenly the ship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cut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into an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iceberg which wasn’t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seen because of the fog.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So a cruel tragedy had happened and there were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so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freezing dead bodies.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It was really awful.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couldn’t help tearing at the end of the film.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Unfortunately the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main character died too.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 was too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young to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die but he died to save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life of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his darling and that’s why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love is so great and beautiful. It was true and worth to die for.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501008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467544" y="476672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Картинка 6 из 19116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692696"/>
            <a:ext cx="2199903" cy="2376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Отрывок из фильма «Титаник»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1ведущий.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Love is a great thing. Real love can appear only when people respect and trust each other. It must be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 the heart not in the head. So it is difficult to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explaine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this feeling. It’s necessary to feel it.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In history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in the world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literature there are a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lot of famous love stories.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These stories show us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true love.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know many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wonderful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romantic couples, brought together by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the fate,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risked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for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their love. These couples have inspired thousands of lovers throughout the world.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«The most famous love stories in history and literature”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Antony and Cleopatra.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The true love story of Antony and Cleopatra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one of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the most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memorable and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moving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times.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story of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these two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historical characters had later been dramatized by William Shakespeare and is still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staged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over 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 world.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relationship of Antony and Cleopatra is a true test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love.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fell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sight.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relationship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two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powerful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put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country of Egypt in a powerful position.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their love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affair outraged the Romans who were wary of the growing powers of the Egyptians.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Despite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threats,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Antony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Cleopatra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got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married.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It is said that while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fighting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 battle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against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Romans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Antony got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false news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Cleopatra’s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death.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He fell on his sword. When Cleopatra learned about Antony’s death, she was shocked.  And she took her own </a:t>
            </a: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life. Great love demands great sacrifices.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23528" y="620688"/>
            <a:ext cx="8280920" cy="3857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Картинка 3 из 79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068960"/>
            <a:ext cx="2160240" cy="2376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7666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Napoleon and Josephine.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Napoleon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Josephine’s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story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one of the most passionate love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stories world has seen so far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At age of 26 Napoleon took a fancy to Josephine,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 older,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prominent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most importantly wealthy woman.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Napoleon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fell deeply in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love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with Josephine and she with him. Their mutual respect for one another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kept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them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together,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burning passion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between them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didn’t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falter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was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genuine.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They eventually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split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Napoleon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deeply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required something Josephine couldn’t give him, heir. Sadly they parted ways, both bearing the love and passion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in their hearts, for all eternity.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Queen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Victoria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 and Prince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Albert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This love story is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about English royalty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mourned her husband’s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death for 40 years.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Victoria was a lively,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cheerful girl,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fond of  drawing and painting.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She </a:t>
            </a: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ascended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t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hrone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England in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1837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after the death of her  uncle,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King William  IV.  In 1840  she  married her first cousin,  Prince Albert.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While at first Prince Albert was  unpopular  in  some circles  because he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was German. He came to be admired for his honesty,  diligence and his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devotion to his family. The couple had nine children. Victoria loved her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husband deeply.   She relied  on  his advice in matters  of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state,  especially in  diplomacy.   When  Albert died in </a:t>
            </a: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1861,  Victoria  was devastated.  She didn’t appear  in  public for 3 years.  However, under the influence of Prime </a:t>
            </a: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Minister Benjamin Disraeli, Victoria resumed public life, opening Parliament in 1866. But Victoria never stopped </a:t>
            </a: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mourning  her beloved  prince,  wearing black  until her  death in 1901.  During  her reign,  the longest in English </a:t>
            </a: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history, Britain became a world power on which “the sun never set”.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404664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404664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548680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4664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Картинка 5 из 48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620688"/>
            <a:ext cx="2988593" cy="1800201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996952"/>
            <a:ext cx="30241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   Tristan and </a:t>
            </a:r>
            <a:r>
              <a:rPr lang="en-US" sz="1500" b="1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tragic love story of Tristan and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has been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told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retold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through various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stories.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It took place during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reign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of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King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Artthur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Ireland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was a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daughter of the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King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of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Ireland.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She was betrothed to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King Mark of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Cornwall.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King Mark sent his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nephew,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Tristan, to Ireland  to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escort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back to Cornwall.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During the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voyage,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Tristan fell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forever in love.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did marry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Mark of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Cornwall, but could not help but love Tristan. The love affair continued after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marriage. When King Mark finally learned of the affair, he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fogave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Tristan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banned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Cornwall. Tristan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went to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Britany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There he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met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Iseult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Britany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He was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attracted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her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because of the similarity of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her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name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true love. He married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her,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but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did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consummade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marriage because of his love for the “true”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After falling ill, he sent for 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in hopes that she would be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able to cure him. If she agreed to come,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returning ship’s sails would be white,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or the sails would be black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if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she did not agree.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Iseult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, seeing the white sails, lied to Tristan and told him the sails were black. He died of grief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could reach him. </a:t>
            </a:r>
            <a:r>
              <a:rPr lang="en-US" sz="1500" dirty="0" err="1" smtClean="0">
                <a:latin typeface="Times New Roman" pitchFamily="18" charset="0"/>
                <a:cs typeface="Times New Roman" pitchFamily="18" charset="0"/>
              </a:rPr>
              <a:t>Isolde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died soon after of a broken heart.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/>
              <a:t>1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Romeo and Juliet.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This is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probably the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most famous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lovers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ever. Romeo and Juliet is a tragedy by William Shakespeare. Their love story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is very tragic.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tale of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two teenagers  from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two feuding families who fall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in love at first sight and then marry, become true lovers and then risk it all for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their love.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To take your own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life for your husband or wife is definitely a sign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of true love, great feeling.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This couple has become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 synonym for love itself.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Отрывок из фильма «Ромео и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Джульета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620688"/>
            <a:ext cx="247593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4149080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/>
          </p:nvPr>
        </p:nvSpPr>
        <p:spPr>
          <a:xfrm>
            <a:off x="539552" y="548680"/>
            <a:ext cx="8208912" cy="59046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But as for me it is pleasant to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receive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flowers and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hear such beautiful phrases as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“I love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you, dear”.  I think this old phrase is the main expression of love.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.W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e have so many ways to say about love. A lot of songs are written about  it . And now we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are going to perform some beautiful songs.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Звучат песни на английском </a:t>
            </a:r>
          </a:p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языке о любви.</a:t>
            </a: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C:\Users\Светлана\Desktop\Love is a wonderful thing фото\Фотографии (Наговицкая)\DSC_06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42927">
            <a:off x="742088" y="3309553"/>
            <a:ext cx="1872208" cy="2763782"/>
          </a:xfrm>
          <a:prstGeom prst="rect">
            <a:avLst/>
          </a:prstGeom>
          <a:noFill/>
        </p:spPr>
      </p:pic>
      <p:pic>
        <p:nvPicPr>
          <p:cNvPr id="16" name="Picture 2" descr="C:\Users\Светлана\Desktop\Love is a wonderful thing фото\Фотографии (Наговицкая)\DSC_06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4273">
            <a:off x="2613945" y="1785312"/>
            <a:ext cx="2044824" cy="2789848"/>
          </a:xfrm>
          <a:prstGeom prst="rect">
            <a:avLst/>
          </a:prstGeom>
          <a:noFill/>
        </p:spPr>
      </p:pic>
      <p:pic>
        <p:nvPicPr>
          <p:cNvPr id="17" name="Picture 2" descr="C:\Users\Светлана\Desktop\Love is a wonderful thing фото\Фотографии (Наговицкая)\DSC_06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45263">
            <a:off x="4058286" y="3433245"/>
            <a:ext cx="2018241" cy="2860186"/>
          </a:xfrm>
          <a:prstGeom prst="rect">
            <a:avLst/>
          </a:prstGeom>
          <a:noFill/>
        </p:spPr>
      </p:pic>
      <p:pic>
        <p:nvPicPr>
          <p:cNvPr id="18" name="Picture 2" descr="C:\Users\Светлана\Desktop\Love is a wonderful thing фото\Мероприятие. Любовь\English photo\IMG_39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65961">
            <a:off x="5375671" y="1729808"/>
            <a:ext cx="3168352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To my mind  nowadays  love  is  the same,  as  in  old times,  because this great feeling is  the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same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during  all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existence  of  mankind  if  it is  really  sincere.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Maybe  there are  some other ways to  prove love.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Now our party is coming to the end. So, you see the power of love in all times. Everything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becomes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dark without love.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And we wish you true and faithful love. Our motto is “Love is forever” . Be happy.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Звучит финальная песня «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All My Loving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Close your eyes and I’ll kiss you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Tomorrow I’ll miss you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Remember I’ll always be true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then while I’m away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I’ll write home every day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I’ll send all my loving to you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I’ll pretend that I’m kissing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The lips I am missing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hope that my dreams will come true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then while I’m away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I’ll write home every day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And I’ll send all my loving to you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All my loving I will send to you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All my loving, darling I’ll be true.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/>
              <a:t> </a:t>
            </a:r>
            <a:endParaRPr lang="ru-RU" sz="1400" dirty="0" smtClean="0"/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C:\Users\Светлана\Desktop\Love is a wonderful thing фото\Мероприятие. Любовь\English photo\IMG_39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80928"/>
            <a:ext cx="3960440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Источники</a:t>
            </a:r>
            <a:r>
              <a:rPr lang="ru-RU" dirty="0" smtClean="0"/>
              <a:t> </a:t>
            </a:r>
            <a:r>
              <a:rPr lang="ru-RU" b="1" dirty="0" smtClean="0"/>
              <a:t>информации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>
                <a:hlinkClick r:id="rId2"/>
              </a:rPr>
              <a:t>http://www.nastol.com.ua/download/2509/1366x768/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3"/>
              </a:rPr>
              <a:t>http://inqs.karnage.ru/morning/page/2/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4"/>
              </a:rPr>
              <a:t>http://www.wallpampers.ru/misc/11826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5"/>
              </a:rPr>
              <a:t>http://serebryanochka2010.ya.ru/posts.xml?tb=80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6"/>
              </a:rPr>
              <a:t>http://www.animashki.net/pic_details.php?pid=1028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7"/>
              </a:rPr>
              <a:t>http://amolife.com/reviews/top-20-most-famous-love-stories-in-history-and-literature.html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8"/>
              </a:rPr>
              <a:t>http://www.stihi.ru/2011/12/28/5649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9"/>
              </a:rPr>
              <a:t>http://nevsedoma.com.ua/index.php?newsid=11253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10"/>
              </a:rPr>
              <a:t>http://www.europoltech.pl/sonnets-about-love&amp;page=4</a:t>
            </a:r>
            <a:r>
              <a:rPr lang="ru-RU" dirty="0" smtClean="0"/>
              <a:t> 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11"/>
              </a:rPr>
              <a:t>http://akmayablog.livejournal.com/1051076.html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" name="Picture 6" descr="h_sdrd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prstGeom prst="rect">
            <a:avLst/>
          </a:prstGeom>
          <a:noFill/>
          <a:ln/>
        </p:spPr>
      </p:pic>
      <p:pic>
        <p:nvPicPr>
          <p:cNvPr id="4" name="Picture 5" descr="h_sdrd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5" name="Picture 7" descr="h_sdrd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6" name="Picture 8" descr="h_sdrd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65527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Внеклассное мероприятие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“Love is a wonderful thing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раскрывает многогранность  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неизмеримость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такого чувства как  любовь.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Задачи мероприятия</a:t>
            </a:r>
            <a:endParaRPr lang="en-US" sz="2600" b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buNone/>
            </a:pPr>
            <a:endParaRPr lang="ru-RU" sz="2000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3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Учебные: </a:t>
            </a:r>
            <a:endParaRPr lang="en-US" sz="23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/>
            <a:endParaRPr lang="ru-RU" sz="20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языковые, речевые и коммуникативные компетенции при развитии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компетенций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говорения;</a:t>
            </a: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учащихся устную коммуникацию;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3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endParaRPr lang="en-US" sz="23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/>
            <a:endParaRPr lang="ru-RU" sz="20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артистические и музыкальные способности, инициативность и активность;</a:t>
            </a: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расширять кругозор;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3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en-US" sz="23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/>
            <a:endParaRPr lang="ru-RU" sz="2000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чувство прекрасного;</a:t>
            </a:r>
          </a:p>
          <a:p>
            <a:pPr lvl="0" fontAlgn="auto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высоконравственную личность, способную на глубокое искреннее чувство.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auto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/>
              <a:t> </a:t>
            </a: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464" y="404664"/>
            <a:ext cx="2157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580526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Звучит песня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Love is a wonderful thing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(Michael Bolton)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зале свет приглушен. Выходит юноша и девушка . В руках юноши свеча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Let  me give you my hand;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Любовь стара, как мирозданье,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May it ever be there for you.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Но кто пришел, и кто придет на свет, 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Let me give you my shoulder;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Приходит обновить ее зовет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May it always comfort you.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Let me give you my arms;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May they only hold you.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Let me give you my heart;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May it only love you.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/>
              <a:t> </a:t>
            </a: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464" y="404664"/>
            <a:ext cx="2157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611560" y="620688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 descr="C:\Users\Светлана\Desktop\Новая папка\love_1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412776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 descr="C:\Users\Светлана\Desktop\Новая папка\526419546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412776"/>
            <a:ext cx="1584176" cy="1728192"/>
          </a:xfrm>
          <a:prstGeom prst="rect">
            <a:avLst/>
          </a:prstGeom>
          <a:noFill/>
        </p:spPr>
      </p:pic>
      <p:pic>
        <p:nvPicPr>
          <p:cNvPr id="23" name="Picture 2" descr="C:\Users\Светлана\Desktop\Новая папка\71287826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412776"/>
            <a:ext cx="1584176" cy="1728192"/>
          </a:xfrm>
          <a:prstGeom prst="rect">
            <a:avLst/>
          </a:prstGeom>
          <a:noFill/>
        </p:spPr>
      </p:pic>
      <p:pic>
        <p:nvPicPr>
          <p:cNvPr id="24" name="Picture 2" descr="C:\Users\Светлана\Desktop\Новая папка\Valentines_day_love_wallpaper_1280x800_thumb[4]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1412776"/>
            <a:ext cx="1656184" cy="1728192"/>
          </a:xfrm>
          <a:prstGeom prst="rect">
            <a:avLst/>
          </a:prstGeom>
          <a:noFill/>
        </p:spPr>
      </p:pic>
      <p:pic>
        <p:nvPicPr>
          <p:cNvPr id="1026" name="Picture 2" descr="C:\Users\Светлана\Desktop\Новая папка\419899342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23728" y="1412776"/>
            <a:ext cx="1512168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539552" y="548680"/>
            <a:ext cx="8208912" cy="57606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You are my heart, my hope, my help,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Любовь сильна, как божество,                                   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passion that is me,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И божеству равна,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whole of which I am a part,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Ее я славлю от того,       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My peace, my ecstasy.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Что дарит жизнь она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You are my future, present, past,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My ship, my sail, my ocean,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wind, that brings me home again,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home for every motion.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You live within me, yet I am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В душе померк бы свет, и тьма настала вновь,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Without you all alone.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Когда бы из нее изгнали мы любовь.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With you I am full of light,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Лишь тот блаженство знал, кто страстью сердца жил,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Without you I am a stone.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А кто любви не знал, тот будто бы не жил!</a:t>
            </a: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Is this foolish? Yes, perhaps,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But also it is true.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 think of life as something I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Can spend with only you.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 </a:t>
            </a:r>
            <a:endParaRPr lang="ru-RU" sz="1400" dirty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356992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 descr="C:\Users\Светлана\Desktop\Love is a wonderful thing фото\Фотографии (Наговицкая)\DSC_0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692696"/>
            <a:ext cx="20882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/>
          </p:nvPr>
        </p:nvSpPr>
        <p:spPr>
          <a:xfrm>
            <a:off x="395536" y="620688"/>
            <a:ext cx="8280920" cy="568863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Angels call it heaven’s paradise,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Ангелы зовут это небесной отрадой,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Devil’s – hell’s torture.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Черти – адской мукой,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But people call it LOVE.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А люди – любовью.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Love is a great treasure.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Любовь – это великое чувство!</a:t>
            </a:r>
          </a:p>
          <a:p>
            <a:pPr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Входят ведущие.</a:t>
            </a:r>
          </a:p>
          <a:p>
            <a:pPr algn="just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Hello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everybody!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Nice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you.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Today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we are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going to have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very special party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“ Love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wonderful thing!”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strongest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universal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feeling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of the people of all times.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moved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people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days of </a:t>
            </a: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Adam and Eve. It is a bright feeling.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Love is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sublime feeling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exists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in every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person.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is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an integral part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life.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We can not live without it,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we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must not live without it. Love makes us purer, kinder, more generous,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more honest.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love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commit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crazy,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unbelievable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and sometimes hasty things. No doubt , these 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things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make our life more interesting, extreme and risky.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ove is the most important and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most beautiful experience.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And we consider poetry to be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the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suitable mean of its expressiveness.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Shakespeare and Tolstoy, Pushkin and Byron, Burns and Lermontov</a:t>
            </a: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mainly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wrote about love and sweethearts when they were in love. Love inspired them.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Would you be so kind </a:t>
            </a:r>
          </a:p>
          <a:p>
            <a:pPr algn="just"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and listen to the poems by these classical poets.</a:t>
            </a:r>
          </a:p>
          <a:p>
            <a:pPr algn="just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900" dirty="0" smtClean="0"/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  </a:t>
            </a:r>
          </a:p>
          <a:p>
            <a:pPr>
              <a:buNone/>
            </a:pPr>
            <a:endParaRPr lang="ru-RU" sz="1400" dirty="0" smtClean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404664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404664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23528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4664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C:\Users\Светлана\Desktop\Love is a wonderful thing фото\Мероприятие. Любовь\English photo\IMG_37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44824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/>
          </p:nvPr>
        </p:nvSpPr>
        <p:spPr>
          <a:xfrm>
            <a:off x="467544" y="548680"/>
            <a:ext cx="8208912" cy="590465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1400" dirty="0" smtClean="0"/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Входят уч-ся и читают стихи.</a:t>
            </a: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My Love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by Robert Burns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 my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luve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is like a red, red rose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That’s newly sprung in June: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 my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luve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is like the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melodie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That’s sweetly played in tune.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As fair art thou, my bonnie lass,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So deep in love am I: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I shall love thee still, my dear,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Till a’ the seas gang dry: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Till a’ the seas gang dry, my dear,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the rocks melt with the sun;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I will love thee still my dear,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While the sands of life shall run.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fare thee well, my only love!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fare thee well a while!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I will come again, my Love,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Tho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’ it were ten thousand mile.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 fontAlgn="auto">
              <a:buNone/>
            </a:pPr>
            <a:r>
              <a:rPr lang="en-US" sz="1400" dirty="0" smtClean="0"/>
              <a:t/>
            </a:r>
            <a:br>
              <a:rPr lang="en-US" sz="1400" dirty="0" smtClean="0"/>
            </a:br>
            <a:endParaRPr lang="ru-RU" sz="1400" dirty="0" smtClean="0"/>
          </a:p>
          <a:p>
            <a:pPr algn="just"/>
            <a:endParaRPr lang="ru-RU" sz="1400" dirty="0"/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C:\Users\Светлана\Desktop\Love is a wonderful thing фото\Фотографии (Наговицкая)\DSC_06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908720"/>
            <a:ext cx="35283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9" descr="f1_2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861048"/>
            <a:ext cx="2638425" cy="2376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 fontAlgn="auto">
              <a:buNone/>
            </a:pPr>
            <a:endParaRPr lang="ru-RU" sz="1400" dirty="0" smtClean="0"/>
          </a:p>
          <a:p>
            <a:pPr fontAlgn="auto">
              <a:buNone/>
            </a:pPr>
            <a:r>
              <a:rPr lang="ru-RU" sz="1400" dirty="0" smtClean="0"/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перевод С.Маршака)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Любовь, как роза, роза красная,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Цветет в моем саду.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Любовь моя - как песенка,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которой в путь иду.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Сильнее красоты твоей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Моя любовь одна.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Она с тобой, пока моря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высохнут до дна.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высохнут моря, мой друг,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рушится гранит,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остановится песок,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он, как жизнь бежит...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Будь счастлива, моя любовь,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Прощай и не грусти.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Вернусь к тебе, хоть целый свет </a:t>
            </a:r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Пришлось бы мне пройти!  </a:t>
            </a: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 descr="blest7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052736"/>
            <a:ext cx="3467100" cy="2762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Sonnet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№ 40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by W. Shakespeare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Take all my loves, my love, yea, take them all;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What hast thou then more than thou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hadst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before?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No love, my love, that thou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mayst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true love call;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All mine was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thine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before thou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hadst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this more.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Then if for my love thou my love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receivest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cannot blame thee for my love thou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usest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But yet be blamed, if thou thyself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deceivest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wilful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taste of what thyself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refusest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do forgive thy robbery, gentle thief,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Although thou steal thee all my poverty;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And yet, love knows, it is a greater grief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To bear love's wrong than hate's known injury.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Lascivious grace, in whom all ill well shows,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Kill me with spites; yet we must not be foes.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2160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69269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Светлана\Desktop\Новая папка (5)\shakespeares-love-sonnets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340768"/>
            <a:ext cx="2873896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одержимое 14"/>
          <p:cNvSpPr>
            <a:spLocks noGrp="1"/>
          </p:cNvSpPr>
          <p:nvPr>
            <p:ph/>
          </p:nvPr>
        </p:nvSpPr>
        <p:spPr>
          <a:xfrm>
            <a:off x="467544" y="548680"/>
            <a:ext cx="8280920" cy="5904656"/>
          </a:xfrm>
        </p:spPr>
        <p:txBody>
          <a:bodyPr/>
          <a:lstStyle/>
          <a:p>
            <a:pPr fontAlgn="auto">
              <a:buNone/>
            </a:pPr>
            <a:endParaRPr lang="ru-RU" sz="1400" dirty="0" smtClean="0"/>
          </a:p>
          <a:p>
            <a:pPr fontAlgn="auto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Перевод С.Маршака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страсти, все любви мои возьми, -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этого приобретешь ты мало.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Все, что любовью названо людьми,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без того тебе принадлежало.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Тебе, мои друг, не ставлю я в вину,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ты владеешь тем, чем я владею.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Нет, я в одном тебя лишь упрекну,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пренебрег любовью ты моею.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 нищего лишил его сумы.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я простил пленительного вора.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Любви обиды переносим 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Трудней, чем яд открытого раздора.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 ты, чье зло мне кажется добром.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Убей меня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 мне не будь врагом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8003" name="Picture 3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32656"/>
            <a:ext cx="2832100" cy="161925"/>
          </a:xfrm>
          <a:noFill/>
          <a:ln/>
        </p:spPr>
      </p:pic>
      <p:pic>
        <p:nvPicPr>
          <p:cNvPr id="128006" name="Picture 6" descr="h_sdrd2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8464" y="3429000"/>
            <a:ext cx="193675" cy="3059113"/>
          </a:xfrm>
          <a:noFill/>
          <a:ln/>
        </p:spPr>
      </p:pic>
      <p:pic>
        <p:nvPicPr>
          <p:cNvPr id="128004" name="Picture 4" descr="9h_rd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0152" y="332656"/>
            <a:ext cx="2843212" cy="161925"/>
          </a:xfrm>
          <a:noFill/>
          <a:ln/>
        </p:spPr>
      </p:pic>
      <p:pic>
        <p:nvPicPr>
          <p:cNvPr id="128005" name="Picture 5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7" name="Picture 7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193675" cy="3059112"/>
          </a:xfrm>
          <a:prstGeom prst="rect">
            <a:avLst/>
          </a:prstGeom>
          <a:noFill/>
        </p:spPr>
      </p:pic>
      <p:pic>
        <p:nvPicPr>
          <p:cNvPr id="128008" name="Picture 8" descr="h_sd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193675" cy="3059113"/>
          </a:xfrm>
          <a:prstGeom prst="rect">
            <a:avLst/>
          </a:prstGeom>
          <a:noFill/>
        </p:spPr>
      </p:pic>
      <p:pic>
        <p:nvPicPr>
          <p:cNvPr id="128009" name="Picture 9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0" name="Picture 10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11" name="Picture 11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453188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395536" y="548680"/>
            <a:ext cx="8136904" cy="3929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00000"/>
              </a:solidFill>
              <a:latin typeface="Monotype Corsiva"/>
            </a:endParaRPr>
          </a:p>
          <a:p>
            <a:pPr algn="ctr"/>
            <a:endParaRPr lang="en-US" sz="8000" b="1" kern="10" dirty="0" smtClean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  <a:p>
            <a:pPr algn="ctr"/>
            <a:endParaRPr lang="ru-RU" sz="8000" b="1" kern="10" dirty="0">
              <a:ln w="9525">
                <a:solidFill>
                  <a:srgbClr val="660033"/>
                </a:solidFill>
                <a:round/>
                <a:headEnd/>
                <a:tailEnd/>
              </a:ln>
              <a:solidFill>
                <a:srgbClr val="CC0000"/>
              </a:solidFill>
              <a:latin typeface="Monotype Corsiva"/>
            </a:endParaRPr>
          </a:p>
        </p:txBody>
      </p:sp>
      <p:pic>
        <p:nvPicPr>
          <p:cNvPr id="13" name="Picture 3" descr="9h_rd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8321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Светлана\Desktop\Новая папка (5)\50596762_Lubovpict_narod_ru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96752"/>
            <a:ext cx="3030088" cy="38736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1611</TotalTime>
  <Words>2470</Words>
  <Application>Microsoft Office PowerPoint</Application>
  <PresentationFormat>Экран (4:3)</PresentationFormat>
  <Paragraphs>413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Олька</cp:lastModifiedBy>
  <cp:revision>262</cp:revision>
  <dcterms:created xsi:type="dcterms:W3CDTF">1601-01-01T00:00:00Z</dcterms:created>
  <dcterms:modified xsi:type="dcterms:W3CDTF">2012-06-26T06:22:03Z</dcterms:modified>
</cp:coreProperties>
</file>