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1" r:id="rId2"/>
    <p:sldId id="257" r:id="rId3"/>
    <p:sldId id="256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5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3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5B880C-EA6B-4484-B93A-809D5E39EEC7}" type="datetimeFigureOut">
              <a:rPr lang="ru-RU" smtClean="0"/>
              <a:pPr/>
              <a:t>16.06.2011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58D768-F7EC-4D62-AC3B-93D310E0CB4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ВАГÁНТЫ</a:t>
            </a:r>
            <a:r>
              <a:rPr lang="ru-RU" dirty="0" smtClean="0"/>
              <a:t> (от лат. vagan-tes – бродяги), неформальное сообщество средневековых поэтов-школяров в 11–13 вв., писавших о любви и весне, о нищете и свободе, воспевавших кабацкий разгул, активно пародировавших литургию и клерикальную литературу.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58D768-F7EC-4D62-AC3B-93D310E0CB44}" type="slidenum">
              <a:rPr lang="ru-RU" smtClean="0"/>
              <a:pPr/>
              <a:t>6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принципы вероучения нуждаются в рациональном обосновании лишь как в дополнительном укреплении веры. К этим основным положением вероучения относятся, в частности, вопрос о бытии Бога, отдельные свойства Бога, бессмертие человеческой души. В то же время другие положения теологии не могут быть обоснованы рациональным способом. К ним относятся: существование Божества в виде трех лиц одновременно - Бога-Отца, Бога- Сына и Бога-Святого Духа, возникновение мира во времени из ничего, первородного греха, вечного блаженства и наказания в Раю и Аду. Эти положения, согласно Аквинскому, не доказуемы, но они не являются ни разумными, ни рациональными, они, по его мнению, сверхразумны.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58D768-F7EC-4D62-AC3B-93D310E0CB44}" type="slidenum">
              <a:rPr lang="ru-RU" smtClean="0"/>
              <a:pPr/>
              <a:t>10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16.06.2011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16.06.2011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16.06.2011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16.06.2011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intoclassics.net/search/" TargetMode="External"/><Relationship Id="rId3" Type="http://schemas.openxmlformats.org/officeDocument/2006/relationships/hyperlink" Target="http://oxford.novsu.ru/read/youthprogs/AcademicCloth" TargetMode="External"/><Relationship Id="rId7" Type="http://schemas.openxmlformats.org/officeDocument/2006/relationships/hyperlink" Target="http://forum.holy-war.de/board/wbb_en/index.php?page=Thread&amp;postID=266324" TargetMode="External"/><Relationship Id="rId2" Type="http://schemas.openxmlformats.org/officeDocument/2006/relationships/hyperlink" Target="http://topic.oeaep.ru/2620551121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liveinternet.ru/users/cherez_dorogu/post126144815/" TargetMode="External"/><Relationship Id="rId11" Type="http://schemas.openxmlformats.org/officeDocument/2006/relationships/hyperlink" Target="http://c-rover.narod.ru/ang/angelico0990.htm" TargetMode="External"/><Relationship Id="rId5" Type="http://schemas.openxmlformats.org/officeDocument/2006/relationships/hyperlink" Target="http://wholehistory.ru/Srednie-veka/srednevekovye-shkoly-i-universitety.html" TargetMode="External"/><Relationship Id="rId10" Type="http://schemas.openxmlformats.org/officeDocument/2006/relationships/hyperlink" Target="http://www.socio-research.ru/svd/cnt/ru/fldr_mainpage/fldr_rightupblock/fldr_philosophyschool/fldr_200811/cnt_petrus_abalardus" TargetMode="External"/><Relationship Id="rId4" Type="http://schemas.openxmlformats.org/officeDocument/2006/relationships/hyperlink" Target="http://sensusnovus.ru/opinion/2011/03/28/6500.html" TargetMode="External"/><Relationship Id="rId9" Type="http://schemas.openxmlformats.org/officeDocument/2006/relationships/hyperlink" Target="http://www.liveinternet.ru/users/3698936/post125250377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&#1040;&#1076;&#1084;&#1080;&#1085;&#1080;&#1089;&#1090;&#1088;&#1072;&#1090;&#1086;&#1088;\Desktop\&#1082;&#1091;&#1083;&#1100;&#1090;&#1091;&#1088;&#1072;%20&#1089;&#1088;%20&#1074;&#1077;&#1082;&#1086;&#1074;%2011-13%20&#1074;&#1074;\&#1043;&#1072;&#1088;&#1088;&#1080;%20&#1055;&#1086;&#1090;&#1090;&#1077;&#1088;%20-%20&#1053;&#1072;%20&#1092;&#1088;&#1072;&#1085;&#1094;&#1091;&#1079;&#1089;&#1082;&#1086;&#1081;%20&#1089;&#1090;&#1086;&#1088;&#1086;&#1085;&#1077;...%20(&#1074;&#1072;&#1075;&#1072;&#1085;&#1090;&#1099;).mp4" TargetMode="External"/><Relationship Id="rId6" Type="http://schemas.openxmlformats.org/officeDocument/2006/relationships/image" Target="../media/image9.gif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Культура Западной Европы</a:t>
            </a:r>
            <a:br>
              <a:rPr lang="ru-RU" b="1" i="1" dirty="0" smtClean="0"/>
            </a:br>
            <a:r>
              <a:rPr lang="ru-RU" b="1" i="1" dirty="0" smtClean="0"/>
              <a:t> в </a:t>
            </a:r>
            <a:r>
              <a:rPr lang="en-US" b="1" i="1" dirty="0" smtClean="0"/>
              <a:t>XI – XIII </a:t>
            </a:r>
            <a:r>
              <a:rPr lang="ru-RU" b="1" i="1" dirty="0" smtClean="0"/>
              <a:t>вв.</a:t>
            </a:r>
            <a:endParaRPr lang="ru-RU" b="1" i="1" dirty="0"/>
          </a:p>
        </p:txBody>
      </p:sp>
      <p:pic>
        <p:nvPicPr>
          <p:cNvPr id="3" name="Picture 6" descr="http://wholehistory.ru/pics/ygoyox69l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700809"/>
            <a:ext cx="6840760" cy="4176464"/>
          </a:xfrm>
          <a:prstGeom prst="rect">
            <a:avLst/>
          </a:prstGeom>
          <a:noFill/>
          <a:ln w="76200">
            <a:solidFill>
              <a:schemeClr val="accent1">
                <a:lumMod val="40000"/>
                <a:lumOff val="60000"/>
              </a:schemeClr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3203848" y="6021288"/>
            <a:ext cx="24622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/>
              <a:t>Городская школа</a:t>
            </a:r>
            <a:endParaRPr lang="ru-RU" sz="2400" b="1" i="1" dirty="0"/>
          </a:p>
        </p:txBody>
      </p:sp>
      <p:sp>
        <p:nvSpPr>
          <p:cNvPr id="5" name="TextBox 4"/>
          <p:cNvSpPr txBox="1"/>
          <p:nvPr/>
        </p:nvSpPr>
        <p:spPr>
          <a:xfrm>
            <a:off x="6732240" y="6021288"/>
            <a:ext cx="243098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/>
              <a:t>Павлова Анеля Васильевна</a:t>
            </a:r>
          </a:p>
          <a:p>
            <a:r>
              <a:rPr lang="ru-RU" sz="1200" dirty="0" smtClean="0"/>
              <a:t>учитель истории МОУ СОШ № 12</a:t>
            </a:r>
          </a:p>
          <a:p>
            <a:r>
              <a:rPr lang="ru-RU" sz="1200" dirty="0" smtClean="0"/>
              <a:t>г. Вышнего Волочка Тверской обл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07336" y="0"/>
            <a:ext cx="432932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i="1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схоластика</a:t>
            </a:r>
            <a:endParaRPr lang="ru-RU" sz="5400" b="0" i="1" u="sng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980728"/>
            <a:ext cx="4248472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 От лат. «схола» - школа;</a:t>
            </a:r>
          </a:p>
          <a:p>
            <a:pPr algn="ctr"/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 Сегодня означает бесплодное умствование, оторванное от реальной     жизни.</a:t>
            </a:r>
            <a:endParaRPr lang="ru-RU" sz="28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716016" y="908720"/>
            <a:ext cx="4248472" cy="569386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buFontTx/>
              <a:buChar char="-"/>
            </a:pPr>
            <a:r>
              <a:rPr lang="ru-RU" sz="28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В средние века она была основой культуры;</a:t>
            </a:r>
          </a:p>
          <a:p>
            <a:pPr algn="ctr"/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Основные положения:</a:t>
            </a:r>
          </a:p>
          <a:p>
            <a:pPr algn="ctr">
              <a:buFontTx/>
              <a:buChar char="-"/>
            </a:pPr>
            <a:r>
              <a:rPr lang="ru-RU" sz="28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Вера и разум должны гармонично сочетаться (нельзя ставить под сомнение догматы веры);</a:t>
            </a:r>
          </a:p>
          <a:p>
            <a:pPr algn="ctr">
              <a:buFontTx/>
              <a:buChar char="-"/>
            </a:pP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считали, что все рассуждения должны быть логичны (логика – способность правильно мыслить)</a:t>
            </a:r>
            <a:endParaRPr lang="ru-RU" sz="2800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endParaRPr lang="ru-RU" sz="28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6381328"/>
            <a:ext cx="5472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Вершина схоластики  -  творчество  Ф. Аквинского.</a:t>
            </a:r>
            <a:endParaRPr lang="ru-RU" b="1" dirty="0"/>
          </a:p>
        </p:txBody>
      </p:sp>
      <p:pic>
        <p:nvPicPr>
          <p:cNvPr id="1026" name="Picture 2" descr="C:\Users\Администратор\Desktop\200px-Saint_Thomas_Aquina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3212976"/>
            <a:ext cx="2251968" cy="31189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620688"/>
            <a:ext cx="8064896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http://topic.oeaep.ru/2620551121/</a:t>
            </a:r>
            <a:endParaRPr lang="ru-RU" dirty="0" smtClean="0"/>
          </a:p>
          <a:p>
            <a:r>
              <a:rPr lang="en-US" dirty="0" smtClean="0">
                <a:hlinkClick r:id="rId3"/>
              </a:rPr>
              <a:t>http://oxford.novsu.ru/read/youthprogs/AcademicCloth</a:t>
            </a:r>
            <a:endParaRPr lang="ru-RU" dirty="0" smtClean="0"/>
          </a:p>
          <a:p>
            <a:r>
              <a:rPr lang="en-US" dirty="0" smtClean="0">
                <a:hlinkClick r:id="rId4"/>
              </a:rPr>
              <a:t>http://sensusnovus.ru/opinion/2011/03/28/6500.html</a:t>
            </a:r>
            <a:endParaRPr lang="ru-RU" dirty="0" smtClean="0"/>
          </a:p>
          <a:p>
            <a:r>
              <a:rPr lang="en-US" dirty="0" smtClean="0">
                <a:hlinkClick r:id="rId5"/>
              </a:rPr>
              <a:t>http://wholehistory.ru/Srednie-veka/srednevekovye-shkoly-i-universitety.html</a:t>
            </a:r>
            <a:endParaRPr lang="ru-RU" dirty="0" smtClean="0"/>
          </a:p>
          <a:p>
            <a:r>
              <a:rPr lang="en-US" dirty="0" smtClean="0">
                <a:hlinkClick r:id="rId6"/>
              </a:rPr>
              <a:t>http://www.liveinternet.ru/users/cherez_dorogu/post126144815/</a:t>
            </a:r>
            <a:r>
              <a:rPr lang="ru-RU" dirty="0" smtClean="0"/>
              <a:t> - средневековые университеты.</a:t>
            </a:r>
          </a:p>
          <a:p>
            <a:r>
              <a:rPr lang="en-US" dirty="0" smtClean="0">
                <a:hlinkClick r:id="rId7"/>
              </a:rPr>
              <a:t>http://forum.holy-war.de/board/wbb_en/index.php?page=Thread&amp;postID=266324</a:t>
            </a:r>
            <a:endParaRPr lang="ru-RU" dirty="0" smtClean="0"/>
          </a:p>
          <a:p>
            <a:r>
              <a:rPr lang="en-US" dirty="0" smtClean="0">
                <a:hlinkClick r:id="rId8"/>
              </a:rPr>
              <a:t>http://intoclassics.net/search/</a:t>
            </a:r>
            <a:endParaRPr lang="ru-RU" dirty="0" smtClean="0"/>
          </a:p>
          <a:p>
            <a:r>
              <a:rPr lang="en-US" dirty="0" smtClean="0">
                <a:hlinkClick r:id="rId9"/>
              </a:rPr>
              <a:t>http://www.liveinternet.ru/users/3698936/post125250377/</a:t>
            </a:r>
            <a:endParaRPr lang="ru-RU" dirty="0" smtClean="0"/>
          </a:p>
          <a:p>
            <a:r>
              <a:rPr lang="en-US" dirty="0" smtClean="0">
                <a:hlinkClick r:id="rId10"/>
              </a:rPr>
              <a:t>http://www.socio-research.ru/svd/cnt/ru/fldr_mainpage/fldr_rightupblock/fldr_philosophyschool/fldr_200811/cnt_petrus_abalardus</a:t>
            </a:r>
            <a:endParaRPr lang="ru-RU" dirty="0" smtClean="0"/>
          </a:p>
          <a:p>
            <a:r>
              <a:rPr lang="en-US" dirty="0" smtClean="0">
                <a:hlinkClick r:id="rId11"/>
              </a:rPr>
              <a:t>http://c-rover.narod.ru/ang/angelico0990.htm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46250"/>
          </a:xfrm>
        </p:spPr>
        <p:txBody>
          <a:bodyPr>
            <a:normAutofit fontScale="90000"/>
          </a:bodyPr>
          <a:lstStyle/>
          <a:p>
            <a:r>
              <a:rPr lang="ru-RU" sz="2800" b="1" i="1" u="sng" dirty="0" smtClean="0"/>
              <a:t>Университет  (лат. «университас» – совокупность, объединение) – это сообщество преподавателей и студентов, организованное с целью давать и получать высшее образование и живущее по определенным правилам.</a:t>
            </a:r>
            <a:endParaRPr lang="ru-RU" sz="2800" b="1" i="1" u="sng" dirty="0"/>
          </a:p>
        </p:txBody>
      </p:sp>
      <p:sp>
        <p:nvSpPr>
          <p:cNvPr id="3" name="Горизонтальный свиток 2"/>
          <p:cNvSpPr/>
          <p:nvPr/>
        </p:nvSpPr>
        <p:spPr>
          <a:xfrm>
            <a:off x="683568" y="1916832"/>
            <a:ext cx="7560840" cy="4752528"/>
          </a:xfrm>
          <a:prstGeom prst="horizontalScrol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bg2">
                    <a:lumMod val="75000"/>
                  </a:schemeClr>
                </a:solidFill>
              </a:rPr>
              <a:t>Только университеты:</a:t>
            </a:r>
          </a:p>
          <a:p>
            <a:pPr algn="ctr">
              <a:buFontTx/>
              <a:buChar char="-"/>
            </a:pPr>
            <a:r>
              <a:rPr lang="ru-RU" sz="2800" b="1" i="1" dirty="0" smtClean="0">
                <a:solidFill>
                  <a:schemeClr val="bg2">
                    <a:lumMod val="75000"/>
                  </a:schemeClr>
                </a:solidFill>
              </a:rPr>
              <a:t>Присваивали ученую степень,</a:t>
            </a:r>
          </a:p>
          <a:p>
            <a:pPr algn="ctr">
              <a:buFontTx/>
              <a:buChar char="-"/>
            </a:pPr>
            <a:r>
              <a:rPr lang="ru-RU" sz="2800" b="1" i="1" dirty="0" smtClean="0">
                <a:solidFill>
                  <a:schemeClr val="bg2">
                    <a:lumMod val="75000"/>
                  </a:schemeClr>
                </a:solidFill>
              </a:rPr>
              <a:t>наделяли своих выпускников правом преподавать,</a:t>
            </a:r>
          </a:p>
          <a:p>
            <a:pPr algn="ctr">
              <a:buFontTx/>
              <a:buChar char="-"/>
            </a:pPr>
            <a:r>
              <a:rPr lang="ru-RU" sz="2800" b="1" i="1" dirty="0" smtClean="0">
                <a:solidFill>
                  <a:schemeClr val="bg2">
                    <a:lumMod val="75000"/>
                  </a:schemeClr>
                </a:solidFill>
              </a:rPr>
              <a:t> основателями университетов были папы, императоры.</a:t>
            </a:r>
          </a:p>
          <a:p>
            <a:pPr algn="ctr"/>
            <a:r>
              <a:rPr lang="ru-RU" sz="2800" b="1" i="1" dirty="0" smtClean="0">
                <a:solidFill>
                  <a:schemeClr val="bg2">
                    <a:lumMod val="75000"/>
                  </a:schemeClr>
                </a:solidFill>
              </a:rPr>
              <a:t>К концу </a:t>
            </a:r>
            <a:r>
              <a:rPr lang="en-US" sz="2800" b="1" i="1" dirty="0" smtClean="0">
                <a:solidFill>
                  <a:schemeClr val="bg2">
                    <a:lumMod val="75000"/>
                  </a:schemeClr>
                </a:solidFill>
              </a:rPr>
              <a:t>XV</a:t>
            </a:r>
            <a:r>
              <a:rPr lang="ru-RU" sz="2800" b="1" i="1" dirty="0" smtClean="0">
                <a:solidFill>
                  <a:schemeClr val="bg2">
                    <a:lumMod val="75000"/>
                  </a:schemeClr>
                </a:solidFill>
              </a:rPr>
              <a:t> века в Европе было около 100 университетов.</a:t>
            </a:r>
            <a:endParaRPr lang="ru-RU" sz="2800" b="1" i="1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/>
          <a:lstStyle/>
          <a:p>
            <a:r>
              <a:rPr lang="ru-RU" b="1" i="1" dirty="0" smtClean="0"/>
              <a:t>Средневековые университеты.</a:t>
            </a:r>
            <a:endParaRPr lang="ru-RU" b="1" i="1" dirty="0"/>
          </a:p>
        </p:txBody>
      </p:sp>
      <p:sp>
        <p:nvSpPr>
          <p:cNvPr id="3" name="TextBox 2"/>
          <p:cNvSpPr txBox="1"/>
          <p:nvPr/>
        </p:nvSpPr>
        <p:spPr>
          <a:xfrm>
            <a:off x="683568" y="4941168"/>
            <a:ext cx="806489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u="sng" dirty="0" smtClean="0"/>
              <a:t>Университет Болоньи</a:t>
            </a:r>
            <a:r>
              <a:rPr lang="ru-RU" sz="2400" b="1" i="1" dirty="0" smtClean="0"/>
              <a:t>. Это был первый университет, основанный в Западном мире (в 1088 году н.э.). </a:t>
            </a:r>
            <a:r>
              <a:rPr lang="ru-RU" sz="2400" b="1" i="1" u="sng" dirty="0" smtClean="0"/>
              <a:t>«Сорбонна» - Парижский университет</a:t>
            </a:r>
            <a:r>
              <a:rPr lang="ru-RU" sz="2400" b="1" i="1" dirty="0" smtClean="0"/>
              <a:t>, дата основания университета 1150 год.</a:t>
            </a:r>
          </a:p>
          <a:p>
            <a:endParaRPr lang="ru-RU" sz="2400" b="1" i="1" dirty="0"/>
          </a:p>
        </p:txBody>
      </p:sp>
      <p:pic>
        <p:nvPicPr>
          <p:cNvPr id="1026" name="Picture 2" descr="C:\Users\Администратор\Desktop\3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052736"/>
            <a:ext cx="5715000" cy="3390900"/>
          </a:xfrm>
          <a:prstGeom prst="rect">
            <a:avLst/>
          </a:prstGeom>
          <a:noFill/>
        </p:spPr>
      </p:pic>
      <p:pic>
        <p:nvPicPr>
          <p:cNvPr id="1028" name="Picture 4" descr="http://shkolazhizni.ru/img/content/i44/44196_o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908720"/>
            <a:ext cx="6013174" cy="4008784"/>
          </a:xfrm>
          <a:prstGeom prst="rect">
            <a:avLst/>
          </a:prstGeom>
          <a:noFill/>
        </p:spPr>
      </p:pic>
      <p:sp>
        <p:nvSpPr>
          <p:cNvPr id="6" name="Управляющая кнопка: далее 5">
            <a:hlinkClick r:id="" action="ppaction://noaction" highlightClick="1"/>
          </p:cNvPr>
          <p:cNvSpPr/>
          <p:nvPr/>
        </p:nvSpPr>
        <p:spPr>
          <a:xfrm>
            <a:off x="8244408" y="6237312"/>
            <a:ext cx="648072" cy="43204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 "/>
          <p:cNvPicPr>
            <a:picLocks noChangeAspect="1" noChangeArrowheads="1"/>
          </p:cNvPicPr>
          <p:nvPr/>
        </p:nvPicPr>
        <p:blipFill>
          <a:blip r:embed="rId2" cstate="print"/>
          <a:srcRect t="11811" r="15179" b="23622"/>
          <a:stretch>
            <a:fillRect/>
          </a:stretch>
        </p:blipFill>
        <p:spPr bwMode="auto">
          <a:xfrm>
            <a:off x="7596336" y="332656"/>
            <a:ext cx="1349222" cy="1463898"/>
          </a:xfrm>
          <a:prstGeom prst="rect">
            <a:avLst/>
          </a:prstGeom>
          <a:noFill/>
        </p:spPr>
      </p:pic>
      <p:pic>
        <p:nvPicPr>
          <p:cNvPr id="14339" name="Picture 3" descr="C:\Users\Администратор\Desktop\imag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521724"/>
            <a:ext cx="1800200" cy="2057371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95536" y="0"/>
            <a:ext cx="691276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Университет - ректор</a:t>
            </a:r>
            <a:endParaRPr lang="ru-RU" sz="54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836712"/>
            <a:ext cx="727280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Факультеты - деканы</a:t>
            </a:r>
            <a:endParaRPr lang="ru-RU" sz="54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1841242"/>
            <a:ext cx="8676456" cy="50167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742950" indent="-742950" algn="ctr">
              <a:buAutoNum type="arabicPeriod"/>
            </a:pPr>
            <a:r>
              <a:rPr lang="ru-RU" sz="40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Свободных искусств – бакалавр и магистр (с правом преподавания);</a:t>
            </a:r>
          </a:p>
          <a:p>
            <a:pPr marL="742950" indent="-742950" algn="ctr">
              <a:buAutoNum type="arabicPeriod"/>
            </a:pPr>
            <a:r>
              <a:rPr lang="ru-RU" sz="40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Высшие факультеты: медицины, права или теологии.</a:t>
            </a:r>
          </a:p>
          <a:p>
            <a:pPr marL="742950" indent="-742950" algn="ctr"/>
            <a:r>
              <a:rPr lang="ru-RU" sz="36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Университетское </a:t>
            </a:r>
          </a:p>
          <a:p>
            <a:pPr marL="742950" indent="-742950" algn="ctr"/>
            <a:r>
              <a:rPr lang="ru-RU" sz="36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образование мог</a:t>
            </a:r>
          </a:p>
          <a:p>
            <a:pPr marL="742950" indent="-742950" algn="ctr"/>
            <a:r>
              <a:rPr lang="ru-RU" sz="36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                   каждый свободный человек.</a:t>
            </a:r>
            <a:endParaRPr lang="ru-RU" sz="36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Администратор\Desktop\Laurentius_de_Voltolina_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60648"/>
            <a:ext cx="7992888" cy="5801223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339752" y="6021288"/>
            <a:ext cx="48965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/>
              <a:t>На лекции в университете.</a:t>
            </a:r>
            <a:endParaRPr lang="ru-RU" sz="28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0"/>
            <a:ext cx="842493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i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Ваганты </a:t>
            </a:r>
            <a:r>
              <a:rPr lang="ru-RU" sz="3600" b="1" i="1" dirty="0" smtClean="0"/>
              <a:t>(от лат. vagan-tes – бродяги).</a:t>
            </a:r>
            <a:endParaRPr lang="ru-RU" sz="3600" b="1" i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7410" name="Picture 2" descr="http://www.jadu.de/musikgeschichte/illustration/bilder/vagante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1124744"/>
            <a:ext cx="2315777" cy="5184576"/>
          </a:xfrm>
          <a:prstGeom prst="rect">
            <a:avLst/>
          </a:prstGeom>
          <a:noFill/>
        </p:spPr>
      </p:pic>
      <p:pic>
        <p:nvPicPr>
          <p:cNvPr id="4" name="Гарри Поттер - На французской стороне... (ваганты)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2771800" y="1196752"/>
            <a:ext cx="5976663" cy="4464496"/>
          </a:xfrm>
          <a:prstGeom prst="rect">
            <a:avLst/>
          </a:prstGeom>
          <a:ln w="76200">
            <a:solidFill>
              <a:schemeClr val="accent1">
                <a:lumMod val="40000"/>
                <a:lumOff val="60000"/>
              </a:schemeClr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2483769" y="5877272"/>
            <a:ext cx="66602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/>
              <a:t>Обучаться можно было в любом университете Европы, </a:t>
            </a:r>
          </a:p>
          <a:p>
            <a:r>
              <a:rPr lang="ru-RU" sz="2000" b="1" i="1" dirty="0" smtClean="0"/>
              <a:t>так как везде преподавание велось на латыни.</a:t>
            </a:r>
            <a:endParaRPr lang="ru-RU" sz="2000" b="1" i="1" dirty="0"/>
          </a:p>
        </p:txBody>
      </p:sp>
      <p:pic>
        <p:nvPicPr>
          <p:cNvPr id="6" name="Рисунок 5" descr="http://art-well.ru/wp-content/uploads/2011/03/824.gif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9513" y="1124744"/>
            <a:ext cx="2304256" cy="51125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548680"/>
            <a:ext cx="6336704" cy="635298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«альма матер»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20494" name="Picture 14" descr="http://shkolazhizni.ru/img/content/i57/57760_o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052736"/>
            <a:ext cx="7670626" cy="5304632"/>
          </a:xfrm>
          <a:prstGeom prst="rect">
            <a:avLst/>
          </a:prstGeom>
          <a:noFill/>
        </p:spPr>
      </p:pic>
      <p:sp>
        <p:nvSpPr>
          <p:cNvPr id="19" name="Управляющая кнопка: далее 18">
            <a:hlinkClick r:id="" action="ppaction://noaction" highlightClick="1"/>
          </p:cNvPr>
          <p:cNvSpPr/>
          <p:nvPr/>
        </p:nvSpPr>
        <p:spPr>
          <a:xfrm>
            <a:off x="8245600" y="6353944"/>
            <a:ext cx="898400" cy="5040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0" name="Рисунок 19" descr="Картинка 21 из 608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052736"/>
            <a:ext cx="5400600" cy="5256584"/>
          </a:xfrm>
          <a:prstGeom prst="rect">
            <a:avLst/>
          </a:prstGeom>
          <a:noFill/>
        </p:spPr>
      </p:pic>
      <p:pic>
        <p:nvPicPr>
          <p:cNvPr id="21" name="Рисунок 20" descr="http://img13.nnm.ru/imagez/gallery/b/0/2/a/f/b02afafea159c05e7a48790058f9e3f6_full.jpg"/>
          <p:cNvPicPr/>
          <p:nvPr/>
        </p:nvPicPr>
        <p:blipFill>
          <a:blip r:embed="rId4" cstate="print"/>
          <a:srcRect l="22677" t="28346" r="22677" b="2835"/>
          <a:stretch>
            <a:fillRect/>
          </a:stretch>
        </p:blipFill>
        <p:spPr bwMode="auto">
          <a:xfrm>
            <a:off x="971600" y="980728"/>
            <a:ext cx="5333950" cy="5400599"/>
          </a:xfrm>
          <a:prstGeom prst="rect">
            <a:avLst/>
          </a:prstGeom>
          <a:noFill/>
        </p:spPr>
      </p:pic>
      <p:pic>
        <p:nvPicPr>
          <p:cNvPr id="22" name="Рисунок 21" descr="http://img0.liveinternet.ru/images/attach/c/1/58/208/58208684_1272137189_x_b5ea51b9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43608" y="1268760"/>
            <a:ext cx="5940425" cy="4987652"/>
          </a:xfrm>
          <a:prstGeom prst="rect">
            <a:avLst/>
          </a:prstGeom>
          <a:noFill/>
        </p:spPr>
      </p:pic>
      <p:pic>
        <p:nvPicPr>
          <p:cNvPr id="23" name="Рисунок 22" descr="http://img1.liveinternet.ru/images/attach/c/1/58/208/58208690_1272137434_x_16841c4b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43609" y="1263800"/>
            <a:ext cx="6498604" cy="4613471"/>
          </a:xfrm>
          <a:prstGeom prst="rect">
            <a:avLst/>
          </a:prstGeom>
          <a:noFill/>
        </p:spPr>
      </p:pic>
      <p:pic>
        <p:nvPicPr>
          <p:cNvPr id="24" name="Рисунок 23" descr="Картинка 104 из 123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03648" y="1052736"/>
            <a:ext cx="6480719" cy="49685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260648"/>
            <a:ext cx="756084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Inflate">
              <a:avLst/>
            </a:prstTxWarp>
            <a:spAutoFit/>
          </a:bodyPr>
          <a:lstStyle/>
          <a:p>
            <a:pPr algn="ctr"/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Вера, разум и опыт.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536" y="6093296"/>
            <a:ext cx="43204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Пьер Абеляр</a:t>
            </a:r>
          </a:p>
          <a:p>
            <a:r>
              <a:rPr lang="ru-RU" b="1" dirty="0" smtClean="0"/>
              <a:t>французский философ, богослов и поэт </a:t>
            </a:r>
            <a:endParaRPr lang="ru-RU" b="1" dirty="0"/>
          </a:p>
        </p:txBody>
      </p:sp>
      <p:pic>
        <p:nvPicPr>
          <p:cNvPr id="1026" name="Picture 2" descr="C:\Users\Администратор\Desktop\afficheabelard900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340768"/>
            <a:ext cx="3905250" cy="47625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644008" y="1124744"/>
            <a:ext cx="417646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Сомнение признается философом началом всякого знания. Абеляр стремится понять то, во что верит.</a:t>
            </a:r>
          </a:p>
          <a:p>
            <a:r>
              <a:rPr lang="ru-RU" b="1" dirty="0" smtClean="0"/>
              <a:t>Он был самым известным из всех преподавателей парижских школ.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932040" y="5517232"/>
            <a:ext cx="42119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Англичанин Роджер Бэкон (XIII век)</a:t>
            </a:r>
          </a:p>
          <a:p>
            <a:r>
              <a:rPr lang="ru-RU" b="1" dirty="0" smtClean="0"/>
              <a:t>Ученый считавший, что нужно опираться не на откровения, а на доводы  разума.</a:t>
            </a:r>
            <a:endParaRPr lang="ru-RU" b="1" dirty="0"/>
          </a:p>
        </p:txBody>
      </p:sp>
      <p:pic>
        <p:nvPicPr>
          <p:cNvPr id="1027" name="Picture 3" descr="C:\Users\Администратор\Desktop\Roger-bacon-statu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2708920"/>
            <a:ext cx="2829694" cy="28054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332656"/>
            <a:ext cx="734481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Бернар Клервонский 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51920" y="1484784"/>
            <a:ext cx="5029431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Был непримиримым противником Абеляра, считавшим,</a:t>
            </a:r>
          </a:p>
          <a:p>
            <a:r>
              <a:rPr lang="ru-RU" sz="3200" b="1" dirty="0" smtClean="0"/>
              <a:t>что удел смертных – молитва и только вера сможет</a:t>
            </a:r>
          </a:p>
          <a:p>
            <a:r>
              <a:rPr lang="ru-RU" sz="3200" b="1" dirty="0" smtClean="0"/>
              <a:t>приоткрыть тайны мироздания.</a:t>
            </a:r>
            <a:endParaRPr lang="ru-RU" sz="3200" b="1" dirty="0"/>
          </a:p>
        </p:txBody>
      </p:sp>
      <p:pic>
        <p:nvPicPr>
          <p:cNvPr id="2050" name="Picture 2" descr="C:\Users\Администратор\Desktop\image11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340768"/>
            <a:ext cx="2006600" cy="5181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283</TotalTime>
  <Words>503</Words>
  <Application>Microsoft Office PowerPoint</Application>
  <PresentationFormat>Экран (4:3)</PresentationFormat>
  <Paragraphs>65</Paragraphs>
  <Slides>11</Slides>
  <Notes>2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Культура Западной Европы  в XI – XIII вв.</vt:lpstr>
      <vt:lpstr>Университет  (лат. «университас» – совокупность, объединение) – это сообщество преподавателей и студентов, организованное с целью давать и получать высшее образование и живущее по определенным правилам.</vt:lpstr>
      <vt:lpstr>Средневековые университеты.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Средневековые университеты.</dc:title>
  <dc:creator>Администратор</dc:creator>
  <cp:lastModifiedBy>User</cp:lastModifiedBy>
  <cp:revision>31</cp:revision>
  <dcterms:created xsi:type="dcterms:W3CDTF">2011-06-14T09:53:31Z</dcterms:created>
  <dcterms:modified xsi:type="dcterms:W3CDTF">2011-06-16T07:50:51Z</dcterms:modified>
</cp:coreProperties>
</file>